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00" r:id="rId2"/>
    <p:sldId id="287" r:id="rId3"/>
    <p:sldId id="340" r:id="rId4"/>
    <p:sldId id="290" r:id="rId5"/>
    <p:sldId id="349" r:id="rId6"/>
    <p:sldId id="350" r:id="rId7"/>
    <p:sldId id="291" r:id="rId8"/>
    <p:sldId id="271" r:id="rId9"/>
    <p:sldId id="351" r:id="rId10"/>
    <p:sldId id="298" r:id="rId11"/>
    <p:sldId id="289" r:id="rId12"/>
    <p:sldId id="342" r:id="rId13"/>
    <p:sldId id="343" r:id="rId14"/>
    <p:sldId id="344" r:id="rId15"/>
    <p:sldId id="345" r:id="rId16"/>
    <p:sldId id="336" r:id="rId17"/>
    <p:sldId id="348" r:id="rId18"/>
    <p:sldId id="337" r:id="rId19"/>
    <p:sldId id="335" r:id="rId20"/>
    <p:sldId id="338" r:id="rId21"/>
    <p:sldId id="341" r:id="rId22"/>
    <p:sldId id="32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BBC"/>
    <a:srgbClr val="009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05515-ED26-4FB0-99D0-2DD691C6059D}" type="doc">
      <dgm:prSet loTypeId="urn:microsoft.com/office/officeart/2005/8/layout/chevron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E677AD5-282F-4529-88EE-A4916128D91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73FA6FA-F375-42BF-A611-9713B3211D2A}" type="parTrans" cxnId="{45DEEFB1-8545-4DC3-B793-99EFD6FD7028}">
      <dgm:prSet/>
      <dgm:spPr/>
      <dgm:t>
        <a:bodyPr/>
        <a:lstStyle/>
        <a:p>
          <a:endParaRPr lang="ru-RU"/>
        </a:p>
      </dgm:t>
    </dgm:pt>
    <dgm:pt modelId="{B4A14408-687D-423D-B3C8-B960FD3F93C3}" type="sibTrans" cxnId="{45DEEFB1-8545-4DC3-B793-99EFD6FD7028}">
      <dgm:prSet/>
      <dgm:spPr/>
      <dgm:t>
        <a:bodyPr/>
        <a:lstStyle/>
        <a:p>
          <a:endParaRPr lang="ru-RU"/>
        </a:p>
      </dgm:t>
    </dgm:pt>
    <dgm:pt modelId="{D72B9361-59FB-4E09-A805-A027A922C70F}">
      <dgm:prSet phldrT="[Текст]"/>
      <dgm:spPr/>
      <dgm:t>
        <a:bodyPr/>
        <a:lstStyle/>
        <a:p>
          <a:r>
            <a:rPr lang="ru-RU" dirty="0" smtClean="0"/>
            <a:t>Метод инцидента</a:t>
          </a:r>
          <a:endParaRPr lang="ru-RU" dirty="0"/>
        </a:p>
      </dgm:t>
    </dgm:pt>
    <dgm:pt modelId="{8E1A7840-0106-454D-8006-56AE0067867F}" type="parTrans" cxnId="{4EF83F43-97A2-4E98-8AC1-37AC9C4D8BA6}">
      <dgm:prSet/>
      <dgm:spPr/>
      <dgm:t>
        <a:bodyPr/>
        <a:lstStyle/>
        <a:p>
          <a:endParaRPr lang="ru-RU"/>
        </a:p>
      </dgm:t>
    </dgm:pt>
    <dgm:pt modelId="{A2D94704-C8AE-486D-B24A-2CBB9B29812C}" type="sibTrans" cxnId="{4EF83F43-97A2-4E98-8AC1-37AC9C4D8BA6}">
      <dgm:prSet/>
      <dgm:spPr/>
      <dgm:t>
        <a:bodyPr/>
        <a:lstStyle/>
        <a:p>
          <a:endParaRPr lang="ru-RU"/>
        </a:p>
      </dgm:t>
    </dgm:pt>
    <dgm:pt modelId="{453A163C-7EB3-4C6B-898F-F949A8C0830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C035E91-862F-4BF6-B013-D040F2097686}" type="parTrans" cxnId="{F57C7014-10DF-48D5-AB2A-5ED99ED3CA0F}">
      <dgm:prSet/>
      <dgm:spPr/>
      <dgm:t>
        <a:bodyPr/>
        <a:lstStyle/>
        <a:p>
          <a:endParaRPr lang="ru-RU"/>
        </a:p>
      </dgm:t>
    </dgm:pt>
    <dgm:pt modelId="{656E56DE-3838-4252-A349-7B8488CC8A68}" type="sibTrans" cxnId="{F57C7014-10DF-48D5-AB2A-5ED99ED3CA0F}">
      <dgm:prSet/>
      <dgm:spPr/>
      <dgm:t>
        <a:bodyPr/>
        <a:lstStyle/>
        <a:p>
          <a:endParaRPr lang="ru-RU"/>
        </a:p>
      </dgm:t>
    </dgm:pt>
    <dgm:pt modelId="{5EFFEB89-0ADE-4E23-A715-D4A90F8ECDD3}">
      <dgm:prSet phldrT="[Текст]"/>
      <dgm:spPr/>
      <dgm:t>
        <a:bodyPr/>
        <a:lstStyle/>
        <a:p>
          <a:r>
            <a:rPr lang="ru-RU" dirty="0" smtClean="0"/>
            <a:t>Метод разбора деловой корреспонденции</a:t>
          </a:r>
          <a:endParaRPr lang="ru-RU" dirty="0"/>
        </a:p>
      </dgm:t>
    </dgm:pt>
    <dgm:pt modelId="{08B00B8D-E8B0-4D59-8174-8779295DE210}" type="parTrans" cxnId="{08C4921B-73DD-44FE-BF5E-5B601269B2D0}">
      <dgm:prSet/>
      <dgm:spPr/>
      <dgm:t>
        <a:bodyPr/>
        <a:lstStyle/>
        <a:p>
          <a:endParaRPr lang="ru-RU"/>
        </a:p>
      </dgm:t>
    </dgm:pt>
    <dgm:pt modelId="{A7B08114-8224-4C76-96B9-B9E96F7390E6}" type="sibTrans" cxnId="{08C4921B-73DD-44FE-BF5E-5B601269B2D0}">
      <dgm:prSet/>
      <dgm:spPr/>
      <dgm:t>
        <a:bodyPr/>
        <a:lstStyle/>
        <a:p>
          <a:endParaRPr lang="ru-RU"/>
        </a:p>
      </dgm:t>
    </dgm:pt>
    <dgm:pt modelId="{59DFB89E-2871-45E1-8269-214830CE2F5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E88DC39-C43B-48CE-8CC2-A58448FA610C}" type="parTrans" cxnId="{37760F2A-776C-499B-BF7C-2A89BF9698DA}">
      <dgm:prSet/>
      <dgm:spPr/>
      <dgm:t>
        <a:bodyPr/>
        <a:lstStyle/>
        <a:p>
          <a:endParaRPr lang="ru-RU"/>
        </a:p>
      </dgm:t>
    </dgm:pt>
    <dgm:pt modelId="{D8C875E5-A5B0-472B-A267-E3D40A0683D3}" type="sibTrans" cxnId="{37760F2A-776C-499B-BF7C-2A89BF9698DA}">
      <dgm:prSet/>
      <dgm:spPr/>
      <dgm:t>
        <a:bodyPr/>
        <a:lstStyle/>
        <a:p>
          <a:endParaRPr lang="ru-RU"/>
        </a:p>
      </dgm:t>
    </dgm:pt>
    <dgm:pt modelId="{7AB0903A-DF64-41CA-8AE7-81F0BF945785}">
      <dgm:prSet phldrT="[Текст]"/>
      <dgm:spPr/>
      <dgm:t>
        <a:bodyPr/>
        <a:lstStyle/>
        <a:p>
          <a:r>
            <a:rPr lang="ru-RU" dirty="0" smtClean="0"/>
            <a:t>Игровое проектирование</a:t>
          </a:r>
          <a:endParaRPr lang="ru-RU" dirty="0"/>
        </a:p>
      </dgm:t>
    </dgm:pt>
    <dgm:pt modelId="{9A75008B-B649-4DA1-A80E-179777CC3E50}" type="parTrans" cxnId="{8CB5B050-F581-4D65-992A-ABFF55541163}">
      <dgm:prSet/>
      <dgm:spPr/>
      <dgm:t>
        <a:bodyPr/>
        <a:lstStyle/>
        <a:p>
          <a:endParaRPr lang="ru-RU"/>
        </a:p>
      </dgm:t>
    </dgm:pt>
    <dgm:pt modelId="{43B638A1-A944-44A1-92E3-D23A6504EDFF}" type="sibTrans" cxnId="{8CB5B050-F581-4D65-992A-ABFF55541163}">
      <dgm:prSet/>
      <dgm:spPr/>
      <dgm:t>
        <a:bodyPr/>
        <a:lstStyle/>
        <a:p>
          <a:endParaRPr lang="ru-RU"/>
        </a:p>
      </dgm:t>
    </dgm:pt>
    <dgm:pt modelId="{ABC5B53A-C938-4132-A4F9-49CB46F4FD6B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21ED3821-F236-446F-A47E-3CE6201C857A}" type="parTrans" cxnId="{3EC8BADC-9359-438E-A05D-835D030E3B4A}">
      <dgm:prSet/>
      <dgm:spPr/>
      <dgm:t>
        <a:bodyPr/>
        <a:lstStyle/>
        <a:p>
          <a:endParaRPr lang="ru-RU"/>
        </a:p>
      </dgm:t>
    </dgm:pt>
    <dgm:pt modelId="{4385E2AC-8C1D-46BC-AE53-74FF57869CD4}" type="sibTrans" cxnId="{3EC8BADC-9359-438E-A05D-835D030E3B4A}">
      <dgm:prSet/>
      <dgm:spPr/>
      <dgm:t>
        <a:bodyPr/>
        <a:lstStyle/>
        <a:p>
          <a:endParaRPr lang="ru-RU"/>
        </a:p>
      </dgm:t>
    </dgm:pt>
    <dgm:pt modelId="{DE264CC7-B3BA-48D0-B4B6-E97F25DC45DE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A82CBED6-7848-4DA8-B507-2F3753239D2A}" type="parTrans" cxnId="{015EEAEC-1CA9-43E3-B6CE-2D5B9D3DB1E8}">
      <dgm:prSet/>
      <dgm:spPr/>
      <dgm:t>
        <a:bodyPr/>
        <a:lstStyle/>
        <a:p>
          <a:endParaRPr lang="ru-RU"/>
        </a:p>
      </dgm:t>
    </dgm:pt>
    <dgm:pt modelId="{3C5D6336-321F-4AFE-81E5-D7093914E4DA}" type="sibTrans" cxnId="{015EEAEC-1CA9-43E3-B6CE-2D5B9D3DB1E8}">
      <dgm:prSet/>
      <dgm:spPr/>
      <dgm:t>
        <a:bodyPr/>
        <a:lstStyle/>
        <a:p>
          <a:endParaRPr lang="ru-RU"/>
        </a:p>
      </dgm:t>
    </dgm:pt>
    <dgm:pt modelId="{73802512-94BA-4C4E-971D-FEC5032AB3DC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073E7510-1A3F-491A-AEF2-69AEFF4BF75F}" type="parTrans" cxnId="{C5F89AA4-C8A3-4503-9A83-C57E0411095F}">
      <dgm:prSet/>
      <dgm:spPr/>
      <dgm:t>
        <a:bodyPr/>
        <a:lstStyle/>
        <a:p>
          <a:endParaRPr lang="ru-RU"/>
        </a:p>
      </dgm:t>
    </dgm:pt>
    <dgm:pt modelId="{1B830E13-AC62-439E-B619-3C2D6A8ADA49}" type="sibTrans" cxnId="{C5F89AA4-C8A3-4503-9A83-C57E0411095F}">
      <dgm:prSet/>
      <dgm:spPr/>
      <dgm:t>
        <a:bodyPr/>
        <a:lstStyle/>
        <a:p>
          <a:endParaRPr lang="ru-RU"/>
        </a:p>
      </dgm:t>
    </dgm:pt>
    <dgm:pt modelId="{C5D0EBDE-1962-48E0-80A8-538EE91A71D0}">
      <dgm:prSet/>
      <dgm:spPr/>
      <dgm:t>
        <a:bodyPr/>
        <a:lstStyle/>
        <a:p>
          <a:r>
            <a:rPr lang="ru-RU" dirty="0" smtClean="0"/>
            <a:t>Ситуационно-ролевая игра</a:t>
          </a:r>
          <a:endParaRPr lang="ru-RU" dirty="0"/>
        </a:p>
      </dgm:t>
    </dgm:pt>
    <dgm:pt modelId="{D1E250EC-B790-4001-A67E-F2AAB459471F}" type="parTrans" cxnId="{E42FBBE8-2238-4754-9F17-99136DAC05E1}">
      <dgm:prSet/>
      <dgm:spPr/>
      <dgm:t>
        <a:bodyPr/>
        <a:lstStyle/>
        <a:p>
          <a:endParaRPr lang="ru-RU"/>
        </a:p>
      </dgm:t>
    </dgm:pt>
    <dgm:pt modelId="{6169C707-3926-418F-BD8F-E2C89A4188C6}" type="sibTrans" cxnId="{E42FBBE8-2238-4754-9F17-99136DAC05E1}">
      <dgm:prSet/>
      <dgm:spPr/>
      <dgm:t>
        <a:bodyPr/>
        <a:lstStyle/>
        <a:p>
          <a:endParaRPr lang="ru-RU"/>
        </a:p>
      </dgm:t>
    </dgm:pt>
    <dgm:pt modelId="{656A5BE1-3981-473A-B445-8A6602CCA314}">
      <dgm:prSet/>
      <dgm:spPr/>
      <dgm:t>
        <a:bodyPr/>
        <a:lstStyle/>
        <a:p>
          <a:r>
            <a:rPr lang="ru-RU" dirty="0" smtClean="0"/>
            <a:t>Метод дискуссии</a:t>
          </a:r>
          <a:endParaRPr lang="ru-RU" dirty="0"/>
        </a:p>
      </dgm:t>
    </dgm:pt>
    <dgm:pt modelId="{7228F6AB-2EDE-4087-8735-E3EEE24B6BF2}" type="parTrans" cxnId="{0A3EE7CC-017A-416B-96DA-32E355F68751}">
      <dgm:prSet/>
      <dgm:spPr/>
      <dgm:t>
        <a:bodyPr/>
        <a:lstStyle/>
        <a:p>
          <a:endParaRPr lang="ru-RU"/>
        </a:p>
      </dgm:t>
    </dgm:pt>
    <dgm:pt modelId="{362D0D49-CB63-4375-9560-AA9B0B742F2E}" type="sibTrans" cxnId="{0A3EE7CC-017A-416B-96DA-32E355F68751}">
      <dgm:prSet/>
      <dgm:spPr/>
      <dgm:t>
        <a:bodyPr/>
        <a:lstStyle/>
        <a:p>
          <a:endParaRPr lang="ru-RU"/>
        </a:p>
      </dgm:t>
    </dgm:pt>
    <dgm:pt modelId="{07FBD94C-5A81-4089-AB9E-673B5478A9FA}">
      <dgm:prSet/>
      <dgm:spPr/>
      <dgm:t>
        <a:bodyPr/>
        <a:lstStyle/>
        <a:p>
          <a:r>
            <a:rPr lang="ru-RU" dirty="0" smtClean="0"/>
            <a:t>Кейс - </a:t>
          </a:r>
          <a:r>
            <a:rPr lang="ru-RU" dirty="0" err="1" smtClean="0"/>
            <a:t>стади</a:t>
          </a:r>
          <a:endParaRPr lang="ru-RU" dirty="0"/>
        </a:p>
      </dgm:t>
    </dgm:pt>
    <dgm:pt modelId="{3451FB3D-D805-4282-B95C-A67DABAD8A93}" type="parTrans" cxnId="{FAC44129-D9E5-43EE-8C5B-B494E2EABFBE}">
      <dgm:prSet/>
      <dgm:spPr/>
      <dgm:t>
        <a:bodyPr/>
        <a:lstStyle/>
        <a:p>
          <a:endParaRPr lang="ru-RU"/>
        </a:p>
      </dgm:t>
    </dgm:pt>
    <dgm:pt modelId="{7B6938E0-777F-4206-A0ED-119C525FF646}" type="sibTrans" cxnId="{FAC44129-D9E5-43EE-8C5B-B494E2EABFBE}">
      <dgm:prSet/>
      <dgm:spPr/>
      <dgm:t>
        <a:bodyPr/>
        <a:lstStyle/>
        <a:p>
          <a:endParaRPr lang="ru-RU"/>
        </a:p>
      </dgm:t>
    </dgm:pt>
    <dgm:pt modelId="{11EA2F2E-7F8D-442D-B121-CFB949B0B7A0}" type="pres">
      <dgm:prSet presAssocID="{82C05515-ED26-4FB0-99D0-2DD691C605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F06260-071E-462E-8964-A9D92358BD6C}" type="pres">
      <dgm:prSet presAssocID="{7E677AD5-282F-4529-88EE-A4916128D916}" presName="composite" presStyleCnt="0"/>
      <dgm:spPr/>
    </dgm:pt>
    <dgm:pt modelId="{3923FD51-CB2B-457C-8C7D-1D35716358FF}" type="pres">
      <dgm:prSet presAssocID="{7E677AD5-282F-4529-88EE-A4916128D91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91EE7-70D3-4BFD-92C0-F72F485AAABD}" type="pres">
      <dgm:prSet presAssocID="{7E677AD5-282F-4529-88EE-A4916128D91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F4D2E-A807-4C77-9E7A-7FD70B15E8AB}" type="pres">
      <dgm:prSet presAssocID="{B4A14408-687D-423D-B3C8-B960FD3F93C3}" presName="sp" presStyleCnt="0"/>
      <dgm:spPr/>
    </dgm:pt>
    <dgm:pt modelId="{5BFC7A91-1172-4B9F-A56C-30800AF10F0A}" type="pres">
      <dgm:prSet presAssocID="{453A163C-7EB3-4C6B-898F-F949A8C08300}" presName="composite" presStyleCnt="0"/>
      <dgm:spPr/>
    </dgm:pt>
    <dgm:pt modelId="{ACBCADBF-84E4-4958-991B-2444E51EC826}" type="pres">
      <dgm:prSet presAssocID="{453A163C-7EB3-4C6B-898F-F949A8C0830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76453-0270-4E8B-BC67-EEA72744E098}" type="pres">
      <dgm:prSet presAssocID="{453A163C-7EB3-4C6B-898F-F949A8C0830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B1C65-5977-43AF-8232-56A628805D2E}" type="pres">
      <dgm:prSet presAssocID="{656E56DE-3838-4252-A349-7B8488CC8A68}" presName="sp" presStyleCnt="0"/>
      <dgm:spPr/>
    </dgm:pt>
    <dgm:pt modelId="{F8C5F457-C45C-4AED-BB16-AD02FD0E8E0E}" type="pres">
      <dgm:prSet presAssocID="{59DFB89E-2871-45E1-8269-214830CE2F5C}" presName="composite" presStyleCnt="0"/>
      <dgm:spPr/>
    </dgm:pt>
    <dgm:pt modelId="{69FF066A-8607-4B81-9CD9-DAEBE9B371A4}" type="pres">
      <dgm:prSet presAssocID="{59DFB89E-2871-45E1-8269-214830CE2F5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59E03-3DDB-4FDA-91CB-6335709554B4}" type="pres">
      <dgm:prSet presAssocID="{59DFB89E-2871-45E1-8269-214830CE2F5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BDDC6-4E8C-433B-8B71-5B65EF1656FE}" type="pres">
      <dgm:prSet presAssocID="{D8C875E5-A5B0-472B-A267-E3D40A0683D3}" presName="sp" presStyleCnt="0"/>
      <dgm:spPr/>
    </dgm:pt>
    <dgm:pt modelId="{68FADBAB-57F2-4FE2-82CD-08AB1828E627}" type="pres">
      <dgm:prSet presAssocID="{ABC5B53A-C938-4132-A4F9-49CB46F4FD6B}" presName="composite" presStyleCnt="0"/>
      <dgm:spPr/>
    </dgm:pt>
    <dgm:pt modelId="{D2AD8BD7-16ED-419A-908D-DA9DEBD4DA28}" type="pres">
      <dgm:prSet presAssocID="{ABC5B53A-C938-4132-A4F9-49CB46F4FD6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E9DE9-45F8-41BF-8771-D09DE5E9A445}" type="pres">
      <dgm:prSet presAssocID="{ABC5B53A-C938-4132-A4F9-49CB46F4FD6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3B127-32BC-48C8-A0FE-C82DBCF7317A}" type="pres">
      <dgm:prSet presAssocID="{4385E2AC-8C1D-46BC-AE53-74FF57869CD4}" presName="sp" presStyleCnt="0"/>
      <dgm:spPr/>
    </dgm:pt>
    <dgm:pt modelId="{DF97D4F6-4411-4069-9136-8F60B1D1FDB0}" type="pres">
      <dgm:prSet presAssocID="{DE264CC7-B3BA-48D0-B4B6-E97F25DC45DE}" presName="composite" presStyleCnt="0"/>
      <dgm:spPr/>
    </dgm:pt>
    <dgm:pt modelId="{B6E3BC59-2CD0-419B-B4D9-D19F8C557DB0}" type="pres">
      <dgm:prSet presAssocID="{DE264CC7-B3BA-48D0-B4B6-E97F25DC45D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E3789-A004-4FFD-9A8C-9C6148D5962D}" type="pres">
      <dgm:prSet presAssocID="{DE264CC7-B3BA-48D0-B4B6-E97F25DC45DE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A7729-C36C-4670-88CA-2EBD9FFB83F4}" type="pres">
      <dgm:prSet presAssocID="{3C5D6336-321F-4AFE-81E5-D7093914E4DA}" presName="sp" presStyleCnt="0"/>
      <dgm:spPr/>
    </dgm:pt>
    <dgm:pt modelId="{14328EBA-1AEA-453A-B054-D98E89338183}" type="pres">
      <dgm:prSet presAssocID="{73802512-94BA-4C4E-971D-FEC5032AB3DC}" presName="composite" presStyleCnt="0"/>
      <dgm:spPr/>
    </dgm:pt>
    <dgm:pt modelId="{13089474-48C3-490E-B37A-FE2CAACCF478}" type="pres">
      <dgm:prSet presAssocID="{73802512-94BA-4C4E-971D-FEC5032AB3D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ABAA7-3030-48F5-AE93-3E7864612F8B}" type="pres">
      <dgm:prSet presAssocID="{73802512-94BA-4C4E-971D-FEC5032AB3D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DEEFB1-8545-4DC3-B793-99EFD6FD7028}" srcId="{82C05515-ED26-4FB0-99D0-2DD691C6059D}" destId="{7E677AD5-282F-4529-88EE-A4916128D916}" srcOrd="0" destOrd="0" parTransId="{273FA6FA-F375-42BF-A611-9713B3211D2A}" sibTransId="{B4A14408-687D-423D-B3C8-B960FD3F93C3}"/>
    <dgm:cxn modelId="{0A3EE7CC-017A-416B-96DA-32E355F68751}" srcId="{DE264CC7-B3BA-48D0-B4B6-E97F25DC45DE}" destId="{656A5BE1-3981-473A-B445-8A6602CCA314}" srcOrd="0" destOrd="0" parTransId="{7228F6AB-2EDE-4087-8735-E3EEE24B6BF2}" sibTransId="{362D0D49-CB63-4375-9560-AA9B0B742F2E}"/>
    <dgm:cxn modelId="{A25DF72A-CFAF-442C-B1F2-024425D24059}" type="presOf" srcId="{C5D0EBDE-1962-48E0-80A8-538EE91A71D0}" destId="{559E9DE9-45F8-41BF-8771-D09DE5E9A445}" srcOrd="0" destOrd="0" presId="urn:microsoft.com/office/officeart/2005/8/layout/chevron2"/>
    <dgm:cxn modelId="{75832150-D6DD-417D-A557-5C620D4764F1}" type="presOf" srcId="{59DFB89E-2871-45E1-8269-214830CE2F5C}" destId="{69FF066A-8607-4B81-9CD9-DAEBE9B371A4}" srcOrd="0" destOrd="0" presId="urn:microsoft.com/office/officeart/2005/8/layout/chevron2"/>
    <dgm:cxn modelId="{4EF83F43-97A2-4E98-8AC1-37AC9C4D8BA6}" srcId="{7E677AD5-282F-4529-88EE-A4916128D916}" destId="{D72B9361-59FB-4E09-A805-A027A922C70F}" srcOrd="0" destOrd="0" parTransId="{8E1A7840-0106-454D-8006-56AE0067867F}" sibTransId="{A2D94704-C8AE-486D-B24A-2CBB9B29812C}"/>
    <dgm:cxn modelId="{ABA8069F-9EFC-40C2-A462-0ABF8C944CE5}" type="presOf" srcId="{656A5BE1-3981-473A-B445-8A6602CCA314}" destId="{673E3789-A004-4FFD-9A8C-9C6148D5962D}" srcOrd="0" destOrd="0" presId="urn:microsoft.com/office/officeart/2005/8/layout/chevron2"/>
    <dgm:cxn modelId="{8CB5B050-F581-4D65-992A-ABFF55541163}" srcId="{59DFB89E-2871-45E1-8269-214830CE2F5C}" destId="{7AB0903A-DF64-41CA-8AE7-81F0BF945785}" srcOrd="0" destOrd="0" parTransId="{9A75008B-B649-4DA1-A80E-179777CC3E50}" sibTransId="{43B638A1-A944-44A1-92E3-D23A6504EDFF}"/>
    <dgm:cxn modelId="{C5F89AA4-C8A3-4503-9A83-C57E0411095F}" srcId="{82C05515-ED26-4FB0-99D0-2DD691C6059D}" destId="{73802512-94BA-4C4E-971D-FEC5032AB3DC}" srcOrd="5" destOrd="0" parTransId="{073E7510-1A3F-491A-AEF2-69AEFF4BF75F}" sibTransId="{1B830E13-AC62-439E-B619-3C2D6A8ADA49}"/>
    <dgm:cxn modelId="{015EEAEC-1CA9-43E3-B6CE-2D5B9D3DB1E8}" srcId="{82C05515-ED26-4FB0-99D0-2DD691C6059D}" destId="{DE264CC7-B3BA-48D0-B4B6-E97F25DC45DE}" srcOrd="4" destOrd="0" parTransId="{A82CBED6-7848-4DA8-B507-2F3753239D2A}" sibTransId="{3C5D6336-321F-4AFE-81E5-D7093914E4DA}"/>
    <dgm:cxn modelId="{E42FBBE8-2238-4754-9F17-99136DAC05E1}" srcId="{ABC5B53A-C938-4132-A4F9-49CB46F4FD6B}" destId="{C5D0EBDE-1962-48E0-80A8-538EE91A71D0}" srcOrd="0" destOrd="0" parTransId="{D1E250EC-B790-4001-A67E-F2AAB459471F}" sibTransId="{6169C707-3926-418F-BD8F-E2C89A4188C6}"/>
    <dgm:cxn modelId="{31276E94-DB4F-4785-A40C-DA7D91E7CF20}" type="presOf" srcId="{7E677AD5-282F-4529-88EE-A4916128D916}" destId="{3923FD51-CB2B-457C-8C7D-1D35716358FF}" srcOrd="0" destOrd="0" presId="urn:microsoft.com/office/officeart/2005/8/layout/chevron2"/>
    <dgm:cxn modelId="{0486F765-FF07-4FAE-A8EA-01B5FF9BFBFD}" type="presOf" srcId="{07FBD94C-5A81-4089-AB9E-673B5478A9FA}" destId="{81EABAA7-3030-48F5-AE93-3E7864612F8B}" srcOrd="0" destOrd="0" presId="urn:microsoft.com/office/officeart/2005/8/layout/chevron2"/>
    <dgm:cxn modelId="{D63836C7-4AC9-4B3C-A567-26DDF8B36B4F}" type="presOf" srcId="{DE264CC7-B3BA-48D0-B4B6-E97F25DC45DE}" destId="{B6E3BC59-2CD0-419B-B4D9-D19F8C557DB0}" srcOrd="0" destOrd="0" presId="urn:microsoft.com/office/officeart/2005/8/layout/chevron2"/>
    <dgm:cxn modelId="{2CD89C72-91B5-492A-900A-AA3214F239F5}" type="presOf" srcId="{5EFFEB89-0ADE-4E23-A715-D4A90F8ECDD3}" destId="{35076453-0270-4E8B-BC67-EEA72744E098}" srcOrd="0" destOrd="0" presId="urn:microsoft.com/office/officeart/2005/8/layout/chevron2"/>
    <dgm:cxn modelId="{F57C7014-10DF-48D5-AB2A-5ED99ED3CA0F}" srcId="{82C05515-ED26-4FB0-99D0-2DD691C6059D}" destId="{453A163C-7EB3-4C6B-898F-F949A8C08300}" srcOrd="1" destOrd="0" parTransId="{7C035E91-862F-4BF6-B013-D040F2097686}" sibTransId="{656E56DE-3838-4252-A349-7B8488CC8A68}"/>
    <dgm:cxn modelId="{37760F2A-776C-499B-BF7C-2A89BF9698DA}" srcId="{82C05515-ED26-4FB0-99D0-2DD691C6059D}" destId="{59DFB89E-2871-45E1-8269-214830CE2F5C}" srcOrd="2" destOrd="0" parTransId="{BE88DC39-C43B-48CE-8CC2-A58448FA610C}" sibTransId="{D8C875E5-A5B0-472B-A267-E3D40A0683D3}"/>
    <dgm:cxn modelId="{0F8D4071-0010-4293-97D9-FA7E590D16B4}" type="presOf" srcId="{73802512-94BA-4C4E-971D-FEC5032AB3DC}" destId="{13089474-48C3-490E-B37A-FE2CAACCF478}" srcOrd="0" destOrd="0" presId="urn:microsoft.com/office/officeart/2005/8/layout/chevron2"/>
    <dgm:cxn modelId="{3EC8BADC-9359-438E-A05D-835D030E3B4A}" srcId="{82C05515-ED26-4FB0-99D0-2DD691C6059D}" destId="{ABC5B53A-C938-4132-A4F9-49CB46F4FD6B}" srcOrd="3" destOrd="0" parTransId="{21ED3821-F236-446F-A47E-3CE6201C857A}" sibTransId="{4385E2AC-8C1D-46BC-AE53-74FF57869CD4}"/>
    <dgm:cxn modelId="{08C4921B-73DD-44FE-BF5E-5B601269B2D0}" srcId="{453A163C-7EB3-4C6B-898F-F949A8C08300}" destId="{5EFFEB89-0ADE-4E23-A715-D4A90F8ECDD3}" srcOrd="0" destOrd="0" parTransId="{08B00B8D-E8B0-4D59-8174-8779295DE210}" sibTransId="{A7B08114-8224-4C76-96B9-B9E96F7390E6}"/>
    <dgm:cxn modelId="{485F4ECD-7491-442C-96DA-3075C8B9894A}" type="presOf" srcId="{ABC5B53A-C938-4132-A4F9-49CB46F4FD6B}" destId="{D2AD8BD7-16ED-419A-908D-DA9DEBD4DA28}" srcOrd="0" destOrd="0" presId="urn:microsoft.com/office/officeart/2005/8/layout/chevron2"/>
    <dgm:cxn modelId="{B12BF0E6-2486-4376-BFBD-FA231FF3E229}" type="presOf" srcId="{D72B9361-59FB-4E09-A805-A027A922C70F}" destId="{A2191EE7-70D3-4BFD-92C0-F72F485AAABD}" srcOrd="0" destOrd="0" presId="urn:microsoft.com/office/officeart/2005/8/layout/chevron2"/>
    <dgm:cxn modelId="{01670EB9-058F-4801-8651-888564EDAC93}" type="presOf" srcId="{82C05515-ED26-4FB0-99D0-2DD691C6059D}" destId="{11EA2F2E-7F8D-442D-B121-CFB949B0B7A0}" srcOrd="0" destOrd="0" presId="urn:microsoft.com/office/officeart/2005/8/layout/chevron2"/>
    <dgm:cxn modelId="{FAC44129-D9E5-43EE-8C5B-B494E2EABFBE}" srcId="{73802512-94BA-4C4E-971D-FEC5032AB3DC}" destId="{07FBD94C-5A81-4089-AB9E-673B5478A9FA}" srcOrd="0" destOrd="0" parTransId="{3451FB3D-D805-4282-B95C-A67DABAD8A93}" sibTransId="{7B6938E0-777F-4206-A0ED-119C525FF646}"/>
    <dgm:cxn modelId="{45E950C0-93F6-457D-BE96-E413CBFA749B}" type="presOf" srcId="{7AB0903A-DF64-41CA-8AE7-81F0BF945785}" destId="{66359E03-3DDB-4FDA-91CB-6335709554B4}" srcOrd="0" destOrd="0" presId="urn:microsoft.com/office/officeart/2005/8/layout/chevron2"/>
    <dgm:cxn modelId="{7CEFE292-4F0A-4A03-8C67-2468366EEC25}" type="presOf" srcId="{453A163C-7EB3-4C6B-898F-F949A8C08300}" destId="{ACBCADBF-84E4-4958-991B-2444E51EC826}" srcOrd="0" destOrd="0" presId="urn:microsoft.com/office/officeart/2005/8/layout/chevron2"/>
    <dgm:cxn modelId="{84573082-D703-41A5-8153-A7813692E7EC}" type="presParOf" srcId="{11EA2F2E-7F8D-442D-B121-CFB949B0B7A0}" destId="{C3F06260-071E-462E-8964-A9D92358BD6C}" srcOrd="0" destOrd="0" presId="urn:microsoft.com/office/officeart/2005/8/layout/chevron2"/>
    <dgm:cxn modelId="{879BB88D-4EC5-4D90-B953-AEC6E18DC35C}" type="presParOf" srcId="{C3F06260-071E-462E-8964-A9D92358BD6C}" destId="{3923FD51-CB2B-457C-8C7D-1D35716358FF}" srcOrd="0" destOrd="0" presId="urn:microsoft.com/office/officeart/2005/8/layout/chevron2"/>
    <dgm:cxn modelId="{5731BB83-9BF5-41B0-83D7-4050D93D0320}" type="presParOf" srcId="{C3F06260-071E-462E-8964-A9D92358BD6C}" destId="{A2191EE7-70D3-4BFD-92C0-F72F485AAABD}" srcOrd="1" destOrd="0" presId="urn:microsoft.com/office/officeart/2005/8/layout/chevron2"/>
    <dgm:cxn modelId="{FB770875-0505-43AA-A0F1-075C0173AC00}" type="presParOf" srcId="{11EA2F2E-7F8D-442D-B121-CFB949B0B7A0}" destId="{F4DF4D2E-A807-4C77-9E7A-7FD70B15E8AB}" srcOrd="1" destOrd="0" presId="urn:microsoft.com/office/officeart/2005/8/layout/chevron2"/>
    <dgm:cxn modelId="{DB79EE33-1EE9-402B-87C8-D125F7A538FD}" type="presParOf" srcId="{11EA2F2E-7F8D-442D-B121-CFB949B0B7A0}" destId="{5BFC7A91-1172-4B9F-A56C-30800AF10F0A}" srcOrd="2" destOrd="0" presId="urn:microsoft.com/office/officeart/2005/8/layout/chevron2"/>
    <dgm:cxn modelId="{850CDEE9-8B00-4D8E-83D3-20B6BF46B34C}" type="presParOf" srcId="{5BFC7A91-1172-4B9F-A56C-30800AF10F0A}" destId="{ACBCADBF-84E4-4958-991B-2444E51EC826}" srcOrd="0" destOrd="0" presId="urn:microsoft.com/office/officeart/2005/8/layout/chevron2"/>
    <dgm:cxn modelId="{0F72BFF7-7631-4225-83FA-B72CA00C24A1}" type="presParOf" srcId="{5BFC7A91-1172-4B9F-A56C-30800AF10F0A}" destId="{35076453-0270-4E8B-BC67-EEA72744E098}" srcOrd="1" destOrd="0" presId="urn:microsoft.com/office/officeart/2005/8/layout/chevron2"/>
    <dgm:cxn modelId="{712DCBB6-563A-4B3A-AB72-22F0A74CDD48}" type="presParOf" srcId="{11EA2F2E-7F8D-442D-B121-CFB949B0B7A0}" destId="{E97B1C65-5977-43AF-8232-56A628805D2E}" srcOrd="3" destOrd="0" presId="urn:microsoft.com/office/officeart/2005/8/layout/chevron2"/>
    <dgm:cxn modelId="{9003D7D7-E2AB-4D59-B238-AEC96FA2AEE5}" type="presParOf" srcId="{11EA2F2E-7F8D-442D-B121-CFB949B0B7A0}" destId="{F8C5F457-C45C-4AED-BB16-AD02FD0E8E0E}" srcOrd="4" destOrd="0" presId="urn:microsoft.com/office/officeart/2005/8/layout/chevron2"/>
    <dgm:cxn modelId="{71FA730F-B4A0-4B39-A6E1-E8B75E6C7A11}" type="presParOf" srcId="{F8C5F457-C45C-4AED-BB16-AD02FD0E8E0E}" destId="{69FF066A-8607-4B81-9CD9-DAEBE9B371A4}" srcOrd="0" destOrd="0" presId="urn:microsoft.com/office/officeart/2005/8/layout/chevron2"/>
    <dgm:cxn modelId="{E7D950C9-2302-4CA3-8BD6-95311C871C5C}" type="presParOf" srcId="{F8C5F457-C45C-4AED-BB16-AD02FD0E8E0E}" destId="{66359E03-3DDB-4FDA-91CB-6335709554B4}" srcOrd="1" destOrd="0" presId="urn:microsoft.com/office/officeart/2005/8/layout/chevron2"/>
    <dgm:cxn modelId="{5BBE48DC-8666-4F5C-9E03-C70F6FE994C0}" type="presParOf" srcId="{11EA2F2E-7F8D-442D-B121-CFB949B0B7A0}" destId="{17BBDDC6-4E8C-433B-8B71-5B65EF1656FE}" srcOrd="5" destOrd="0" presId="urn:microsoft.com/office/officeart/2005/8/layout/chevron2"/>
    <dgm:cxn modelId="{8F41AAD1-FF70-4087-908F-4B16C33CE7C5}" type="presParOf" srcId="{11EA2F2E-7F8D-442D-B121-CFB949B0B7A0}" destId="{68FADBAB-57F2-4FE2-82CD-08AB1828E627}" srcOrd="6" destOrd="0" presId="urn:microsoft.com/office/officeart/2005/8/layout/chevron2"/>
    <dgm:cxn modelId="{AB168F1C-D7DB-4249-BB6A-F08406CEC983}" type="presParOf" srcId="{68FADBAB-57F2-4FE2-82CD-08AB1828E627}" destId="{D2AD8BD7-16ED-419A-908D-DA9DEBD4DA28}" srcOrd="0" destOrd="0" presId="urn:microsoft.com/office/officeart/2005/8/layout/chevron2"/>
    <dgm:cxn modelId="{75D38ACD-C4B7-4EDB-8C70-4D8479485DEC}" type="presParOf" srcId="{68FADBAB-57F2-4FE2-82CD-08AB1828E627}" destId="{559E9DE9-45F8-41BF-8771-D09DE5E9A445}" srcOrd="1" destOrd="0" presId="urn:microsoft.com/office/officeart/2005/8/layout/chevron2"/>
    <dgm:cxn modelId="{06AABD21-46BD-4FE3-92DC-6541B3A7C7E7}" type="presParOf" srcId="{11EA2F2E-7F8D-442D-B121-CFB949B0B7A0}" destId="{4EC3B127-32BC-48C8-A0FE-C82DBCF7317A}" srcOrd="7" destOrd="0" presId="urn:microsoft.com/office/officeart/2005/8/layout/chevron2"/>
    <dgm:cxn modelId="{A3CCDCCF-7518-4B7C-BEDA-4C6F2FD35151}" type="presParOf" srcId="{11EA2F2E-7F8D-442D-B121-CFB949B0B7A0}" destId="{DF97D4F6-4411-4069-9136-8F60B1D1FDB0}" srcOrd="8" destOrd="0" presId="urn:microsoft.com/office/officeart/2005/8/layout/chevron2"/>
    <dgm:cxn modelId="{5B8932AF-74B0-46D0-97F6-678BC51ECB68}" type="presParOf" srcId="{DF97D4F6-4411-4069-9136-8F60B1D1FDB0}" destId="{B6E3BC59-2CD0-419B-B4D9-D19F8C557DB0}" srcOrd="0" destOrd="0" presId="urn:microsoft.com/office/officeart/2005/8/layout/chevron2"/>
    <dgm:cxn modelId="{A1416E55-A529-4908-AC37-27ABD66CE81E}" type="presParOf" srcId="{DF97D4F6-4411-4069-9136-8F60B1D1FDB0}" destId="{673E3789-A004-4FFD-9A8C-9C6148D5962D}" srcOrd="1" destOrd="0" presId="urn:microsoft.com/office/officeart/2005/8/layout/chevron2"/>
    <dgm:cxn modelId="{7C47FA73-7691-41DB-8503-2CD8F7D76D12}" type="presParOf" srcId="{11EA2F2E-7F8D-442D-B121-CFB949B0B7A0}" destId="{A3DA7729-C36C-4670-88CA-2EBD9FFB83F4}" srcOrd="9" destOrd="0" presId="urn:microsoft.com/office/officeart/2005/8/layout/chevron2"/>
    <dgm:cxn modelId="{088FE00E-376D-43D6-B682-BC818A4C0918}" type="presParOf" srcId="{11EA2F2E-7F8D-442D-B121-CFB949B0B7A0}" destId="{14328EBA-1AEA-453A-B054-D98E89338183}" srcOrd="10" destOrd="0" presId="urn:microsoft.com/office/officeart/2005/8/layout/chevron2"/>
    <dgm:cxn modelId="{D3252311-A4FF-4E55-9E62-918F2D43BCD7}" type="presParOf" srcId="{14328EBA-1AEA-453A-B054-D98E89338183}" destId="{13089474-48C3-490E-B37A-FE2CAACCF478}" srcOrd="0" destOrd="0" presId="urn:microsoft.com/office/officeart/2005/8/layout/chevron2"/>
    <dgm:cxn modelId="{520BC0AF-DF23-4E4B-85AC-75563A54E0BB}" type="presParOf" srcId="{14328EBA-1AEA-453A-B054-D98E89338183}" destId="{81EABAA7-3030-48F5-AE93-3E7864612F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23FD51-CB2B-457C-8C7D-1D35716358FF}">
      <dsp:nvSpPr>
        <dsp:cNvPr id="0" name=""/>
        <dsp:cNvSpPr/>
      </dsp:nvSpPr>
      <dsp:spPr>
        <a:xfrm rot="5400000">
          <a:off x="-126957" y="127831"/>
          <a:ext cx="846386" cy="59247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</a:t>
          </a:r>
          <a:endParaRPr lang="ru-RU" sz="1600" kern="1200" dirty="0"/>
        </a:p>
      </dsp:txBody>
      <dsp:txXfrm rot="5400000">
        <a:off x="-126957" y="127831"/>
        <a:ext cx="846386" cy="592470"/>
      </dsp:txXfrm>
    </dsp:sp>
    <dsp:sp modelId="{A2191EE7-70D3-4BFD-92C0-F72F485AAABD}">
      <dsp:nvSpPr>
        <dsp:cNvPr id="0" name=""/>
        <dsp:cNvSpPr/>
      </dsp:nvSpPr>
      <dsp:spPr>
        <a:xfrm rot="5400000">
          <a:off x="3964214" y="-3370870"/>
          <a:ext cx="550151" cy="729363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Метод инцидента</a:t>
          </a:r>
          <a:endParaRPr lang="ru-RU" sz="2900" kern="1200" dirty="0"/>
        </a:p>
      </dsp:txBody>
      <dsp:txXfrm rot="5400000">
        <a:off x="3964214" y="-3370870"/>
        <a:ext cx="550151" cy="7293639"/>
      </dsp:txXfrm>
    </dsp:sp>
    <dsp:sp modelId="{ACBCADBF-84E4-4958-991B-2444E51EC826}">
      <dsp:nvSpPr>
        <dsp:cNvPr id="0" name=""/>
        <dsp:cNvSpPr/>
      </dsp:nvSpPr>
      <dsp:spPr>
        <a:xfrm rot="5400000">
          <a:off x="-126957" y="875347"/>
          <a:ext cx="846386" cy="59247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</a:t>
          </a:r>
          <a:endParaRPr lang="ru-RU" sz="1600" kern="1200" dirty="0"/>
        </a:p>
      </dsp:txBody>
      <dsp:txXfrm rot="5400000">
        <a:off x="-126957" y="875347"/>
        <a:ext cx="846386" cy="592470"/>
      </dsp:txXfrm>
    </dsp:sp>
    <dsp:sp modelId="{35076453-0270-4E8B-BC67-EEA72744E098}">
      <dsp:nvSpPr>
        <dsp:cNvPr id="0" name=""/>
        <dsp:cNvSpPr/>
      </dsp:nvSpPr>
      <dsp:spPr>
        <a:xfrm rot="5400000">
          <a:off x="3964214" y="-2623354"/>
          <a:ext cx="550151" cy="729363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Метод разбора деловой корреспонденции</a:t>
          </a:r>
          <a:endParaRPr lang="ru-RU" sz="2900" kern="1200" dirty="0"/>
        </a:p>
      </dsp:txBody>
      <dsp:txXfrm rot="5400000">
        <a:off x="3964214" y="-2623354"/>
        <a:ext cx="550151" cy="7293639"/>
      </dsp:txXfrm>
    </dsp:sp>
    <dsp:sp modelId="{69FF066A-8607-4B81-9CD9-DAEBE9B371A4}">
      <dsp:nvSpPr>
        <dsp:cNvPr id="0" name=""/>
        <dsp:cNvSpPr/>
      </dsp:nvSpPr>
      <dsp:spPr>
        <a:xfrm rot="5400000">
          <a:off x="-126957" y="1622862"/>
          <a:ext cx="846386" cy="59247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5400000">
        <a:off x="-126957" y="1622862"/>
        <a:ext cx="846386" cy="592470"/>
      </dsp:txXfrm>
    </dsp:sp>
    <dsp:sp modelId="{66359E03-3DDB-4FDA-91CB-6335709554B4}">
      <dsp:nvSpPr>
        <dsp:cNvPr id="0" name=""/>
        <dsp:cNvSpPr/>
      </dsp:nvSpPr>
      <dsp:spPr>
        <a:xfrm rot="5400000">
          <a:off x="3964214" y="-1875839"/>
          <a:ext cx="550151" cy="729363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Игровое проектирование</a:t>
          </a:r>
          <a:endParaRPr lang="ru-RU" sz="2900" kern="1200" dirty="0"/>
        </a:p>
      </dsp:txBody>
      <dsp:txXfrm rot="5400000">
        <a:off x="3964214" y="-1875839"/>
        <a:ext cx="550151" cy="7293639"/>
      </dsp:txXfrm>
    </dsp:sp>
    <dsp:sp modelId="{D2AD8BD7-16ED-419A-908D-DA9DEBD4DA28}">
      <dsp:nvSpPr>
        <dsp:cNvPr id="0" name=""/>
        <dsp:cNvSpPr/>
      </dsp:nvSpPr>
      <dsp:spPr>
        <a:xfrm rot="5400000">
          <a:off x="-126957" y="2370378"/>
          <a:ext cx="846386" cy="59247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</a:t>
          </a:r>
          <a:endParaRPr lang="ru-RU" sz="1600" kern="1200" dirty="0"/>
        </a:p>
      </dsp:txBody>
      <dsp:txXfrm rot="5400000">
        <a:off x="-126957" y="2370378"/>
        <a:ext cx="846386" cy="592470"/>
      </dsp:txXfrm>
    </dsp:sp>
    <dsp:sp modelId="{559E9DE9-45F8-41BF-8771-D09DE5E9A445}">
      <dsp:nvSpPr>
        <dsp:cNvPr id="0" name=""/>
        <dsp:cNvSpPr/>
      </dsp:nvSpPr>
      <dsp:spPr>
        <a:xfrm rot="5400000">
          <a:off x="3964214" y="-1128323"/>
          <a:ext cx="550151" cy="729363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Ситуационно-ролевая игра</a:t>
          </a:r>
          <a:endParaRPr lang="ru-RU" sz="2900" kern="1200" dirty="0"/>
        </a:p>
      </dsp:txBody>
      <dsp:txXfrm rot="5400000">
        <a:off x="3964214" y="-1128323"/>
        <a:ext cx="550151" cy="7293639"/>
      </dsp:txXfrm>
    </dsp:sp>
    <dsp:sp modelId="{B6E3BC59-2CD0-419B-B4D9-D19F8C557DB0}">
      <dsp:nvSpPr>
        <dsp:cNvPr id="0" name=""/>
        <dsp:cNvSpPr/>
      </dsp:nvSpPr>
      <dsp:spPr>
        <a:xfrm rot="5400000">
          <a:off x="-126957" y="3117894"/>
          <a:ext cx="846386" cy="59247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</a:t>
          </a:r>
          <a:endParaRPr lang="ru-RU" sz="1600" kern="1200" dirty="0"/>
        </a:p>
      </dsp:txBody>
      <dsp:txXfrm rot="5400000">
        <a:off x="-126957" y="3117894"/>
        <a:ext cx="846386" cy="592470"/>
      </dsp:txXfrm>
    </dsp:sp>
    <dsp:sp modelId="{673E3789-A004-4FFD-9A8C-9C6148D5962D}">
      <dsp:nvSpPr>
        <dsp:cNvPr id="0" name=""/>
        <dsp:cNvSpPr/>
      </dsp:nvSpPr>
      <dsp:spPr>
        <a:xfrm rot="5400000">
          <a:off x="3964214" y="-380807"/>
          <a:ext cx="550151" cy="729363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Метод дискуссии</a:t>
          </a:r>
          <a:endParaRPr lang="ru-RU" sz="2900" kern="1200" dirty="0"/>
        </a:p>
      </dsp:txBody>
      <dsp:txXfrm rot="5400000">
        <a:off x="3964214" y="-380807"/>
        <a:ext cx="550151" cy="7293639"/>
      </dsp:txXfrm>
    </dsp:sp>
    <dsp:sp modelId="{13089474-48C3-490E-B37A-FE2CAACCF478}">
      <dsp:nvSpPr>
        <dsp:cNvPr id="0" name=""/>
        <dsp:cNvSpPr/>
      </dsp:nvSpPr>
      <dsp:spPr>
        <a:xfrm rot="5400000">
          <a:off x="-126957" y="3865409"/>
          <a:ext cx="846386" cy="59247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</a:t>
          </a:r>
          <a:endParaRPr lang="ru-RU" sz="1600" kern="1200" dirty="0"/>
        </a:p>
      </dsp:txBody>
      <dsp:txXfrm rot="5400000">
        <a:off x="-126957" y="3865409"/>
        <a:ext cx="846386" cy="592470"/>
      </dsp:txXfrm>
    </dsp:sp>
    <dsp:sp modelId="{81EABAA7-3030-48F5-AE93-3E7864612F8B}">
      <dsp:nvSpPr>
        <dsp:cNvPr id="0" name=""/>
        <dsp:cNvSpPr/>
      </dsp:nvSpPr>
      <dsp:spPr>
        <a:xfrm rot="5400000">
          <a:off x="3964214" y="366707"/>
          <a:ext cx="550151" cy="729363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Кейс - </a:t>
          </a:r>
          <a:r>
            <a:rPr lang="ru-RU" sz="2900" kern="1200" dirty="0" err="1" smtClean="0"/>
            <a:t>стади</a:t>
          </a:r>
          <a:endParaRPr lang="ru-RU" sz="2900" kern="1200" dirty="0"/>
        </a:p>
      </dsp:txBody>
      <dsp:txXfrm rot="5400000">
        <a:off x="3964214" y="366707"/>
        <a:ext cx="550151" cy="7293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5F7B-D4AD-4ABD-995D-11A4A79D79F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7BBD8-E9F4-491F-AF89-1ACBF6DD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88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5C96-4CCA-40F4-9270-DBE85879CBF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C6326-72A7-44B7-AD8F-78A58ED69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87;&#1088;&#1072;&#1082;&#1090;&#1080;&#1082;&#1072;.docx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pic>
        <p:nvPicPr>
          <p:cNvPr id="7" name="Picture 2" descr="&amp;Ucy;&amp;chcy;&amp;icy;&amp;tcy;&amp;iecy;&amp;lcy;&amp;yacy; &amp;Scy;&amp;vcy;&amp;iecy;&amp;zhcy;&amp;icy;&amp;iecy; &amp;acy;&amp;ncy;&amp;iecy;&amp;kcy;&amp;dcy;&amp;ocy;&amp;tcy;&amp;y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5" y="1916832"/>
            <a:ext cx="371585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множение 7"/>
          <p:cNvSpPr/>
          <p:nvPr/>
        </p:nvSpPr>
        <p:spPr>
          <a:xfrm rot="18769165">
            <a:off x="3440857" y="2913372"/>
            <a:ext cx="5383657" cy="262679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4" descr="&amp;Zcy;&amp;acy;&amp;dcy;&amp;acy;&amp;ncy;&amp;icy;&amp;yacy; &amp;vcy; &amp;kcy;&amp;acy;&amp;rcy;&amp;tcy;&amp;icy;&amp;ncy;&amp;kcy;&amp;acy;&amp;khcy; &amp;dcy;&amp;lcy;&amp;yacy; &amp;dcy;&amp;iecy;&amp;tcy;&amp;iecy;&amp;jcy; &amp;ncy;&amp;acy; &amp;tcy;&amp;iecy;&amp;mcy;&amp;ucy; &amp;kcy;&amp;ocy;&amp;scy;&amp;mcy;&amp;ocy;&amp;s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356992"/>
            <a:ext cx="17145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07704" y="404664"/>
            <a:ext cx="6155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Современное наставничество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2979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827584" y="1556792"/>
          <a:ext cx="7886110" cy="458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47664" y="548680"/>
            <a:ext cx="5463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+mj-lt"/>
              </a:rPr>
              <a:t>Методы кейс -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3528" y="2979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332656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9901" y="1556792"/>
            <a:ext cx="787409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150" indent="-514350">
              <a:defRPr/>
            </a:pPr>
            <a:r>
              <a:rPr lang="en-US" sz="2200" b="1" u="sng" dirty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I</a:t>
            </a:r>
            <a:r>
              <a:rPr lang="ru-RU" sz="2200" b="1" u="sng" dirty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 этап </a:t>
            </a:r>
            <a:r>
              <a:rPr lang="ru-RU" sz="2200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— </a:t>
            </a:r>
            <a:r>
              <a:rPr lang="ru-RU" sz="2200" b="1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знакомство с ситуацией</a:t>
            </a:r>
            <a:r>
              <a:rPr lang="ru-RU" sz="2200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, её </a:t>
            </a:r>
            <a:r>
              <a:rPr lang="ru-RU" sz="2200" i="1" dirty="0" smtClean="0">
                <a:latin typeface="Georgia" pitchFamily="18" charset="0"/>
                <a:ea typeface="Segoe UI" pitchFamily="34" charset="0"/>
                <a:cs typeface="Times New Roman" pitchFamily="18" charset="0"/>
              </a:rPr>
              <a:t>особенностями</a:t>
            </a:r>
            <a:r>
              <a:rPr lang="ru-RU" sz="2200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;</a:t>
            </a:r>
          </a:p>
          <a:p>
            <a:pPr marL="237150" indent="-514350">
              <a:defRPr/>
            </a:pPr>
            <a:r>
              <a:rPr lang="en-US" sz="2200" b="1" u="sng" dirty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II</a:t>
            </a:r>
            <a:r>
              <a:rPr lang="ru-RU" sz="2200" b="1" u="sng" dirty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 этап </a:t>
            </a:r>
            <a:r>
              <a:rPr lang="ru-RU" sz="2200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— </a:t>
            </a:r>
            <a:r>
              <a:rPr lang="ru-RU" sz="2200" b="1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выделение основной </a:t>
            </a:r>
            <a:r>
              <a:rPr lang="ru-RU" sz="2200" b="1" i="1" dirty="0" smtClean="0">
                <a:latin typeface="Georgia" pitchFamily="18" charset="0"/>
                <a:ea typeface="Segoe UI" pitchFamily="34" charset="0"/>
                <a:cs typeface="Times New Roman" pitchFamily="18" charset="0"/>
              </a:rPr>
              <a:t>   </a:t>
            </a:r>
          </a:p>
          <a:p>
            <a:pPr marL="237150" indent="-514350">
              <a:defRPr/>
            </a:pPr>
            <a:r>
              <a:rPr lang="ru-RU" sz="2200" b="1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Georgia" pitchFamily="18" charset="0"/>
                <a:ea typeface="Segoe UI" pitchFamily="34" charset="0"/>
                <a:cs typeface="Times New Roman" pitchFamily="18" charset="0"/>
              </a:rPr>
              <a:t>  проблемы </a:t>
            </a:r>
            <a:r>
              <a:rPr lang="ru-RU" sz="2200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(проблем), выделение персоналий, которые могут реально воздействовать на ситуацию;</a:t>
            </a:r>
          </a:p>
          <a:p>
            <a:pPr marL="237150" indent="-514350">
              <a:defRPr/>
            </a:pPr>
            <a:r>
              <a:rPr lang="en-US" sz="2200" b="1" u="sng" dirty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III</a:t>
            </a:r>
            <a:r>
              <a:rPr lang="ru-RU" sz="2200" b="1" u="sng" dirty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 этап </a:t>
            </a:r>
            <a:r>
              <a:rPr lang="ru-RU" sz="2200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— </a:t>
            </a:r>
            <a:r>
              <a:rPr lang="ru-RU" sz="2200" b="1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предложение концепций или тем</a:t>
            </a:r>
            <a:r>
              <a:rPr lang="ru-RU" sz="2200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 для «мозгового штурма»;</a:t>
            </a:r>
          </a:p>
          <a:p>
            <a:pPr marL="237150" indent="-514350">
              <a:defRPr/>
            </a:pPr>
            <a:r>
              <a:rPr lang="en-US" sz="2200" b="1" u="sng" dirty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IV</a:t>
            </a:r>
            <a:r>
              <a:rPr lang="ru-RU" sz="2200" b="1" u="sng" dirty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 этап </a:t>
            </a:r>
            <a:r>
              <a:rPr lang="ru-RU" sz="2200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— </a:t>
            </a:r>
            <a:r>
              <a:rPr lang="ru-RU" sz="2200" b="1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анализ последствий</a:t>
            </a:r>
            <a:r>
              <a:rPr lang="ru-RU" sz="2200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 принятия того или иного решения;</a:t>
            </a:r>
          </a:p>
          <a:p>
            <a:pPr marL="237150" indent="-514350">
              <a:defRPr/>
            </a:pPr>
            <a:r>
              <a:rPr lang="en-US" sz="2200" b="1" u="sng" dirty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V</a:t>
            </a:r>
            <a:r>
              <a:rPr lang="ru-RU" sz="2200" b="1" u="sng" dirty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 этап </a:t>
            </a:r>
            <a:r>
              <a:rPr lang="ru-RU" sz="2200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— решение кейса — </a:t>
            </a:r>
            <a:r>
              <a:rPr lang="ru-RU" sz="2200" b="1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предложение одного или нескольких вариантов</a:t>
            </a:r>
            <a:r>
              <a:rPr lang="ru-RU" sz="2200" i="1" dirty="0">
                <a:latin typeface="Georgia" pitchFamily="18" charset="0"/>
                <a:ea typeface="Segoe UI" pitchFamily="34" charset="0"/>
                <a:cs typeface="Times New Roman" pitchFamily="18" charset="0"/>
              </a:rPr>
              <a:t> последовательности действий, указание на важные проблемы, механизмы их предотвращения и решения.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476672"/>
            <a:ext cx="7416824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Этапы работы над кейсом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Пример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Характеристики задания: </a:t>
            </a: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задание групповое (по 4-6 человек в каждой), проверяет умение анализировать педагогическую ситуацию, обобщать теоретический материал по педагогике; время выполнения 3-5 минут.</a:t>
            </a:r>
            <a:endParaRPr lang="ru-RU" sz="36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I этап </a:t>
            </a:r>
            <a:r>
              <a:rPr lang="ru-RU" i="1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– </a:t>
            </a:r>
            <a:r>
              <a:rPr lang="ru-RU" b="1" i="1" dirty="0" smtClean="0">
                <a:solidFill>
                  <a:srgbClr val="C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знакомство с педагогической ситуацией, ее особенностями.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Вот что произошло с одной молодой учительницей, человеком очень ранимым, страдающим от промахов в работе.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«Я побаивалась семиклассников, – вспоминает она. – Особенно мальчиков. Рослые, широкоплечие, они казались могучими рядом со мной, существом небольшого роста, щуплой, с невыразительным лицом. Среди ребят большим авторитетом пользовался весельчак, насмешник, забияка, не раз бравировавший передо мной своей независимостью. Однажды я дала письменную работу: описать, не называя имен, известного всему классу человека так, чтобы можно было его узнать. Когда ребята закончили писать, сосед Васи, заговорщицки блеснув глазами, предложил: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– Пусть Васька читает!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– Пусть, – согласилась 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Вася встал и серьезно, я бы сказала проникновенно, начал читать. В некрасивом облике молодой женщины с маленькими испуганными глазками, с копной вихрастых волос, с красными пятнами на тонкой шее я узнала… себя!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000000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Хотелось плакать. Хотелось крикнуть злому мальчишке: «Замолчи!» Я собрала все свои душевные силы в узел... «Если бы учительницей была не я, а другой, мудрый и бесстрашный человек...» – словно помолилась я... Вася закончил.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В классе стояла напряженная тишина. Все в ожидании смотрели на меня».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II этап – выделение основной проблемы.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Группы формулируют проблему. </a:t>
            </a:r>
            <a:r>
              <a:rPr lang="ru-RU" b="1" dirty="0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Arial" pitchFamily="34" charset="0"/>
              </a:rPr>
              <a:t>Проблема заключается в способе реагирования учителя на произошедшее в классе.</a:t>
            </a:r>
            <a:endParaRPr lang="ru-RU" sz="36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III этап – предложение вопросов для «мозгового штурма».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Arial" pitchFamily="34" charset="0"/>
              </a:rPr>
              <a:t>Как должна отреагировать учительница на прочитанную Васей работу? Предложите варианты решения педагогической задачи. Дайте анализ последствий принятого того или иного решения.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IV этап – анализ последствий принятия того или иного решения.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Обсуждение в группах.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V этап – решение кейса – предложение одного или нескольких вариантов, указание на возможное возникновение проблем, механизмы их предотвращения и решения.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8924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Arial" pitchFamily="34" charset="0"/>
              </a:rPr>
              <a:t>На наш взгляд, учительница, должна выслушать ученика, не давая волю своим эмоциям. А затем дать объективную оценку его работы, остановиться на анализе стилистики, делая разбор по существу задания и не акцентируя внимание на личности описательного образа. Опросить по этому же заданию еще одного, двух учеников, и продолжить тему урока. Последствия такого решения может быть сохранение чувства достоинства учителя в глазах учеников, впечатление как о человеке уверенным в себе и не поддающимся на провокации.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70C0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Arial" pitchFamily="34" charset="0"/>
              </a:rPr>
              <a:t>Может иметь место и высказывание своих чувств, которые она испытала при «правдивом» описании образа, несомненно узнаваемым всем классом: «Мне было неприятно узнать, что в ваших глазах я выгляжу …», «Я чувствую себя…». В этом случае мы можем говорить о положительном эффекте «</a:t>
            </a:r>
            <a:r>
              <a:rPr lang="ru-RU" b="1" dirty="0" err="1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Arial" pitchFamily="34" charset="0"/>
              </a:rPr>
              <a:t>Я-высказывание</a:t>
            </a:r>
            <a:r>
              <a:rPr lang="ru-RU" b="1" dirty="0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Arial" pitchFamily="34" charset="0"/>
              </a:rPr>
              <a:t>», когда учитель обращается к </a:t>
            </a:r>
            <a:r>
              <a:rPr lang="ru-RU" b="1" dirty="0" err="1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Arial" pitchFamily="34" charset="0"/>
              </a:rPr>
              <a:t>эмпатии</a:t>
            </a:r>
            <a:r>
              <a:rPr lang="ru-RU" b="1" dirty="0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Arial" pitchFamily="34" charset="0"/>
              </a:rPr>
              <a:t>, сопереживанию учащихся, их внутреннему голосу.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70C0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Arial" pitchFamily="34" charset="0"/>
              </a:rPr>
              <a:t>В том случае, если учительница эмоционально (с обидой, возмущением) отреагирует на описываемый образ, в котором и она сама, и ребята, узнали ее; либо позволит дать волю эмоциям – заплачет, выбежит из класса, накричит на Васю или выпроводит его из класса, она рискует потерять авторитет в глазах учащихся, показаться человеком слабым и эмоционально неуравновешенным. Впоследствии сложно будет найти контакт с Васей и классом.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0"/>
            <a:ext cx="236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Групповой отчет.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748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Как молодому специалисту, человеку ранимому, мы ей посоветовали бы регулярно заниматься </a:t>
            </a:r>
            <a:r>
              <a:rPr lang="ru-RU" dirty="0" err="1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саморегуляцией</a:t>
            </a: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, и как результат, будет крепнуть ее воля, послушнее станут эмоции, появится навык управления ими. Это, несомненно, поможет ей в сложной ситуации на практике.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Подведение итогов обсуждения. Предложение учителя-эксперта прослушать продолжение возникшей на уроке ситуации.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Предотвращение и решение проблемы: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«Я сказала, медленно бросая слова в напряженность класса: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– Что же, Вася создал правдивый портрет человека с отталкиваю­щей внешностью, тонко подметил все черты, в которых вы без особого труда узнали знакомую личность. За работу вам, Вася, ставлю «пять». Садитесь. Но я опрометчиво поступила, дав в вашем классе такое задание...</a:t>
            </a:r>
            <a:endParaRPr lang="ru-RU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  <a:cs typeface="Arial" pitchFamily="34" charset="0"/>
              </a:rPr>
              <a:t>– Нет! – вдруг вспыхнул Вася. – Вы не опрометчиво. Это я... Это я... – и он, торопясь, стал рвать свою тетрадку...».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8643938" cy="71437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357166"/>
            <a:ext cx="8858280" cy="35719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CASE - STUDY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(МЕТОД КЕЙСОВ)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143000"/>
            <a:ext cx="8643938" cy="55006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КЕЙС: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 педагога до предела насыщена запланированными делами внезапными событиями. Если к вечеру припомнить и перечислить их все, не верится, что это картина всего лишь одного дня. А ведь завтра предстоит такой же, если не еще более напряженный. Как правильно организовать рабочее время педагога?</a:t>
            </a:r>
            <a:endParaRPr lang="en-US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Стрельцова\Pictures\casestudy-300x217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80" t="3484" r="9281" b="12904"/>
          <a:stretch>
            <a:fillRect/>
          </a:stretch>
        </p:blipFill>
        <p:spPr bwMode="auto">
          <a:xfrm>
            <a:off x="6372200" y="5085184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6915"/>
            <a:ext cx="889248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ПРАКТИКА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предлагаю вам сейчас принять на себя роль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начинающих педагогов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поработать с кейсом – время работы 7 минут. Время на выступление 2 минуты.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Кейс, разработанный на основе реальной ситуации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Проблема: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рабочего времени.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Конкретная ситуация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Жизнь педагога до предела насыщена запланированными делами и внезапными событиями. Если к вечеру припомнить и перечислить их все, не верится, что это картина всего, лишь одного дня. А ведь завтра предстоит такой же, если еще не более напряженный. Вашему вниманию представлен дневник педагога.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Понедельник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планерке сказали всем в пятницу провести родительские собрания. Снова придется думать, что включить в повестку собрания. Может, пригласить психолога, чтобы выступил. А что! Отличная идея! Остается только решить, чем их занять еще минут 30-40. Ну ладно, я подумаю об этом завтра или послезавтра, ведь время еще есть.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Сегодня всех «обрадовали» - к нам едет ревизор! Такой ревизор, что даже Гоголь отдыхает! Вся документация к пятнице должна быть в полном порядке, а у меня планирование до сих пор не сделано. Да и к собранию надо подготовиться, а я даже еще не садилась. Нужно срочно что-то делать! Хотела на неделе организовать экскурсию на предприятие по просьбе ребят. Но чувствую, что тоже не успеваю.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Весь день была на работе – уроки, уроки плюс еще совещание и проверка тетрадей, Интернет,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Вконтакте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Навела порядок на рабочем столе, расставила по местам учебники. Послезавтра СОБРАНИЕ! Ужас, как я могла снова дотянуть до последнего момента?! К планированию до сих пор не приступала.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Четверг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Боже, спасибо тебе за Интернет! Весь вечер и ночь просидела за компьютером, даже собаку было некогда выгулять, не то, что детей. Составляла план выступления на собрании, искала материал. В интернете нашла чьё-то готовое планирование, время будет – подкорректирую его под себя.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Пятница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Ну, все, дело сделано! Даже психолога успела поймать утром и уговорить прийти на собрание. Немного стыдно перед ней за то, что не предупредила ее заранее. А так все прошло хорошо. Документацию для проверки сдала. Но чувство какое-то отвратительное… В следующий раз ни в коем случае не затягивать! Все делать вовремя!!!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8643938" cy="71437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357166"/>
            <a:ext cx="8858280" cy="35719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CASE - STUDY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(МЕТОД КЕЙСОВ)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214438"/>
            <a:ext cx="8643938" cy="550068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611560" y="2023695"/>
            <a:ext cx="3100908" cy="3234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>
            <a:off x="6084168" y="2636912"/>
            <a:ext cx="2368911" cy="3700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2771800" y="4736326"/>
            <a:ext cx="3559944" cy="19432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15950" y="1341438"/>
            <a:ext cx="61928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Многозадачность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8643938" cy="71437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357166"/>
            <a:ext cx="8858280" cy="35719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CASE - STUDY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(МЕТОД КЕЙСОВ)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1357313"/>
            <a:ext cx="8643937" cy="550068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357188" y="1285875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Расстановка приоритетов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500" y="1714500"/>
          <a:ext cx="8358188" cy="485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6"/>
                <a:gridCol w="2035968"/>
                <a:gridCol w="2035970"/>
                <a:gridCol w="2143124"/>
              </a:tblGrid>
              <a:tr h="97155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Обязательные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Необязательные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Важные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важные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Срочные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Несрочные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Жесткие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Гибкие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Приятные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______________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Неприятные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3528" y="2979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332656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556792"/>
            <a:ext cx="63367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Горизонтальные связи в общении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Сотрудничество и сотворчество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259632" y="2276872"/>
            <a:ext cx="504056" cy="280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5148064" y="2348880"/>
            <a:ext cx="504056" cy="26642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404664"/>
            <a:ext cx="6155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Современное наставничество</a:t>
            </a:r>
          </a:p>
        </p:txBody>
      </p:sp>
      <p:pic>
        <p:nvPicPr>
          <p:cNvPr id="14" name="Picture 2" descr="Картинки по запросу &quot;рукопожатие рисунок&quot;">
            <a:extLst>
              <a:ext uri="{FF2B5EF4-FFF2-40B4-BE49-F238E27FC236}">
                <a16:creationId xmlns:a16="http://schemas.microsoft.com/office/drawing/2014/main" xmlns="" id="{B57E55CB-8475-40C7-93E7-E59A4F94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3153437" cy="22939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0683F03-D458-4221-A010-0B30E508EA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83883" t="21683" b="20281"/>
          <a:stretch/>
        </p:blipFill>
        <p:spPr>
          <a:xfrm>
            <a:off x="6003843" y="1772816"/>
            <a:ext cx="3317901" cy="40324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8643938" cy="714375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357166"/>
            <a:ext cx="8858280" cy="35719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CASE - STUDY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(МЕТОД КЕЙСОВ)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143000"/>
            <a:ext cx="8643938" cy="55006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55576" y="1839452"/>
            <a:ext cx="7383165" cy="4732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615950" y="1323975"/>
            <a:ext cx="61928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Планирование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660232" y="4797152"/>
            <a:ext cx="2232248" cy="648072"/>
          </a:xfrm>
          <a:prstGeom prst="rect">
            <a:avLst/>
          </a:prstGeom>
          <a:solidFill>
            <a:srgbClr val="E59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732240" y="472514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Я могу рассказать об этой технологии своим коллегам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256" t="1991" r="6092" b="31395"/>
          <a:stretch>
            <a:fillRect/>
          </a:stretch>
        </p:blipFill>
        <p:spPr bwMode="auto">
          <a:xfrm>
            <a:off x="1907704" y="188640"/>
            <a:ext cx="5904656" cy="375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659907"/>
            <a:ext cx="6386254" cy="319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t="12390"/>
          <a:stretch>
            <a:fillRect/>
          </a:stretch>
        </p:blipFill>
        <p:spPr bwMode="auto">
          <a:xfrm>
            <a:off x="144462" y="944613"/>
            <a:ext cx="8999538" cy="59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Формы работы с молодым специалистом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5536" y="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332656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404664"/>
            <a:ext cx="8388424" cy="23762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7667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defRPr/>
            </a:pP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технология:</a:t>
            </a:r>
          </a:p>
          <a:p>
            <a:pPr marL="609600" indent="-609600">
              <a:defRPr/>
            </a:pP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(лат.)–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запутанный необычный случай; </a:t>
            </a:r>
          </a:p>
          <a:p>
            <a:pPr marL="609600" indent="-609600"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портфель, чемоданчик. </a:t>
            </a:r>
          </a:p>
        </p:txBody>
      </p:sp>
      <p:pic>
        <p:nvPicPr>
          <p:cNvPr id="11" name="Picture 5" descr="bag1-b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780928"/>
            <a:ext cx="2484784" cy="26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1800200" cy="18002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" descr="C:\Users\home\Desktop\Скриншот (2019.12.11 02-11-3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76672"/>
            <a:ext cx="8388424" cy="223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71600" y="5147901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DejaVu Sans" charset="-52"/>
                <a:cs typeface="Times New Roman" pitchFamily="18" charset="0"/>
              </a:rPr>
              <a:t>Как называется метод, при помощи которого происходит процесс анализа и решения реальной или смоделированной проблемной ситуации в контексте профессиональной деятельности?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3068960"/>
            <a:ext cx="4559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ea typeface="DejaVu Sans" charset="-52"/>
                <a:cs typeface="Times New Roman" pitchFamily="18" charset="0"/>
              </a:rPr>
              <a:t>Кейс-стади</a:t>
            </a:r>
            <a:r>
              <a:rPr lang="ru-RU" sz="2800" b="1" dirty="0" smtClean="0">
                <a:solidFill>
                  <a:srgbClr val="C00000"/>
                </a:solidFill>
                <a:ea typeface="DejaVu Sans" charset="-52"/>
                <a:cs typeface="Times New Roman" pitchFamily="18" charset="0"/>
              </a:rPr>
              <a:t> или метод кейса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Терминология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Кейс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(Т.С.Терновская) – конкретная практическая ситуация, рассказывающая о событии (или последовательности событий), в котором можно обнаружить достаточно проблем.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кейсов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педагогическая технология с использованием практических ситуаций (кейсов). Технология соответствует принципам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подхода, поэтому востребована в условиях ФГОС ООО.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Кейс-стади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форма урока с использованием кейсов.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Кейс - технология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Это метод активного проблемно – ситуационного анализа, основанный на обучении путем решения конкретных задач-ситуаций (кейсов).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Главное её предназначение – развивать способность разрабатывать проблемы и находить их решение, учиться работать с информацией.</a:t>
            </a:r>
          </a:p>
          <a:p>
            <a:pPr marL="180000" indent="-457200" algn="just">
              <a:spcBef>
                <a:spcPts val="0"/>
              </a:spcBef>
              <a:defRPr/>
            </a:pPr>
            <a:r>
              <a:rPr lang="ru-RU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При  этом акцент делается не на получение готовых знаний, а на их выработку,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сотворчество</a:t>
            </a:r>
            <a:r>
              <a:rPr lang="ru-RU" b="1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учителя и ученика!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Arial Narrow" pitchFamily="34" charset="0"/>
              <a:ea typeface="Segoe U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332656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60648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6550">
              <a:spcBef>
                <a:spcPts val="5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2400" b="1" dirty="0" smtClean="0">
                <a:solidFill>
                  <a:srgbClr val="000000"/>
                </a:solidFill>
              </a:rPr>
              <a:t>Кейс </a:t>
            </a:r>
            <a:r>
              <a:rPr lang="ru-RU" sz="1600" dirty="0" smtClean="0">
                <a:solidFill>
                  <a:srgbClr val="000000"/>
                </a:solidFill>
              </a:rPr>
              <a:t>- </a:t>
            </a:r>
            <a:r>
              <a:rPr lang="ru-RU" b="1" dirty="0" smtClean="0">
                <a:solidFill>
                  <a:srgbClr val="000000"/>
                </a:solidFill>
              </a:rPr>
              <a:t>это жизненная история, включающая в себя необходимую информацию для принятия решения, разрешения конфликта или проблемы, которая может быть предложена для обсуждения в группе, выявления позиций слушателей по существу вопроса; кейс дает возможность приблизиться к практике, встать на позицию человека, реально принимающего решения, помогает учиться на ошибках других.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924944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6550">
              <a:spcBef>
                <a:spcPts val="5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sz="2000" b="1" dirty="0" smtClean="0">
                <a:solidFill>
                  <a:srgbClr val="009644"/>
                </a:solidFill>
              </a:rPr>
              <a:t>Кейс-технология позволяет</a:t>
            </a:r>
            <a:endParaRPr lang="ru-RU" sz="2000" b="1" dirty="0">
              <a:solidFill>
                <a:srgbClr val="009644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449" y="692696"/>
            <a:ext cx="2575551" cy="156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71600" y="3429000"/>
            <a:ext cx="7488832" cy="3429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a typeface="DejaVu Sans" charset="-52"/>
                <a:cs typeface="Times New Roman" pitchFamily="18" charset="0"/>
              </a:rPr>
              <a:t>видеть проблемы;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a typeface="DejaVu Sans" charset="-52"/>
                <a:cs typeface="Times New Roman" pitchFamily="18" charset="0"/>
              </a:rPr>
              <a:t>понимать и использовать концепции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a typeface="DejaVu Sans" charset="-52"/>
                <a:cs typeface="Times New Roman" pitchFamily="18" charset="0"/>
              </a:rPr>
              <a:t>анализировать профессиональные ситуации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a typeface="DejaVu Sans" charset="-52"/>
                <a:cs typeface="Times New Roman" pitchFamily="18" charset="0"/>
              </a:rPr>
              <a:t> оценивать альтернативы возможных решений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a typeface="DejaVu Sans" charset="-52"/>
                <a:cs typeface="Times New Roman" pitchFamily="18" charset="0"/>
              </a:rPr>
              <a:t> выбирать оптимальный вариант решения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a typeface="DejaVu Sans" charset="-52"/>
                <a:cs typeface="Times New Roman" pitchFamily="18" charset="0"/>
              </a:rPr>
              <a:t> составлять план его осуществления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a typeface="DejaVu Sans" charset="-52"/>
                <a:cs typeface="Times New Roman" pitchFamily="18" charset="0"/>
              </a:rPr>
              <a:t>развивать мотивацию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a typeface="DejaVu Sans" charset="-52"/>
                <a:cs typeface="Times New Roman" pitchFamily="18" charset="0"/>
              </a:rPr>
              <a:t>развивать коммуникационные навыки и умения</a:t>
            </a:r>
          </a:p>
          <a:p>
            <a:endParaRPr lang="ru-RU" sz="2400" b="1" dirty="0" smtClean="0">
              <a:solidFill>
                <a:srgbClr val="002060"/>
              </a:solidFill>
              <a:ea typeface="DejaVu Sans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фон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5021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La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260648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+mj-lt"/>
              </a:rPr>
              <a:t>Классификация кейсов</a:t>
            </a:r>
            <a:br>
              <a:rPr lang="ru-RU" sz="3600" b="1" dirty="0" smtClean="0">
                <a:solidFill>
                  <a:srgbClr val="00B050"/>
                </a:solidFill>
                <a:latin typeface="+mj-lt"/>
              </a:rPr>
            </a:br>
            <a:endParaRPr lang="ru-RU" sz="3600" b="1" dirty="0" smtClean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9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36912"/>
            <a:ext cx="2507041" cy="3342722"/>
          </a:xfrm>
          <a:prstGeom prst="rect">
            <a:avLst/>
          </a:prstGeom>
          <a:noFill/>
        </p:spPr>
      </p:pic>
      <p:pic>
        <p:nvPicPr>
          <p:cNvPr id="10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988840"/>
            <a:ext cx="2507041" cy="3342722"/>
          </a:xfrm>
          <a:prstGeom prst="rect">
            <a:avLst/>
          </a:prstGeom>
          <a:noFill/>
        </p:spPr>
      </p:pic>
      <p:pic>
        <p:nvPicPr>
          <p:cNvPr id="11" name="Picture 2" descr="https://cdn1.iconfinder.com/data/icons/business-and-finance-20/200/vector_65_05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2651057" cy="3342722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83568" y="3501008"/>
            <a:ext cx="26642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Практические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2852936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Обучающие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1988840"/>
            <a:ext cx="21602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Научно-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ea typeface="Segoe UI" pitchFamily="34" charset="0"/>
                <a:cs typeface="Times New Roman" pitchFamily="18" charset="0"/>
              </a:rPr>
              <a:t>исследовательские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Уровни сложности кейсов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1124745"/>
            <a:ext cx="3960440" cy="489654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1уровень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практическая ситуация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сть решение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уровень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практическая ситуация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айди ее решение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уровень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практическая ситуация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предели проблему и найди пути решения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100264" cy="48965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Учащиеся определяют, подходит ли решение для данной ситуации, возможно ли иное решение, другой ответ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Сравните, найдите точки соприкосновения и различия</a:t>
            </a:r>
          </a:p>
          <a:p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 может быть множество, и все варианты имеют право на существование, обсуждение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flipH="1">
            <a:off x="2339752" y="184482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36" y="3398515"/>
            <a:ext cx="3476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74" y="4869160"/>
            <a:ext cx="3476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5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0F4D68D303104CB58F9660CF2DA184" ma:contentTypeVersion="49" ma:contentTypeDescription="Создание документа." ma:contentTypeScope="" ma:versionID="050e96184a9d18fe887394caee1b0f1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E7FDB2-85BE-4A81-8C21-7992F74C2F80}"/>
</file>

<file path=customXml/itemProps2.xml><?xml version="1.0" encoding="utf-8"?>
<ds:datastoreItem xmlns:ds="http://schemas.openxmlformats.org/officeDocument/2006/customXml" ds:itemID="{255932AC-7CC4-489D-9933-D2D4D1C7C7C1}"/>
</file>

<file path=customXml/itemProps3.xml><?xml version="1.0" encoding="utf-8"?>
<ds:datastoreItem xmlns:ds="http://schemas.openxmlformats.org/officeDocument/2006/customXml" ds:itemID="{B84E3CAE-6424-4E81-AD14-BF15D9FABB62}"/>
</file>

<file path=customXml/itemProps4.xml><?xml version="1.0" encoding="utf-8"?>
<ds:datastoreItem xmlns:ds="http://schemas.openxmlformats.org/officeDocument/2006/customXml" ds:itemID="{A8BAF245-B008-4D12-9227-531EBF3906A5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937</TotalTime>
  <Words>1041</Words>
  <Application>Microsoft Office PowerPoint</Application>
  <PresentationFormat>Экран (4:3)</PresentationFormat>
  <Paragraphs>167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Терминология</vt:lpstr>
      <vt:lpstr>Кейс - технология</vt:lpstr>
      <vt:lpstr>Слайд 7</vt:lpstr>
      <vt:lpstr>Слайд 8</vt:lpstr>
      <vt:lpstr>Уровни сложности кейсов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школа18</cp:lastModifiedBy>
  <cp:revision>188</cp:revision>
  <dcterms:created xsi:type="dcterms:W3CDTF">2018-11-04T16:19:46Z</dcterms:created>
  <dcterms:modified xsi:type="dcterms:W3CDTF">2022-11-14T11:33:07Z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0x010100030F4D68D303104CB58F9660CF2DA184</vt:lpwstr>
  </property>
</Properties>
</file>