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s/slide16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slides/slide10.xml" ContentType="application/vnd.openxmlformats-officedocument.presentationml.slide+xml"/>
  <Override PartName="/ppt/slides/slide9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8.xml" ContentType="application/vnd.openxmlformats-officedocument.presentationml.slide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2.xml" ContentType="application/vnd.openxmlformats-officedocument.presentationml.slide+xml"/>
  <Override PartName="/ppt/slides/slide7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Layouts/slideLayout10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7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6" r:id="rId13"/>
    <p:sldId id="277" r:id="rId14"/>
    <p:sldId id="278" r:id="rId15"/>
    <p:sldId id="279" r:id="rId16"/>
    <p:sldId id="261" r:id="rId17"/>
    <p:sldId id="263" r:id="rId18"/>
    <p:sldId id="265" r:id="rId19"/>
    <p:sldId id="280" r:id="rId20"/>
    <p:sldId id="281" r:id="rId21"/>
    <p:sldId id="282" r:id="rId22"/>
    <p:sldId id="283" r:id="rId23"/>
    <p:sldId id="284" r:id="rId24"/>
    <p:sldId id="285" r:id="rId25"/>
    <p:sldId id="28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horzBarState="maximized">
    <p:restoredLeft sz="13643" autoAdjust="0"/>
    <p:restoredTop sz="93741" autoAdjust="0"/>
  </p:normalViewPr>
  <p:slideViewPr>
    <p:cSldViewPr>
      <p:cViewPr varScale="1">
        <p:scale>
          <a:sx n="69" d="100"/>
          <a:sy n="69" d="100"/>
        </p:scale>
        <p:origin x="-1272" y="-6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customXml" Target="../customXml/item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ustomXml" Target="../customXml/item2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ustomXml" Target="../customXml/item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Relationship Id="rId35" Type="http://schemas.openxmlformats.org/officeDocument/2006/relationships/customXml" Target="../customXml/item4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A51D9-5250-490C-BAA0-976A779ABFEC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582CB-D981-4257-93D5-140BE40BC280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="" xmlns:p14="http://schemas.microsoft.com/office/powerpoint/2010/main" val="10771174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14.04.2022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msung\Desktop\Эмблема Гимназии.bmp">
            <a:extLst>
              <a:ext uri="{FF2B5EF4-FFF2-40B4-BE49-F238E27FC236}">
                <a16:creationId xmlns="" xmlns:a16="http://schemas.microsoft.com/office/drawing/2014/main" id="{C7575403-D6E5-4997-9762-03E33C858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12" y="2071678"/>
            <a:ext cx="3846878" cy="145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71472" y="3357562"/>
            <a:ext cx="8001056" cy="1428760"/>
          </a:xfrm>
        </p:spPr>
        <p:txBody>
          <a:bodyPr>
            <a:noAutofit/>
          </a:bodyPr>
          <a:lstStyle/>
          <a:p>
            <a:r>
              <a:rPr lang="ru-RU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Garamond" pitchFamily="18" charset="0"/>
                <a:ea typeface="Calibri" pitchFamily="34" charset="0"/>
                <a:cs typeface="Times New Roman" pitchFamily="18" charset="0"/>
              </a:rPr>
              <a:t>Самообразование – как одна из форм повышения профессионального мастерства педагогов</a:t>
            </a:r>
            <a:endParaRPr lang="ru-RU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Garamond" pitchFamily="18" charset="0"/>
              <a:ea typeface="Calibri" pitchFamily="34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928794" y="4857760"/>
            <a:ext cx="6616824" cy="1214446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ru-RU" sz="1800" b="1" i="1" dirty="0" smtClean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Хабибуллина </a:t>
            </a:r>
            <a:r>
              <a:rPr lang="ru-RU" sz="1800" b="1" i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Юлия Станиславовна, </a:t>
            </a:r>
            <a:endParaRPr lang="ru-RU" sz="1800" b="1" i="1" dirty="0" smtClean="0">
              <a:solidFill>
                <a:srgbClr val="000000"/>
              </a:solidFill>
              <a:latin typeface="Garamond" pitchFamily="18" charset="0"/>
              <a:ea typeface="Calibri" pitchFamily="34" charset="0"/>
              <a:cs typeface="Times New Roman" pitchFamily="18" charset="0"/>
            </a:endParaRPr>
          </a:p>
          <a:p>
            <a:pPr algn="r"/>
            <a:r>
              <a:rPr lang="ru-RU" sz="1900" i="1" dirty="0" smtClean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заместитель директора Гимназии </a:t>
            </a:r>
            <a:r>
              <a:rPr lang="ru-RU" sz="1900" i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№ 28 города </a:t>
            </a:r>
            <a:r>
              <a:rPr lang="ru-RU" sz="1900" i="1" dirty="0" smtClean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Костромы</a:t>
            </a:r>
          </a:p>
          <a:p>
            <a:pPr algn="r"/>
            <a:r>
              <a:rPr lang="ru-RU" sz="1800" b="1" i="1" dirty="0" smtClean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Денисова </a:t>
            </a:r>
            <a:r>
              <a:rPr lang="ru-RU" sz="1800" b="1" i="1" dirty="0" err="1" smtClean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Антонида</a:t>
            </a:r>
            <a:r>
              <a:rPr lang="ru-RU" sz="1800" b="1" i="1" dirty="0" smtClean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 Геннадьевна,</a:t>
            </a:r>
          </a:p>
          <a:p>
            <a:pPr algn="r"/>
            <a:r>
              <a:rPr lang="ru-RU" sz="1900" i="1" dirty="0" smtClean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заместитель директора Гимназии № 28 города Костромы </a:t>
            </a:r>
            <a:endParaRPr lang="ru-RU" sz="1900" i="1" dirty="0">
              <a:solidFill>
                <a:srgbClr val="000000"/>
              </a:solidFill>
              <a:latin typeface="Garamond" pitchFamily="18" charset="0"/>
              <a:ea typeface="Calibri" pitchFamily="34" charset="0"/>
              <a:cs typeface="Times New Roman" pitchFamily="18" charset="0"/>
            </a:endParaRPr>
          </a:p>
          <a:p>
            <a:pPr algn="l"/>
            <a:endParaRPr lang="ru-RU" sz="2000" i="1" dirty="0">
              <a:solidFill>
                <a:schemeClr val="tx1"/>
              </a:solidFill>
            </a:endParaRPr>
          </a:p>
          <a:p>
            <a:pPr algn="l"/>
            <a:endParaRPr lang="ru-RU" sz="2000" i="1" dirty="0">
              <a:solidFill>
                <a:schemeClr val="tx1"/>
              </a:solidFill>
            </a:endParaRPr>
          </a:p>
          <a:p>
            <a:pPr algn="l"/>
            <a:endParaRPr lang="ru-RU" i="1" dirty="0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ADAEF4F-78F4-411E-A7E5-036C4478B15A}"/>
              </a:ext>
            </a:extLst>
          </p:cNvPr>
          <p:cNvSpPr txBox="1"/>
          <p:nvPr/>
        </p:nvSpPr>
        <p:spPr>
          <a:xfrm>
            <a:off x="3347293" y="6237312"/>
            <a:ext cx="28803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lang="ru-RU" b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Кострома, 2022 год</a:t>
            </a:r>
          </a:p>
        </p:txBody>
      </p:sp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642910" y="714356"/>
            <a:ext cx="7858180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Вебинар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 для заместителей директоров, курирующих методическую работу, 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на базе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Гимназии № 28 города Костромы,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Times New Roman" pitchFamily="18" charset="0"/>
                <a:cs typeface="Times New Roman" pitchFamily="18" charset="0"/>
              </a:rPr>
              <a:t>  в рамках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постоянно действующего семинара </a:t>
            </a:r>
            <a:r>
              <a:rPr lang="ru-RU" sz="1050" b="1" dirty="0" smtClean="0">
                <a:latin typeface="Garamond" pitchFamily="18" charset="0"/>
                <a:ea typeface="Calibri" pitchFamily="34" charset="0"/>
                <a:cs typeface="Arial" pitchFamily="34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«Актуальные практики организации методической работы </a:t>
            </a:r>
            <a:r>
              <a:rPr kumimoji="0" lang="ru-RU" b="1" i="0" u="none" strike="noStrike" cap="none" normalizeH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 </a:t>
            </a:r>
            <a:r>
              <a:rPr kumimoji="0" lang="ru-RU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Garamond" pitchFamily="18" charset="0"/>
                <a:ea typeface="Calibri" pitchFamily="34" charset="0"/>
                <a:cs typeface="Times New Roman" pitchFamily="18" charset="0"/>
              </a:rPr>
              <a:t>в общеобразовательной организации во втором полугодии 2021- 2022  учебного года»</a:t>
            </a:r>
            <a:endParaRPr kumimoji="0" lang="ru-RU" sz="28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Garamond" pitchFamily="18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178870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836712"/>
            <a:ext cx="7920880" cy="5289451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ru-RU" b="1" dirty="0">
                <a:latin typeface="Garamond" panose="02020404030301010803" pitchFamily="18" charset="0"/>
              </a:rPr>
              <a:t>Источники самообразования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Garamond" panose="02020404030301010803" pitchFamily="18" charset="0"/>
              </a:rPr>
              <a:t>телевидение</a:t>
            </a:r>
            <a:endParaRPr lang="ru-RU" dirty="0">
              <a:latin typeface="Garamond" panose="02020404030301010803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Garamond" panose="02020404030301010803" pitchFamily="18" charset="0"/>
              </a:rPr>
              <a:t>литература </a:t>
            </a:r>
            <a:r>
              <a:rPr lang="ru-RU" dirty="0">
                <a:latin typeface="Garamond" panose="02020404030301010803" pitchFamily="18" charset="0"/>
              </a:rPr>
              <a:t>(методическая, научно-популярная, публицистическая, художественная и др.), газета, журналы;   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Garamond" panose="02020404030301010803" pitchFamily="18" charset="0"/>
              </a:rPr>
              <a:t>интернет</a:t>
            </a:r>
            <a:r>
              <a:rPr lang="ru-RU" dirty="0">
                <a:latin typeface="Garamond" panose="02020404030301010803" pitchFamily="18" charset="0"/>
              </a:rPr>
              <a:t>;     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Garamond" panose="02020404030301010803" pitchFamily="18" charset="0"/>
              </a:rPr>
              <a:t>видео</a:t>
            </a:r>
            <a:r>
              <a:rPr lang="ru-RU" dirty="0">
                <a:latin typeface="Garamond" panose="02020404030301010803" pitchFamily="18" charset="0"/>
              </a:rPr>
              <a:t>, аудио информация на различных носителях;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Garamond" panose="02020404030301010803" pitchFamily="18" charset="0"/>
              </a:rPr>
              <a:t>семинары</a:t>
            </a:r>
            <a:r>
              <a:rPr lang="ru-RU" dirty="0">
                <a:latin typeface="Garamond" panose="02020404030301010803" pitchFamily="18" charset="0"/>
              </a:rPr>
              <a:t>, конференции, тренинги;     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Garamond" panose="02020404030301010803" pitchFamily="18" charset="0"/>
              </a:rPr>
              <a:t>мастер </a:t>
            </a:r>
            <a:r>
              <a:rPr lang="ru-RU" dirty="0">
                <a:latin typeface="Garamond" panose="02020404030301010803" pitchFamily="18" charset="0"/>
              </a:rPr>
              <a:t>- классы;     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Garamond" panose="02020404030301010803" pitchFamily="18" charset="0"/>
              </a:rPr>
              <a:t>мероприятия </a:t>
            </a:r>
            <a:r>
              <a:rPr lang="ru-RU" dirty="0">
                <a:latin typeface="Garamond" panose="02020404030301010803" pitchFamily="18" charset="0"/>
              </a:rPr>
              <a:t>по обмену опытом;     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Garamond" panose="02020404030301010803" pitchFamily="18" charset="0"/>
              </a:rPr>
              <a:t>экскурсии</a:t>
            </a:r>
            <a:r>
              <a:rPr lang="ru-RU" dirty="0">
                <a:latin typeface="Garamond" panose="02020404030301010803" pitchFamily="18" charset="0"/>
              </a:rPr>
              <a:t>, театры, выставки, музеи, концерты;     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Garamond" panose="02020404030301010803" pitchFamily="18" charset="0"/>
              </a:rPr>
              <a:t>курсы </a:t>
            </a:r>
            <a:r>
              <a:rPr lang="ru-RU" dirty="0">
                <a:latin typeface="Garamond" panose="02020404030301010803" pitchFamily="18" charset="0"/>
              </a:rPr>
              <a:t>повышения квалификации;      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Garamond" panose="02020404030301010803" pitchFamily="18" charset="0"/>
              </a:rPr>
              <a:t>путешествия</a:t>
            </a:r>
            <a:r>
              <a:rPr lang="ru-RU" dirty="0">
                <a:latin typeface="Garamond" panose="02020404030301010803" pitchFamily="18" charset="0"/>
              </a:rPr>
              <a:t>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93497307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1196752"/>
            <a:ext cx="7920880" cy="511256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Денисова </a:t>
            </a:r>
            <a:r>
              <a:rPr lang="ru-RU" b="1" dirty="0" err="1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Антонида</a:t>
            </a:r>
            <a:r>
              <a:rPr lang="ru-RU" b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 Геннадьевна,</a:t>
            </a:r>
            <a:br>
              <a:rPr lang="ru-RU" b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i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заместитель директора Гимназии № 28 города Костромы </a:t>
            </a:r>
            <a:r>
              <a:rPr lang="ru-RU" i="1" dirty="0" smtClean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«Результаты самообразования педагогов Гимназии № 28 города Костромы» </a:t>
            </a:r>
            <a:br>
              <a:rPr lang="ru-RU" b="1" dirty="0" smtClean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(представление практического опыта)</a:t>
            </a:r>
            <a:r>
              <a:rPr lang="ru-RU" b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b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</a:br>
            <a:endParaRPr lang="ru-RU" sz="4800" b="1" dirty="0"/>
          </a:p>
        </p:txBody>
      </p:sp>
    </p:spTree>
    <p:extLst>
      <p:ext uri="{BB962C8B-B14F-4D97-AF65-F5344CB8AC3E}">
        <p14:creationId xmlns="" xmlns:p14="http://schemas.microsoft.com/office/powerpoint/2010/main" val="295019786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764704"/>
            <a:ext cx="7992888" cy="547260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3600" b="1" dirty="0" smtClean="0">
                <a:latin typeface="Garamond" panose="02020404030301010803" pitchFamily="18" charset="0"/>
              </a:rPr>
              <a:t>Приоритетные формы самообразования педагогов гимназии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sz="3400" dirty="0" smtClean="0">
                <a:latin typeface="Garamond" panose="02020404030301010803" pitchFamily="18" charset="0"/>
              </a:rPr>
              <a:t>курсовая подготовка;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sz="3400" dirty="0">
                <a:latin typeface="Garamond" panose="02020404030301010803" pitchFamily="18" charset="0"/>
              </a:rPr>
              <a:t>п</a:t>
            </a:r>
            <a:r>
              <a:rPr lang="ru-RU" sz="3400" dirty="0" smtClean="0">
                <a:latin typeface="Garamond" panose="02020404030301010803" pitchFamily="18" charset="0"/>
              </a:rPr>
              <a:t>олучение второго высшего образования;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sz="3400" dirty="0" smtClean="0">
                <a:latin typeface="Garamond" panose="02020404030301010803" pitchFamily="18" charset="0"/>
              </a:rPr>
              <a:t>дистанционные КПК;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sz="3400" dirty="0" smtClean="0">
                <a:latin typeface="Garamond" panose="02020404030301010803" pitchFamily="18" charset="0"/>
              </a:rPr>
              <a:t>индивидуальная работа по самообразованию;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sz="3400" dirty="0" smtClean="0">
                <a:latin typeface="Garamond" panose="02020404030301010803" pitchFamily="18" charset="0"/>
              </a:rPr>
              <a:t>сетевые педагогические сообщества.</a:t>
            </a:r>
          </a:p>
        </p:txBody>
      </p:sp>
    </p:spTree>
    <p:extLst>
      <p:ext uri="{BB962C8B-B14F-4D97-AF65-F5344CB8AC3E}">
        <p14:creationId xmlns="" xmlns:p14="http://schemas.microsoft.com/office/powerpoint/2010/main" val="31446016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764704"/>
            <a:ext cx="7920880" cy="4525963"/>
          </a:xfrm>
        </p:spPr>
        <p:txBody>
          <a:bodyPr>
            <a:normAutofit/>
          </a:bodyPr>
          <a:lstStyle/>
          <a:p>
            <a:pPr algn="just"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Garamond" panose="02020404030301010803" pitchFamily="18" charset="0"/>
              </a:rPr>
              <a:t>За последние три года КПК прошли 45 педагогов.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sz="2800" dirty="0" smtClean="0">
                <a:latin typeface="Garamond" panose="02020404030301010803" pitchFamily="18" charset="0"/>
              </a:rPr>
              <a:t>2 педагога прошли курсовую подготовку на базе Федерального института родных языков народов Российской Федерации.</a:t>
            </a:r>
            <a:endParaRPr lang="ru-RU" sz="2800" dirty="0">
              <a:latin typeface="Garamond" panose="02020404030301010803" pitchFamily="18" charset="0"/>
            </a:endParaRPr>
          </a:p>
        </p:txBody>
      </p:sp>
      <p:pic>
        <p:nvPicPr>
          <p:cNvPr id="1026" name="Picture 2" descr="D:\14.04.2022\Выступление 14.04\20150122125746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r="12936"/>
          <a:stretch/>
        </p:blipFill>
        <p:spPr bwMode="auto">
          <a:xfrm>
            <a:off x="251520" y="3284984"/>
            <a:ext cx="4752528" cy="3385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068959"/>
            <a:ext cx="4034483" cy="21984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6541921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836712"/>
            <a:ext cx="7920880" cy="5217443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Garamond" panose="02020404030301010803" pitchFamily="18" charset="0"/>
              </a:rPr>
              <a:t>Виды деятельности педагогов гимназии в процессе самообразования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100" dirty="0" smtClean="0">
                <a:latin typeface="Garamond" panose="02020404030301010803" pitchFamily="18" charset="0"/>
              </a:rPr>
              <a:t>Изучение передовой периодики.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100" dirty="0" smtClean="0">
                <a:latin typeface="Garamond" panose="02020404030301010803" pitchFamily="18" charset="0"/>
              </a:rPr>
              <a:t>Обзор информации в Интернете.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100" dirty="0" smtClean="0">
                <a:latin typeface="Garamond" panose="02020404030301010803" pitchFamily="18" charset="0"/>
              </a:rPr>
              <a:t>Посещение семинаров, конференций, </a:t>
            </a:r>
            <a:r>
              <a:rPr lang="ru-RU" sz="3100" dirty="0" err="1" smtClean="0">
                <a:latin typeface="Garamond" panose="02020404030301010803" pitchFamily="18" charset="0"/>
              </a:rPr>
              <a:t>взаимопосещение</a:t>
            </a:r>
            <a:r>
              <a:rPr lang="ru-RU" sz="3100" dirty="0" smtClean="0">
                <a:latin typeface="Garamond" panose="02020404030301010803" pitchFamily="18" charset="0"/>
              </a:rPr>
              <a:t> уроков.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100" dirty="0" smtClean="0">
                <a:latin typeface="Garamond" panose="02020404030301010803" pitchFamily="18" charset="0"/>
              </a:rPr>
              <a:t>Изучение современных методик.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100" dirty="0" smtClean="0">
                <a:latin typeface="Garamond" panose="02020404030301010803" pitchFamily="18" charset="0"/>
              </a:rPr>
              <a:t>Организация кружковой и внеклассной деятельности.</a:t>
            </a:r>
          </a:p>
          <a:p>
            <a:pPr algn="just">
              <a:buFont typeface="Wingdings" pitchFamily="2" charset="2"/>
              <a:buChar char="Ø"/>
            </a:pPr>
            <a:r>
              <a:rPr lang="ru-RU" sz="3100" dirty="0" smtClean="0">
                <a:latin typeface="Garamond" panose="02020404030301010803" pitchFamily="18" charset="0"/>
              </a:rPr>
              <a:t>Диссеминация педагогического опыта.</a:t>
            </a:r>
            <a:endParaRPr lang="ru-RU" sz="31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4343036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764704"/>
            <a:ext cx="7920880" cy="5361459"/>
          </a:xfrm>
        </p:spPr>
        <p:txBody>
          <a:bodyPr>
            <a:norm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indent="539750" algn="ctr" defTabSz="1620838">
              <a:buNone/>
            </a:pPr>
            <a:r>
              <a:rPr lang="ru-RU" sz="3400" b="1" dirty="0" smtClean="0">
                <a:ln w="11430">
                  <a:solidFill>
                    <a:sysClr val="windowText" lastClr="000000"/>
                  </a:solidFill>
                </a:ln>
                <a:solidFill>
                  <a:sysClr val="windowText" lastClr="0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ramond" panose="02020404030301010803" pitchFamily="18" charset="0"/>
              </a:rPr>
              <a:t>Каждая деятельность бессмысленна, если в ее результате не создаётся некий продукт или нет каких-либо достижений</a:t>
            </a:r>
          </a:p>
          <a:p>
            <a:pPr marL="0" indent="539750" algn="ctr" defTabSz="1620838">
              <a:buNone/>
            </a:pPr>
            <a:endParaRPr lang="ru-RU" sz="3400" b="1" dirty="0" smtClean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aramond" panose="02020404030301010803" pitchFamily="18" charset="0"/>
            </a:endParaRPr>
          </a:p>
          <a:p>
            <a:pPr marL="0" indent="0" algn="ctr" defTabSz="1620838">
              <a:buNone/>
            </a:pPr>
            <a:r>
              <a:rPr lang="ru-RU" sz="48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ramond" panose="02020404030301010803" pitchFamily="18" charset="0"/>
              </a:rPr>
              <a:t>Достижения педагогов </a:t>
            </a:r>
          </a:p>
          <a:p>
            <a:pPr marL="0" indent="0" algn="ctr" defTabSz="1620838">
              <a:buNone/>
            </a:pPr>
            <a:r>
              <a:rPr lang="ru-RU" sz="3600" b="1" dirty="0" smtClean="0">
                <a:ln w="11430">
                  <a:solidFill>
                    <a:srgbClr val="C000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Garamond" panose="02020404030301010803" pitchFamily="18" charset="0"/>
              </a:rPr>
              <a:t>Гимназии № 28 города Костромы</a:t>
            </a:r>
            <a:endParaRPr lang="ru-RU" sz="3600" b="1" dirty="0">
              <a:ln w="11430">
                <a:solidFill>
                  <a:srgbClr val="C00000"/>
                </a:solidFill>
              </a:ln>
              <a:solidFill>
                <a:srgbClr val="C0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4289824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ED3120DC-BE26-4923-9EFA-0DDF5D9B2A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3568" y="736609"/>
            <a:ext cx="7941568" cy="1656184"/>
          </a:xfrm>
        </p:spPr>
        <p:txBody>
          <a:bodyPr>
            <a:noAutofit/>
          </a:bodyPr>
          <a:lstStyle/>
          <a:p>
            <a:r>
              <a:rPr lang="ru-RU" sz="2400" b="1" kern="100" dirty="0">
                <a:solidFill>
                  <a:srgbClr val="002060"/>
                </a:solidFill>
                <a:effectLst/>
                <a:latin typeface="Georgia" pitchFamily="18" charset="0"/>
                <a:ea typeface="Calibri" panose="020F0502020204030204" pitchFamily="34" charset="0"/>
              </a:rPr>
              <a:t>Использование основных методов и форм организации образовательного процесса </a:t>
            </a:r>
            <a:r>
              <a:rPr lang="ru-RU" sz="2400" b="1" kern="100" dirty="0" smtClean="0">
                <a:solidFill>
                  <a:srgbClr val="002060"/>
                </a:solidFill>
                <a:effectLst/>
                <a:latin typeface="Georgia" pitchFamily="18" charset="0"/>
                <a:ea typeface="Calibri" panose="020F0502020204030204" pitchFamily="34" charset="0"/>
              </a:rPr>
              <a:t>и </a:t>
            </a:r>
            <a:r>
              <a:rPr lang="ru-RU" sz="2400" b="1" kern="100" dirty="0">
                <a:solidFill>
                  <a:srgbClr val="002060"/>
                </a:solidFill>
                <a:effectLst/>
                <a:latin typeface="Georgia" pitchFamily="18" charset="0"/>
                <a:ea typeface="Calibri" panose="020F0502020204030204" pitchFamily="34" charset="0"/>
              </a:rPr>
              <a:t>поиск новых форм, позволяющих решать задачи развития </a:t>
            </a:r>
            <a:r>
              <a:rPr lang="ru-RU" sz="2400" b="1" kern="100" dirty="0" smtClean="0">
                <a:solidFill>
                  <a:srgbClr val="002060"/>
                </a:solidFill>
                <a:effectLst/>
                <a:latin typeface="Georgia" pitchFamily="18" charset="0"/>
                <a:ea typeface="Calibri" panose="020F0502020204030204" pitchFamily="34" charset="0"/>
              </a:rPr>
              <a:t>обучающихся гимназии</a:t>
            </a:r>
            <a:endParaRPr lang="ru-RU" sz="24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BCCE096B-593E-4C2C-BE17-4B33F6EE36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0250" y="2373495"/>
            <a:ext cx="7941568" cy="3672408"/>
          </a:xfrm>
        </p:spPr>
        <p:txBody>
          <a:bodyPr>
            <a:normAutofit/>
          </a:bodyPr>
          <a:lstStyle/>
          <a:p>
            <a:pPr marL="0" lvl="0" indent="0" algn="just">
              <a:buNone/>
            </a:pPr>
            <a:r>
              <a:rPr lang="ru-RU" sz="24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1</a:t>
            </a:r>
            <a:r>
              <a:rPr lang="ru-RU" sz="2400" kern="100" dirty="0">
                <a:latin typeface="Times New Roman" panose="02020603050405020304" pitchFamily="18" charset="0"/>
                <a:ea typeface="Calibri" panose="020F0502020204030204" pitchFamily="34" charset="0"/>
              </a:rPr>
              <a:t>.   </a:t>
            </a:r>
            <a:r>
              <a:rPr lang="ru-RU" sz="24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Ц</a:t>
            </a:r>
            <a:r>
              <a:rPr lang="ru-RU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икл открытых уроков.</a:t>
            </a:r>
          </a:p>
          <a:p>
            <a:pPr marL="0" lvl="0" indent="0" algn="just">
              <a:buNone/>
            </a:pPr>
            <a:r>
              <a:rPr lang="ru-RU" sz="2400" kern="100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2. О</a:t>
            </a:r>
            <a:r>
              <a:rPr lang="ru-RU" sz="2400" kern="1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бучающие методические семинары, мастер-классы, практикумы по внедрению инновационных технологий.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48429D21-A70D-4B82-9563-C786FBE44CD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715" t="41146" r="41198"/>
          <a:stretch/>
        </p:blipFill>
        <p:spPr>
          <a:xfrm>
            <a:off x="214282" y="4077072"/>
            <a:ext cx="2840546" cy="2780928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="" xmlns:a16="http://schemas.microsoft.com/office/drawing/2014/main" id="{F6217755-C9A3-4C8B-B236-6A80B7E7524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9601" t="2667" r="1313" b="11990"/>
          <a:stretch/>
        </p:blipFill>
        <p:spPr>
          <a:xfrm>
            <a:off x="3071802" y="4077072"/>
            <a:ext cx="3174807" cy="278092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="" xmlns:a16="http://schemas.microsoft.com/office/drawing/2014/main" id="{FE44D182-E56C-460C-8BA9-D14A26F6178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3328" t="31489" r="38387"/>
          <a:stretch/>
        </p:blipFill>
        <p:spPr>
          <a:xfrm>
            <a:off x="6286512" y="4077072"/>
            <a:ext cx="2613240" cy="2780928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1684189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950E6C61-E876-4B49-8A1E-F4D1FCA9C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910" y="714356"/>
            <a:ext cx="7746084" cy="1143000"/>
          </a:xfrm>
        </p:spPr>
        <p:txBody>
          <a:bodyPr>
            <a:noAutofit/>
          </a:bodyPr>
          <a:lstStyle/>
          <a:p>
            <a:r>
              <a:rPr lang="ru-RU" sz="3200" b="1" kern="100" dirty="0" smtClean="0">
                <a:solidFill>
                  <a:srgbClr val="002060"/>
                </a:solidFill>
                <a:latin typeface="Georgia" pitchFamily="18" charset="0"/>
                <a:ea typeface="Calibri" panose="020F0502020204030204" pitchFamily="34" charset="0"/>
              </a:rPr>
              <a:t>Совместная проектно- исследовательская деятельность</a:t>
            </a:r>
            <a:endParaRPr lang="ru-RU" sz="3200" b="1" dirty="0">
              <a:solidFill>
                <a:srgbClr val="002060"/>
              </a:solidFill>
              <a:latin typeface="Georgia" pitchFamily="18" charset="0"/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="" xmlns:a16="http://schemas.microsoft.com/office/drawing/2014/main" id="{DFB9C37E-4E3C-4592-B3B3-9661EC870C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3568" y="1988840"/>
            <a:ext cx="7776864" cy="4869160"/>
          </a:xfrm>
        </p:spPr>
        <p:txBody>
          <a:bodyPr>
            <a:normAutofit/>
          </a:bodyPr>
          <a:lstStyle/>
          <a:p>
            <a:pPr marL="457200" indent="-457200">
              <a:buAutoNum type="arabicPeriod"/>
            </a:pPr>
            <a:endParaRPr lang="ru-RU" sz="2400" kern="1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="" xmlns:a16="http://schemas.microsoft.com/office/drawing/2014/main" id="{46C4127E-E3BB-4456-A1DD-090DEE3187B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-1" t="14962" r="602"/>
          <a:stretch/>
        </p:blipFill>
        <p:spPr>
          <a:xfrm>
            <a:off x="3143240" y="2428868"/>
            <a:ext cx="3929090" cy="33176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>
            <a:extLst>
              <a:ext uri="{FF2B5EF4-FFF2-40B4-BE49-F238E27FC236}">
                <a16:creationId xmlns="" xmlns:a16="http://schemas.microsoft.com/office/drawing/2014/main" id="{15EF1E2E-BB7B-4C6A-8AD8-B7CDE750998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011" t="3650" r="6253"/>
          <a:stretch/>
        </p:blipFill>
        <p:spPr>
          <a:xfrm>
            <a:off x="214282" y="1785926"/>
            <a:ext cx="3286148" cy="28256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64E7F74D-50A8-47D5-B96D-17EF8567217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/>
          <a:srcRect l="14041" t="10929" r="10551"/>
          <a:stretch/>
        </p:blipFill>
        <p:spPr>
          <a:xfrm>
            <a:off x="5786446" y="3857628"/>
            <a:ext cx="3214710" cy="2847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0043942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BAAC13A6-F5C8-4645-A366-C152FFB79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34" y="785794"/>
            <a:ext cx="8072494" cy="1143000"/>
          </a:xfrm>
        </p:spPr>
        <p:txBody>
          <a:bodyPr>
            <a:noAutofit/>
          </a:bodyPr>
          <a:lstStyle/>
          <a:p>
            <a:r>
              <a:rPr kumimoji="0" lang="ru-RU" sz="28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  <a:ea typeface="Calibri" panose="020F0502020204030204" pitchFamily="34" charset="0"/>
              </a:rPr>
              <a:t>Формирование ключевых компетенций </a:t>
            </a:r>
            <a:r>
              <a:rPr kumimoji="0" lang="ru-RU" sz="2800" b="1" i="0" u="none" strike="noStrike" kern="1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  <a:ea typeface="Calibri" panose="020F0502020204030204" pitchFamily="34" charset="0"/>
              </a:rPr>
              <a:t>в </a:t>
            </a:r>
            <a:r>
              <a:rPr kumimoji="0" lang="ru-RU" sz="2800" b="1" i="0" u="none" strike="noStrike" kern="1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Georgia" pitchFamily="18" charset="0"/>
                <a:ea typeface="Calibri" panose="020F0502020204030204" pitchFamily="34" charset="0"/>
              </a:rPr>
              <a:t>конкурсном и олимпиадном движении</a:t>
            </a:r>
            <a:endParaRPr lang="ru-RU" dirty="0">
              <a:latin typeface="Georgia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1014286F-A755-4740-AC4B-2675F32E87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66"/>
          <a:stretch/>
        </p:blipFill>
        <p:spPr>
          <a:xfrm>
            <a:off x="357158" y="1979712"/>
            <a:ext cx="3142169" cy="2817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>
            <a:extLst>
              <a:ext uri="{FF2B5EF4-FFF2-40B4-BE49-F238E27FC236}">
                <a16:creationId xmlns="" xmlns:a16="http://schemas.microsoft.com/office/drawing/2014/main" id="{806093E2-4C89-4F1B-BDA5-8D085FA2A6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634" t="15194" r="285" b="12598"/>
          <a:stretch/>
        </p:blipFill>
        <p:spPr bwMode="auto">
          <a:xfrm>
            <a:off x="3893766" y="1979712"/>
            <a:ext cx="4452985" cy="25382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CC948EAE-DC07-423A-B89C-06AF616007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198" t="33189" r="42039" b="23799"/>
          <a:stretch/>
        </p:blipFill>
        <p:spPr>
          <a:xfrm>
            <a:off x="2171135" y="4293096"/>
            <a:ext cx="4966434" cy="22773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="" xmlns:p14="http://schemas.microsoft.com/office/powerpoint/2010/main" val="38763010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14348" y="571480"/>
            <a:ext cx="7786742" cy="1143000"/>
          </a:xfrm>
        </p:spPr>
        <p:txBody>
          <a:bodyPr>
            <a:noAutofit/>
          </a:bodyPr>
          <a:lstStyle/>
          <a:p>
            <a:r>
              <a:rPr lang="ru-RU" sz="2000" b="1" dirty="0" smtClean="0">
                <a:latin typeface="Georgia" pitchFamily="18" charset="0"/>
              </a:rPr>
              <a:t>Разработка педагогами дидактических и методических материалов</a:t>
            </a:r>
            <a:endParaRPr lang="ru-RU" sz="2000" b="1" dirty="0">
              <a:latin typeface="Georgia" pitchFamily="18" charset="0"/>
            </a:endParaRPr>
          </a:p>
        </p:txBody>
      </p:sp>
      <p:pic>
        <p:nvPicPr>
          <p:cNvPr id="3" name="Рисунок 2"/>
          <p:cNvPicPr/>
          <p:nvPr/>
        </p:nvPicPr>
        <p:blipFill rotWithShape="1">
          <a:blip r:embed="rId2"/>
          <a:srcRect l="44896" t="18624" r="23356" b="7069"/>
          <a:stretch/>
        </p:blipFill>
        <p:spPr bwMode="auto">
          <a:xfrm>
            <a:off x="857224" y="1571612"/>
            <a:ext cx="3714776" cy="485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/>
          <a:srcRect l="47568" t="18624" r="25815" b="15051"/>
          <a:stretch/>
        </p:blipFill>
        <p:spPr bwMode="auto">
          <a:xfrm>
            <a:off x="4786314" y="1571612"/>
            <a:ext cx="3571900" cy="48577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53640926-AAD7-44D8-BBD7-CCE9431645EC}">
              <a14:shadowObscured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6se="http://schemas.microsoft.com/office/word/2015/wordml/symex" xmlns:w16sdtdh="http://schemas.microsoft.com/office/word/2020/wordml/sdtdatahash" xmlns:w16="http://schemas.microsoft.com/office/word/2018/wordml" xmlns:w16cid="http://schemas.microsoft.com/office/word/2016/wordml/cid" xmlns:w16cex="http://schemas.microsoft.com/office/word/2018/wordml/cex" xmlns:w15="http://schemas.microsoft.com/office/word/2012/wordml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am3d="http://schemas.microsoft.com/office/drawing/2017/model3d" xmlns:aink="http://schemas.microsoft.com/office/drawing/2016/ink" xmlns:mc="http://schemas.openxmlformats.org/markup-compatibility/2006" xmlns:cx8="http://schemas.microsoft.com/office/drawing/2016/5/14/chartex" xmlns:cx7="http://schemas.microsoft.com/office/drawing/2016/5/13/chartex" xmlns:cx6="http://schemas.microsoft.com/office/drawing/2016/5/12/chartex" xmlns:cx5="http://schemas.microsoft.com/office/drawing/2016/5/11/chartex" xmlns:cx4="http://schemas.microsoft.com/office/drawing/2016/5/10/chartex" xmlns:cx3="http://schemas.microsoft.com/office/drawing/2016/5/9/chartex" xmlns:cx2="http://schemas.microsoft.com/office/drawing/2015/10/21/chartex" xmlns:cx1="http://schemas.microsoft.com/office/drawing/2015/9/8/chartex" xmlns:cx="http://schemas.microsoft.com/office/drawing/2014/chartex" xmlns:wpc="http://schemas.microsoft.com/office/word/2010/wordprocessingCanvas" xmlns=""/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556792"/>
            <a:ext cx="7920880" cy="4680520"/>
          </a:xfrm>
        </p:spPr>
        <p:txBody>
          <a:bodyPr>
            <a:normAutofit fontScale="90000"/>
          </a:bodyPr>
          <a:lstStyle/>
          <a:p>
            <a:r>
              <a:rPr lang="ru-RU" sz="4000" b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Хабибуллина Юлия Станиславовна</a:t>
            </a:r>
            <a:r>
              <a:rPr lang="ru-RU" sz="4000" b="1" i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, </a:t>
            </a:r>
            <a:br>
              <a:rPr lang="ru-RU" sz="4000" b="1" i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i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заместитель директора Гимназии № 28 города </a:t>
            </a:r>
            <a:r>
              <a:rPr lang="ru-RU" i="1" dirty="0" smtClean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Костромы</a:t>
            </a:r>
            <a:br>
              <a:rPr lang="ru-RU" i="1" dirty="0" smtClean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i="1" dirty="0" smtClean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i="1" dirty="0" smtClean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b="1" dirty="0" smtClean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>«Самообразование. Задачи, принципы и направления деятельности» (теоретические аспекты самообразования)</a:t>
            </a:r>
            <a:br>
              <a:rPr lang="ru-RU" b="1" dirty="0" smtClean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</a:br>
            <a:r>
              <a:rPr lang="ru-RU" i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ru-RU" i="1" dirty="0">
                <a:solidFill>
                  <a:srgbClr val="000000"/>
                </a:solidFill>
                <a:latin typeface="Garamond" pitchFamily="18" charset="0"/>
                <a:ea typeface="Calibri" pitchFamily="34" charset="0"/>
                <a:cs typeface="Times New Roman" pitchFamily="18" charset="0"/>
              </a:rPr>
            </a:br>
            <a:endParaRPr lang="ru-RU" dirty="0"/>
          </a:p>
        </p:txBody>
      </p:sp>
    </p:spTree>
    <p:extLst>
      <p:ext uri="{BB962C8B-B14F-4D97-AF65-F5344CB8AC3E}">
        <p14:creationId xmlns="" xmlns:p14="http://schemas.microsoft.com/office/powerpoint/2010/main" val="2575117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642918"/>
            <a:ext cx="7943848" cy="100013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Georgia" pitchFamily="18" charset="0"/>
              </a:rPr>
              <a:t>Участие в конкурсах педагогического мастерства </a:t>
            </a:r>
            <a:endParaRPr lang="ru-RU" sz="2400" dirty="0"/>
          </a:p>
        </p:txBody>
      </p:sp>
      <p:pic>
        <p:nvPicPr>
          <p:cNvPr id="3" name="Рисунок 2" descr="Диплом 1 степени Конкурс Педмастерства 2021 г..jpeg"/>
          <p:cNvPicPr>
            <a:picLocks noChangeAspect="1"/>
          </p:cNvPicPr>
          <p:nvPr/>
        </p:nvPicPr>
        <p:blipFill>
          <a:blip r:embed="rId2" cstate="print"/>
          <a:srcRect l="2724" t="3125" r="7022" b="4166"/>
          <a:stretch>
            <a:fillRect/>
          </a:stretch>
        </p:blipFill>
        <p:spPr>
          <a:xfrm>
            <a:off x="735218" y="1500174"/>
            <a:ext cx="3640930" cy="5143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 descr="Диплом победителей.jpeg"/>
          <p:cNvPicPr>
            <a:picLocks noChangeAspect="1"/>
          </p:cNvPicPr>
          <p:nvPr/>
        </p:nvPicPr>
        <p:blipFill>
          <a:blip r:embed="rId3" cstate="print"/>
          <a:srcRect l="2724" t="2083" r="5589" b="3125"/>
          <a:stretch>
            <a:fillRect/>
          </a:stretch>
        </p:blipFill>
        <p:spPr>
          <a:xfrm>
            <a:off x="4714876" y="1500174"/>
            <a:ext cx="3575040" cy="51546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:\14.04.2022\Выступление 14.04\гимназия 28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1" y="214291"/>
            <a:ext cx="4160636" cy="30718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H:\14.04.2022\Выступление 14.04\konf080.JPG"/>
          <p:cNvPicPr>
            <a:picLocks noChangeAspect="1" noChangeArrowheads="1"/>
          </p:cNvPicPr>
          <p:nvPr/>
        </p:nvPicPr>
        <p:blipFill>
          <a:blip r:embed="rId3" cstate="print"/>
          <a:srcRect l="11144" t="21916" r="5084" b="1379"/>
          <a:stretch>
            <a:fillRect/>
          </a:stretch>
        </p:blipFill>
        <p:spPr bwMode="auto">
          <a:xfrm>
            <a:off x="4572000" y="214290"/>
            <a:ext cx="4289681" cy="30003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H:\14.04.2022\Выступление 14.04\konf081.JPG"/>
          <p:cNvPicPr>
            <a:picLocks noChangeAspect="1" noChangeArrowheads="1"/>
          </p:cNvPicPr>
          <p:nvPr/>
        </p:nvPicPr>
        <p:blipFill>
          <a:blip r:embed="rId4" cstate="print"/>
          <a:srcRect l="19622" r="19059" b="1421"/>
          <a:stretch>
            <a:fillRect/>
          </a:stretch>
        </p:blipFill>
        <p:spPr bwMode="auto">
          <a:xfrm>
            <a:off x="714348" y="3193231"/>
            <a:ext cx="3214710" cy="36647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H:\14.04.2022\Выступление 14.04\Фото МО учителей нач классов Гимназия 28 (2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14810" y="3357562"/>
            <a:ext cx="4714876" cy="32750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642918"/>
            <a:ext cx="8229600" cy="71438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Georgia" pitchFamily="18" charset="0"/>
              </a:rPr>
              <a:t>Совместная творческая деятельность</a:t>
            </a:r>
          </a:p>
        </p:txBody>
      </p:sp>
      <p:pic>
        <p:nvPicPr>
          <p:cNvPr id="6" name="Содержимое 5" descr="IMG_2664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rcRect t="16510"/>
          <a:stretch>
            <a:fillRect/>
          </a:stretch>
        </p:blipFill>
        <p:spPr>
          <a:xfrm>
            <a:off x="285720" y="1285860"/>
            <a:ext cx="3500462" cy="21919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Содержимое 6" descr="IMG_2668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rcRect l="19340" r="16980"/>
          <a:stretch>
            <a:fillRect/>
          </a:stretch>
        </p:blipFill>
        <p:spPr>
          <a:xfrm>
            <a:off x="1285852" y="3071786"/>
            <a:ext cx="3214733" cy="37862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266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00562" y="1214422"/>
            <a:ext cx="3929090" cy="29468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 descr="IMG_2666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29190" y="3857628"/>
            <a:ext cx="3786214" cy="28396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642918"/>
            <a:ext cx="8229600" cy="77472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Georgia" pitchFamily="18" charset="0"/>
              </a:rPr>
              <a:t>Диссеминация педагогического опыта</a:t>
            </a:r>
          </a:p>
        </p:txBody>
      </p:sp>
      <p:pic>
        <p:nvPicPr>
          <p:cNvPr id="7" name="Рисунок 6" descr="DSC00336 - копия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282" y="1285860"/>
            <a:ext cx="4119559" cy="30896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Содержимое 4" descr="100_5118.JP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928662" y="3643314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5" descr="100_5082.JP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4572000" y="1285860"/>
            <a:ext cx="4038600" cy="30289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 descr="IMG_14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286380" y="3857628"/>
            <a:ext cx="3714744" cy="27860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Содержимое 4" descr="IMG_1333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285720" y="285728"/>
            <a:ext cx="4038600" cy="3028950"/>
          </a:xfrm>
        </p:spPr>
      </p:pic>
      <p:pic>
        <p:nvPicPr>
          <p:cNvPr id="8" name="Рисунок 7" descr="IMG_5147.JPG"/>
          <p:cNvPicPr>
            <a:picLocks noChangeAspect="1"/>
          </p:cNvPicPr>
          <p:nvPr/>
        </p:nvPicPr>
        <p:blipFill>
          <a:blip r:embed="rId3" cstate="print"/>
          <a:srcRect l="10227" t="21212" b="7575"/>
          <a:stretch>
            <a:fillRect/>
          </a:stretch>
        </p:blipFill>
        <p:spPr>
          <a:xfrm>
            <a:off x="4000496" y="3786190"/>
            <a:ext cx="4923114" cy="29289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 descr="IMG_5105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0034" y="3000372"/>
            <a:ext cx="4191029" cy="31432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Содержимое 5" descr="IMG_5170.JPG"/>
          <p:cNvPicPr>
            <a:picLocks noGrp="1" noChangeAspect="1"/>
          </p:cNvPicPr>
          <p:nvPr>
            <p:ph sz="half" idx="2"/>
          </p:nvPr>
        </p:nvPicPr>
        <p:blipFill>
          <a:blip r:embed="rId5" cstate="print"/>
          <a:stretch>
            <a:fillRect/>
          </a:stretch>
        </p:blipFill>
        <p:spPr>
          <a:xfrm>
            <a:off x="4429124" y="285728"/>
            <a:ext cx="4286280" cy="32147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Содержимое 4" descr="spasibo-za-vnimanie-new-1.gif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571472" y="1928802"/>
            <a:ext cx="7998270" cy="2643206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</p:pic>
      <p:sp>
        <p:nvSpPr>
          <p:cNvPr id="6" name="Прямоугольник 5"/>
          <p:cNvSpPr/>
          <p:nvPr/>
        </p:nvSpPr>
        <p:spPr>
          <a:xfrm flipV="1">
            <a:off x="7929586" y="1928802"/>
            <a:ext cx="642942" cy="28575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amsung\Desktop\Эмблема Гимназии.bmp">
            <a:extLst>
              <a:ext uri="{FF2B5EF4-FFF2-40B4-BE49-F238E27FC236}">
                <a16:creationId xmlns="" xmlns:a16="http://schemas.microsoft.com/office/drawing/2014/main" id="{C7575403-D6E5-4997-9762-03E33C858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14290"/>
            <a:ext cx="2828162" cy="10715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1428736"/>
            <a:ext cx="7929618" cy="4525963"/>
          </a:xfrm>
        </p:spPr>
        <p:txBody>
          <a:bodyPr/>
          <a:lstStyle/>
          <a:p>
            <a:pPr algn="ctr">
              <a:buNone/>
            </a:pPr>
            <a:r>
              <a:rPr lang="ru-RU" b="1" dirty="0" smtClean="0">
                <a:latin typeface="Garamond" pitchFamily="18" charset="0"/>
              </a:rPr>
              <a:t>Основная задача современной школы - </a:t>
            </a:r>
            <a:r>
              <a:rPr lang="ru-RU" dirty="0" smtClean="0">
                <a:latin typeface="Garamond" pitchFamily="18" charset="0"/>
              </a:rPr>
              <a:t>создание условий для формирования и развития обучающегося как нравственной, компетентной, всесторонне развитой, конкурентоспособной, здоровой личности, имеющей потребность для продолжения образования «через всю жизнь», готовой к успешной социализации в современном обществе </a:t>
            </a:r>
          </a:p>
          <a:p>
            <a:pPr algn="ctr"/>
            <a:endParaRPr lang="ru-RU" dirty="0">
              <a:latin typeface="Garamond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phpF1DQm0_Dlya-Zuli_html_15a7179ebdd0a261.jpg"/>
          <p:cNvPicPr>
            <a:picLocks noChangeAspect="1"/>
          </p:cNvPicPr>
          <p:nvPr/>
        </p:nvPicPr>
        <p:blipFill>
          <a:blip r:embed="rId2"/>
          <a:srcRect l="16740" t="8742" r="5099" b="11689"/>
          <a:stretch>
            <a:fillRect/>
          </a:stretch>
        </p:blipFill>
        <p:spPr>
          <a:xfrm>
            <a:off x="1285852" y="214290"/>
            <a:ext cx="4572032" cy="24212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2928934"/>
            <a:ext cx="8143932" cy="1143000"/>
          </a:xfrm>
        </p:spPr>
        <p:txBody>
          <a:bodyPr>
            <a:noAutofit/>
          </a:bodyPr>
          <a:lstStyle/>
          <a:p>
            <a:r>
              <a:rPr lang="ru-RU" sz="3200" dirty="0" smtClean="0">
                <a:latin typeface="Garamond" pitchFamily="18" charset="0"/>
              </a:rPr>
              <a:t>                                   – </a:t>
            </a:r>
            <a:r>
              <a:rPr lang="ru-RU" sz="3200" b="1" dirty="0" smtClean="0">
                <a:latin typeface="Garamond" pitchFamily="18" charset="0"/>
              </a:rPr>
              <a:t>это непрерывная, систематическая, специально организованная познавательная деятельность, направленная на достижение определенных личностно и общественно значимых образовательных целей, а также удовлетворение, познавательных, </a:t>
            </a:r>
            <a:br>
              <a:rPr lang="ru-RU" sz="3200" b="1" dirty="0" smtClean="0">
                <a:latin typeface="Garamond" pitchFamily="18" charset="0"/>
              </a:rPr>
            </a:br>
            <a:r>
              <a:rPr lang="ru-RU" sz="3200" b="1" dirty="0" smtClean="0">
                <a:latin typeface="Garamond" pitchFamily="18" charset="0"/>
              </a:rPr>
              <a:t>общекультурных и профессиональных интересов</a:t>
            </a:r>
            <a:endParaRPr lang="ru-RU" sz="3200" b="1" dirty="0">
              <a:latin typeface="Garamond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2780928"/>
            <a:ext cx="8280920" cy="1143000"/>
          </a:xfrm>
        </p:spPr>
        <p:txBody>
          <a:bodyPr>
            <a:noAutofit/>
          </a:bodyPr>
          <a:lstStyle/>
          <a:p>
            <a:r>
              <a:rPr lang="ru-RU" sz="2700" b="1" dirty="0">
                <a:latin typeface="Garamond" pitchFamily="18" charset="0"/>
              </a:rPr>
              <a:t>Цель самообразования — </a:t>
            </a:r>
            <a:r>
              <a:rPr lang="ru-RU" sz="2700" dirty="0">
                <a:latin typeface="Garamond" pitchFamily="18" charset="0"/>
              </a:rPr>
              <a:t>систематическое повышение педагогами </a:t>
            </a:r>
            <a:r>
              <a:rPr lang="ru-RU" sz="2700" dirty="0" smtClean="0">
                <a:latin typeface="Garamond" pitchFamily="18" charset="0"/>
              </a:rPr>
              <a:t>своего профессионального </a:t>
            </a:r>
            <a:r>
              <a:rPr lang="ru-RU" sz="2700" dirty="0">
                <a:latin typeface="Garamond" pitchFamily="18" charset="0"/>
              </a:rPr>
              <a:t>уровня.</a:t>
            </a:r>
            <a:br>
              <a:rPr lang="ru-RU" sz="2700" dirty="0">
                <a:latin typeface="Garamond" pitchFamily="18" charset="0"/>
              </a:rPr>
            </a:br>
            <a:r>
              <a:rPr lang="ru-RU" sz="2700" b="1" dirty="0">
                <a:latin typeface="Garamond" pitchFamily="18" charset="0"/>
              </a:rPr>
              <a:t>Задачи:  </a:t>
            </a:r>
            <a:br>
              <a:rPr lang="ru-RU" sz="2700" b="1" dirty="0">
                <a:latin typeface="Garamond" pitchFamily="18" charset="0"/>
              </a:rPr>
            </a:br>
            <a:r>
              <a:rPr lang="ru-RU" sz="2700" dirty="0">
                <a:latin typeface="Garamond" pitchFamily="18" charset="0"/>
              </a:rPr>
              <a:t>1) </a:t>
            </a:r>
            <a:r>
              <a:rPr lang="ru-RU" sz="2700" dirty="0" smtClean="0">
                <a:latin typeface="Garamond" pitchFamily="18" charset="0"/>
              </a:rPr>
              <a:t>совершенствовать получение теоретических знаний;</a:t>
            </a:r>
            <a:br>
              <a:rPr lang="ru-RU" sz="2700" dirty="0" smtClean="0">
                <a:latin typeface="Garamond" pitchFamily="18" charset="0"/>
              </a:rPr>
            </a:br>
            <a:r>
              <a:rPr lang="ru-RU" sz="2700" dirty="0" smtClean="0">
                <a:latin typeface="Garamond" pitchFamily="18" charset="0"/>
              </a:rPr>
              <a:t>2</a:t>
            </a:r>
            <a:r>
              <a:rPr lang="ru-RU" sz="2700" dirty="0">
                <a:latin typeface="Garamond" pitchFamily="18" charset="0"/>
              </a:rPr>
              <a:t>) </a:t>
            </a:r>
            <a:r>
              <a:rPr lang="ru-RU" sz="2700" dirty="0" smtClean="0">
                <a:latin typeface="Garamond" pitchFamily="18" charset="0"/>
              </a:rPr>
              <a:t>овладеть </a:t>
            </a:r>
            <a:r>
              <a:rPr lang="ru-RU" sz="2700" dirty="0">
                <a:latin typeface="Garamond" pitchFamily="18" charset="0"/>
              </a:rPr>
              <a:t>новыми формами, методами и приемами обучения и воспитания детей;</a:t>
            </a:r>
            <a:br>
              <a:rPr lang="ru-RU" sz="2700" dirty="0">
                <a:latin typeface="Garamond" pitchFamily="18" charset="0"/>
              </a:rPr>
            </a:br>
            <a:r>
              <a:rPr lang="ru-RU" sz="2700" dirty="0">
                <a:latin typeface="Garamond" pitchFamily="18" charset="0"/>
              </a:rPr>
              <a:t>3) </a:t>
            </a:r>
            <a:r>
              <a:rPr lang="ru-RU" sz="2700" dirty="0" smtClean="0">
                <a:latin typeface="Garamond" pitchFamily="18" charset="0"/>
              </a:rPr>
              <a:t>изучить </a:t>
            </a:r>
            <a:r>
              <a:rPr lang="ru-RU" sz="2700" dirty="0">
                <a:latin typeface="Garamond" pitchFamily="18" charset="0"/>
              </a:rPr>
              <a:t>и </a:t>
            </a:r>
            <a:r>
              <a:rPr lang="ru-RU" sz="2700" dirty="0" smtClean="0">
                <a:latin typeface="Garamond" pitchFamily="18" charset="0"/>
              </a:rPr>
              <a:t>внедрить </a:t>
            </a:r>
            <a:r>
              <a:rPr lang="ru-RU" sz="2700" dirty="0">
                <a:latin typeface="Garamond" pitchFamily="18" charset="0"/>
              </a:rPr>
              <a:t>в практику передового педагогического опыта, новейших достижений педагогической, психологической и других </a:t>
            </a:r>
            <a:r>
              <a:rPr lang="ru-RU" sz="2700" dirty="0" smtClean="0">
                <a:latin typeface="Garamond" pitchFamily="18" charset="0"/>
              </a:rPr>
              <a:t/>
            </a:r>
            <a:br>
              <a:rPr lang="ru-RU" sz="2700" dirty="0" smtClean="0">
                <a:latin typeface="Garamond" pitchFamily="18" charset="0"/>
              </a:rPr>
            </a:br>
            <a:r>
              <a:rPr lang="ru-RU" sz="2700" dirty="0" smtClean="0">
                <a:latin typeface="Garamond" pitchFamily="18" charset="0"/>
              </a:rPr>
              <a:t>специальных </a:t>
            </a:r>
            <a:r>
              <a:rPr lang="ru-RU" sz="2700" dirty="0">
                <a:latin typeface="Garamond" pitchFamily="18" charset="0"/>
              </a:rPr>
              <a:t>наук, новых педагогических </a:t>
            </a:r>
            <a:r>
              <a:rPr lang="ru-RU" sz="2700" dirty="0" smtClean="0">
                <a:latin typeface="Garamond" pitchFamily="18" charset="0"/>
              </a:rPr>
              <a:t>технологий;</a:t>
            </a:r>
            <a:r>
              <a:rPr lang="ru-RU" sz="2700" dirty="0">
                <a:latin typeface="Garamond" pitchFamily="18" charset="0"/>
              </a:rPr>
              <a:t/>
            </a:r>
            <a:br>
              <a:rPr lang="ru-RU" sz="2700" dirty="0">
                <a:latin typeface="Garamond" pitchFamily="18" charset="0"/>
              </a:rPr>
            </a:br>
            <a:r>
              <a:rPr lang="ru-RU" sz="2700" dirty="0">
                <a:latin typeface="Garamond" pitchFamily="18" charset="0"/>
              </a:rPr>
              <a:t>4) </a:t>
            </a:r>
            <a:r>
              <a:rPr lang="ru-RU" sz="2700" dirty="0" smtClean="0">
                <a:latin typeface="Garamond" pitchFamily="18" charset="0"/>
              </a:rPr>
              <a:t>развивать инновационные процессы.</a:t>
            </a:r>
            <a:endParaRPr lang="ru-RU" sz="2700" dirty="0">
              <a:latin typeface="Garamond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280920" cy="5040560"/>
          </a:xfrm>
        </p:spPr>
        <p:txBody>
          <a:bodyPr>
            <a:noAutofit/>
          </a:bodyPr>
          <a:lstStyle/>
          <a:p>
            <a:r>
              <a:rPr lang="ru-RU" sz="3000" b="1" dirty="0">
                <a:latin typeface="Garamond" panose="02020404030301010803" pitchFamily="18" charset="0"/>
              </a:rPr>
              <a:t>Принципы </a:t>
            </a:r>
            <a:r>
              <a:rPr lang="ru-RU" sz="3000" b="1" dirty="0" smtClean="0">
                <a:latin typeface="Garamond" panose="02020404030301010803" pitchFamily="18" charset="0"/>
              </a:rPr>
              <a:t>самообразования</a:t>
            </a:r>
            <a:r>
              <a:rPr lang="ru-RU" sz="3000" dirty="0">
                <a:latin typeface="Garamond" panose="02020404030301010803" pitchFamily="18" charset="0"/>
              </a:rPr>
              <a:t/>
            </a:r>
            <a:br>
              <a:rPr lang="ru-RU" sz="3000" dirty="0">
                <a:latin typeface="Garamond" panose="02020404030301010803" pitchFamily="18" charset="0"/>
              </a:rPr>
            </a:br>
            <a:r>
              <a:rPr lang="ru-RU" sz="3000" dirty="0">
                <a:latin typeface="Garamond" panose="02020404030301010803" pitchFamily="18" charset="0"/>
              </a:rPr>
              <a:t>- </a:t>
            </a:r>
            <a:r>
              <a:rPr lang="ru-RU" sz="3000" dirty="0" smtClean="0">
                <a:latin typeface="Garamond" panose="02020404030301010803" pitchFamily="18" charset="0"/>
              </a:rPr>
              <a:t>непрерывность;</a:t>
            </a:r>
            <a:br>
              <a:rPr lang="ru-RU" sz="3000" dirty="0" smtClean="0">
                <a:latin typeface="Garamond" panose="02020404030301010803" pitchFamily="18" charset="0"/>
              </a:rPr>
            </a:br>
            <a:r>
              <a:rPr lang="ru-RU" sz="3000" dirty="0" smtClean="0">
                <a:latin typeface="Garamond" panose="02020404030301010803" pitchFamily="18" charset="0"/>
              </a:rPr>
              <a:t>- целенаправленность;</a:t>
            </a:r>
            <a:br>
              <a:rPr lang="ru-RU" sz="3000" dirty="0" smtClean="0">
                <a:latin typeface="Garamond" panose="02020404030301010803" pitchFamily="18" charset="0"/>
              </a:rPr>
            </a:br>
            <a:r>
              <a:rPr lang="ru-RU" sz="3000" dirty="0" smtClean="0">
                <a:latin typeface="Garamond" panose="02020404030301010803" pitchFamily="18" charset="0"/>
              </a:rPr>
              <a:t>- </a:t>
            </a:r>
            <a:r>
              <a:rPr lang="ru-RU" sz="3000" dirty="0" err="1" smtClean="0">
                <a:latin typeface="Garamond" panose="02020404030301010803" pitchFamily="18" charset="0"/>
              </a:rPr>
              <a:t>интегративность</a:t>
            </a:r>
            <a:r>
              <a:rPr lang="ru-RU" sz="3000" dirty="0" smtClean="0">
                <a:latin typeface="Garamond" panose="02020404030301010803" pitchFamily="18" charset="0"/>
              </a:rPr>
              <a:t>;</a:t>
            </a:r>
            <a:br>
              <a:rPr lang="ru-RU" sz="3000" dirty="0" smtClean="0">
                <a:latin typeface="Garamond" panose="02020404030301010803" pitchFamily="18" charset="0"/>
              </a:rPr>
            </a:br>
            <a:r>
              <a:rPr lang="ru-RU" sz="3000" dirty="0" smtClean="0">
                <a:latin typeface="Garamond" panose="02020404030301010803" pitchFamily="18" charset="0"/>
              </a:rPr>
              <a:t>- единство общей и профессиональной культуры;</a:t>
            </a:r>
            <a:br>
              <a:rPr lang="ru-RU" sz="3000" dirty="0" smtClean="0">
                <a:latin typeface="Garamond" panose="02020404030301010803" pitchFamily="18" charset="0"/>
              </a:rPr>
            </a:br>
            <a:r>
              <a:rPr lang="ru-RU" sz="3000" dirty="0" smtClean="0">
                <a:latin typeface="Garamond" panose="02020404030301010803" pitchFamily="18" charset="0"/>
              </a:rPr>
              <a:t>- взаимосвязь и преемственность;</a:t>
            </a:r>
            <a:br>
              <a:rPr lang="ru-RU" sz="3000" dirty="0" smtClean="0">
                <a:latin typeface="Garamond" panose="02020404030301010803" pitchFamily="18" charset="0"/>
              </a:rPr>
            </a:br>
            <a:r>
              <a:rPr lang="ru-RU" sz="3000" dirty="0" smtClean="0">
                <a:latin typeface="Garamond" panose="02020404030301010803" pitchFamily="18" charset="0"/>
              </a:rPr>
              <a:t>- доступность;</a:t>
            </a:r>
            <a:br>
              <a:rPr lang="ru-RU" sz="3000" dirty="0" smtClean="0">
                <a:latin typeface="Garamond" panose="02020404030301010803" pitchFamily="18" charset="0"/>
              </a:rPr>
            </a:br>
            <a:r>
              <a:rPr lang="ru-RU" sz="3000" dirty="0" smtClean="0">
                <a:latin typeface="Garamond" panose="02020404030301010803" pitchFamily="18" charset="0"/>
              </a:rPr>
              <a:t>- опережающий характер;</a:t>
            </a:r>
            <a:br>
              <a:rPr lang="ru-RU" sz="3000" dirty="0" smtClean="0">
                <a:latin typeface="Garamond" panose="02020404030301010803" pitchFamily="18" charset="0"/>
              </a:rPr>
            </a:br>
            <a:r>
              <a:rPr lang="ru-RU" sz="3000" dirty="0" smtClean="0">
                <a:latin typeface="Garamond" panose="02020404030301010803" pitchFamily="18" charset="0"/>
              </a:rPr>
              <a:t>- перманентность перехода от низкой ступени к высшей;</a:t>
            </a:r>
            <a:br>
              <a:rPr lang="ru-RU" sz="3000" dirty="0" smtClean="0">
                <a:latin typeface="Garamond" panose="02020404030301010803" pitchFamily="18" charset="0"/>
              </a:rPr>
            </a:br>
            <a:r>
              <a:rPr lang="ru-RU" sz="3000" dirty="0" smtClean="0">
                <a:latin typeface="Garamond" panose="02020404030301010803" pitchFamily="18" charset="0"/>
              </a:rPr>
              <a:t>- вариативность.</a:t>
            </a:r>
            <a:br>
              <a:rPr lang="ru-RU" sz="3000" dirty="0" smtClean="0">
                <a:latin typeface="Garamond" panose="02020404030301010803" pitchFamily="18" charset="0"/>
              </a:rPr>
            </a:br>
            <a:endParaRPr lang="ru-RU" sz="3000" dirty="0"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7002833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764704"/>
            <a:ext cx="7848872" cy="5289451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 smtClean="0">
                <a:latin typeface="Garamond" panose="02020404030301010803" pitchFamily="18" charset="0"/>
              </a:rPr>
              <a:t>Мотивы к самообразованию</a:t>
            </a: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Garamond" panose="02020404030301010803" pitchFamily="18" charset="0"/>
              </a:rPr>
              <a:t> необходимость </a:t>
            </a:r>
            <a:r>
              <a:rPr lang="ru-RU" dirty="0">
                <a:latin typeface="Garamond" panose="02020404030301010803" pitchFamily="18" charset="0"/>
              </a:rPr>
              <a:t>поиска и анализа </a:t>
            </a:r>
            <a:r>
              <a:rPr lang="ru-RU" dirty="0" smtClean="0">
                <a:latin typeface="Garamond" panose="02020404030301010803" pitchFamily="18" charset="0"/>
              </a:rPr>
              <a:t>информации;</a:t>
            </a:r>
            <a:endParaRPr lang="ru-RU" dirty="0">
              <a:latin typeface="Garamond" panose="02020404030301010803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Garamond" panose="02020404030301010803" pitchFamily="18" charset="0"/>
              </a:rPr>
              <a:t> желание творчества;</a:t>
            </a:r>
            <a:endParaRPr lang="ru-RU" dirty="0">
              <a:latin typeface="Garamond" panose="02020404030301010803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Garamond" panose="02020404030301010803" pitchFamily="18" charset="0"/>
              </a:rPr>
              <a:t> соответствие </a:t>
            </a:r>
            <a:r>
              <a:rPr lang="ru-RU" dirty="0">
                <a:latin typeface="Garamond" panose="02020404030301010803" pitchFamily="18" charset="0"/>
              </a:rPr>
              <a:t>современным </a:t>
            </a:r>
            <a:r>
              <a:rPr lang="ru-RU" dirty="0" smtClean="0">
                <a:latin typeface="Garamond" panose="02020404030301010803" pitchFamily="18" charset="0"/>
              </a:rPr>
              <a:t>требованиям;</a:t>
            </a:r>
            <a:endParaRPr lang="ru-RU" dirty="0">
              <a:latin typeface="Garamond" panose="02020404030301010803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Garamond" panose="02020404030301010803" pitchFamily="18" charset="0"/>
              </a:rPr>
              <a:t> конкурентоспособность; </a:t>
            </a:r>
            <a:endParaRPr lang="ru-RU" dirty="0">
              <a:latin typeface="Garamond" panose="02020404030301010803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Garamond" panose="02020404030301010803" pitchFamily="18" charset="0"/>
              </a:rPr>
              <a:t> общественное мнение; </a:t>
            </a:r>
            <a:endParaRPr lang="ru-RU" dirty="0">
              <a:latin typeface="Garamond" panose="02020404030301010803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Garamond" panose="02020404030301010803" pitchFamily="18" charset="0"/>
              </a:rPr>
              <a:t> материальное стимулирование;</a:t>
            </a:r>
            <a:endParaRPr lang="ru-RU" dirty="0">
              <a:latin typeface="Garamond" panose="02020404030301010803" pitchFamily="18" charset="0"/>
            </a:endParaRPr>
          </a:p>
          <a:p>
            <a:pPr algn="just">
              <a:buFont typeface="Wingdings" panose="05000000000000000000" pitchFamily="2" charset="2"/>
              <a:buChar char="Ø"/>
            </a:pPr>
            <a:r>
              <a:rPr lang="ru-RU" dirty="0" smtClean="0">
                <a:latin typeface="Garamond" panose="02020404030301010803" pitchFamily="18" charset="0"/>
              </a:rPr>
              <a:t> интерес </a:t>
            </a:r>
            <a:r>
              <a:rPr lang="ru-RU" dirty="0">
                <a:latin typeface="Garamond" panose="02020404030301010803" pitchFamily="18" charset="0"/>
              </a:rPr>
              <a:t>к делу. </a:t>
            </a:r>
          </a:p>
        </p:txBody>
      </p:sp>
    </p:spTree>
    <p:extLst>
      <p:ext uri="{BB962C8B-B14F-4D97-AF65-F5344CB8AC3E}">
        <p14:creationId xmlns="" xmlns:p14="http://schemas.microsoft.com/office/powerpoint/2010/main" val="14712026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39552" y="908720"/>
            <a:ext cx="8136904" cy="521744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b="1" dirty="0">
                <a:latin typeface="Garamond" panose="02020404030301010803" pitchFamily="18" charset="0"/>
              </a:rPr>
              <a:t>Смысл самообразования выражается в удовлетворении познавательной активности, растущей потребности педагога в самореализации путём непрерывного образования.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384"/>
          <a:stretch/>
        </p:blipFill>
        <p:spPr>
          <a:xfrm>
            <a:off x="1593846" y="3501008"/>
            <a:ext cx="5992873" cy="2987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2329916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11560" y="836712"/>
            <a:ext cx="7920880" cy="5760640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r>
              <a:rPr lang="ru-RU" sz="3400" b="1" dirty="0">
                <a:latin typeface="Garamond" panose="02020404030301010803" pitchFamily="18" charset="0"/>
              </a:rPr>
              <a:t>Основные направления самообразования учителя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dirty="0" smtClean="0">
                <a:latin typeface="Garamond" panose="02020404030301010803" pitchFamily="18" charset="0"/>
              </a:rPr>
              <a:t>профессиональное </a:t>
            </a:r>
            <a:r>
              <a:rPr lang="ru-RU" dirty="0">
                <a:latin typeface="Garamond" panose="02020404030301010803" pitchFamily="18" charset="0"/>
              </a:rPr>
              <a:t>(предмет преподавания);      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dirty="0" smtClean="0">
                <a:latin typeface="Garamond" panose="02020404030301010803" pitchFamily="18" charset="0"/>
              </a:rPr>
              <a:t>психолого-педагогическое </a:t>
            </a:r>
            <a:r>
              <a:rPr lang="ru-RU" dirty="0">
                <a:latin typeface="Garamond" panose="02020404030301010803" pitchFamily="18" charset="0"/>
              </a:rPr>
              <a:t>(ориентированное на учеников и родителей);      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dirty="0" smtClean="0">
                <a:latin typeface="Garamond" panose="02020404030301010803" pitchFamily="18" charset="0"/>
              </a:rPr>
              <a:t>психологическое </a:t>
            </a:r>
            <a:r>
              <a:rPr lang="ru-RU" dirty="0">
                <a:latin typeface="Garamond" panose="02020404030301010803" pitchFamily="18" charset="0"/>
              </a:rPr>
              <a:t>(имидж, общение, искусство влияния, лидерские качества и др.);      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dirty="0" smtClean="0">
                <a:latin typeface="Garamond" panose="02020404030301010803" pitchFamily="18" charset="0"/>
              </a:rPr>
              <a:t>методическое </a:t>
            </a:r>
            <a:r>
              <a:rPr lang="ru-RU" dirty="0">
                <a:latin typeface="Garamond" panose="02020404030301010803" pitchFamily="18" charset="0"/>
              </a:rPr>
              <a:t>(педагогические технологии, формы, методы и приёмы обучения);      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dirty="0" smtClean="0">
                <a:latin typeface="Garamond" panose="02020404030301010803" pitchFamily="18" charset="0"/>
              </a:rPr>
              <a:t>правовое</a:t>
            </a:r>
            <a:r>
              <a:rPr lang="ru-RU" dirty="0">
                <a:latin typeface="Garamond" panose="02020404030301010803" pitchFamily="18" charset="0"/>
              </a:rPr>
              <a:t>;      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dirty="0" smtClean="0">
                <a:latin typeface="Garamond" panose="02020404030301010803" pitchFamily="18" charset="0"/>
              </a:rPr>
              <a:t>эстетическое </a:t>
            </a:r>
            <a:r>
              <a:rPr lang="ru-RU" dirty="0">
                <a:latin typeface="Garamond" panose="02020404030301010803" pitchFamily="18" charset="0"/>
              </a:rPr>
              <a:t>(гуманитарное);      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dirty="0" smtClean="0">
                <a:latin typeface="Garamond" panose="02020404030301010803" pitchFamily="18" charset="0"/>
              </a:rPr>
              <a:t>историческое</a:t>
            </a:r>
            <a:r>
              <a:rPr lang="ru-RU" dirty="0">
                <a:latin typeface="Garamond" panose="02020404030301010803" pitchFamily="18" charset="0"/>
              </a:rPr>
              <a:t>;   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dirty="0" smtClean="0">
                <a:latin typeface="Garamond" panose="02020404030301010803" pitchFamily="18" charset="0"/>
              </a:rPr>
              <a:t>иностранные </a:t>
            </a:r>
            <a:r>
              <a:rPr lang="ru-RU" dirty="0">
                <a:latin typeface="Garamond" panose="02020404030301010803" pitchFamily="18" charset="0"/>
              </a:rPr>
              <a:t>языки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dirty="0" smtClean="0">
                <a:latin typeface="Garamond" panose="02020404030301010803" pitchFamily="18" charset="0"/>
              </a:rPr>
              <a:t>политическое</a:t>
            </a:r>
            <a:r>
              <a:rPr lang="ru-RU" dirty="0">
                <a:latin typeface="Garamond" panose="02020404030301010803" pitchFamily="18" charset="0"/>
              </a:rPr>
              <a:t>;      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dirty="0" smtClean="0">
                <a:latin typeface="Garamond" panose="02020404030301010803" pitchFamily="18" charset="0"/>
              </a:rPr>
              <a:t>информационно-коммуникативные </a:t>
            </a:r>
            <a:r>
              <a:rPr lang="ru-RU" dirty="0">
                <a:latin typeface="Garamond" panose="02020404030301010803" pitchFamily="18" charset="0"/>
              </a:rPr>
              <a:t>технологии;      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dirty="0" smtClean="0">
                <a:latin typeface="Garamond" panose="02020404030301010803" pitchFamily="18" charset="0"/>
              </a:rPr>
              <a:t>охрана </a:t>
            </a:r>
            <a:r>
              <a:rPr lang="ru-RU" dirty="0">
                <a:latin typeface="Garamond" panose="02020404030301010803" pitchFamily="18" charset="0"/>
              </a:rPr>
              <a:t>здоровья;      </a:t>
            </a:r>
          </a:p>
          <a:p>
            <a:pPr algn="ctr">
              <a:buFont typeface="Wingdings" panose="05000000000000000000" pitchFamily="2" charset="2"/>
              <a:buChar char="Ø"/>
            </a:pPr>
            <a:r>
              <a:rPr lang="ru-RU" dirty="0" smtClean="0">
                <a:latin typeface="Garamond" panose="02020404030301010803" pitchFamily="18" charset="0"/>
              </a:rPr>
              <a:t>интересы </a:t>
            </a:r>
            <a:r>
              <a:rPr lang="ru-RU" dirty="0">
                <a:latin typeface="Garamond" panose="02020404030301010803" pitchFamily="18" charset="0"/>
              </a:rPr>
              <a:t>и хобби. </a:t>
            </a:r>
          </a:p>
        </p:txBody>
      </p:sp>
    </p:spTree>
    <p:extLst>
      <p:ext uri="{BB962C8B-B14F-4D97-AF65-F5344CB8AC3E}">
        <p14:creationId xmlns="" xmlns:p14="http://schemas.microsoft.com/office/powerpoint/2010/main" val="17947501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spe:Receivers xmlns:spe="http://schemas.microsoft.com/sharepoint/events"/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030F4D68D303104CB58F9660CF2DA184" ma:contentTypeVersion="49" ma:contentTypeDescription="Создание документа." ma:contentTypeScope="" ma:versionID="050e96184a9d18fe887394caee1b0f1c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5c4f13c40a96413ccefc1a56f91fbc1e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FAF8EE8-4EDF-4AA1-B395-53D404D7CA2D}"/>
</file>

<file path=customXml/itemProps2.xml><?xml version="1.0" encoding="utf-8"?>
<ds:datastoreItem xmlns:ds="http://schemas.openxmlformats.org/officeDocument/2006/customXml" ds:itemID="{07668E0B-68F2-473A-853D-777AC2F538E2}"/>
</file>

<file path=customXml/itemProps3.xml><?xml version="1.0" encoding="utf-8"?>
<ds:datastoreItem xmlns:ds="http://schemas.openxmlformats.org/officeDocument/2006/customXml" ds:itemID="{D2D9030E-547D-4E25-A89D-C1CFD89EE47E}"/>
</file>

<file path=customXml/itemProps4.xml><?xml version="1.0" encoding="utf-8"?>
<ds:datastoreItem xmlns:ds="http://schemas.openxmlformats.org/officeDocument/2006/customXml" ds:itemID="{B15536EF-F67B-4387-8A7E-0D0FF4B7FC1D}"/>
</file>

<file path=docProps/app.xml><?xml version="1.0" encoding="utf-8"?>
<Properties xmlns="http://schemas.openxmlformats.org/officeDocument/2006/extended-properties" xmlns:vt="http://schemas.openxmlformats.org/officeDocument/2006/docPropsVTypes">
  <TotalTime>985</TotalTime>
  <Words>521</Words>
  <Application>Microsoft Office PowerPoint</Application>
  <PresentationFormat>Экран (4:3)</PresentationFormat>
  <Paragraphs>75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Самообразование – как одна из форм повышения профессионального мастерства педагогов</vt:lpstr>
      <vt:lpstr>Хабибуллина Юлия Станиславовна,  заместитель директора Гимназии № 28 города Костромы  «Самообразование. Задачи, принципы и направления деятельности» (теоретические аспекты самообразования)  </vt:lpstr>
      <vt:lpstr>Слайд 3</vt:lpstr>
      <vt:lpstr>                                   – это непрерывная, систематическая, специально организованная познавательная деятельность, направленная на достижение определенных личностно и общественно значимых образовательных целей, а также удовлетворение, познавательных,  общекультурных и профессиональных интересов</vt:lpstr>
      <vt:lpstr>Цель самообразования — систематическое повышение педагогами своего профессионального уровня. Задачи:   1) совершенствовать получение теоретических знаний; 2) овладеть новыми формами, методами и приемами обучения и воспитания детей; 3) изучить и внедрить в практику передового педагогического опыта, новейших достижений педагогической, психологической и других  специальных наук, новых педагогических технологий; 4) развивать инновационные процессы.</vt:lpstr>
      <vt:lpstr>Принципы самообразования - непрерывность; - целенаправленность; - интегративность; - единство общей и профессиональной культуры; - взаимосвязь и преемственность; - доступность; - опережающий характер; - перманентность перехода от низкой ступени к высшей; - вариативность. </vt:lpstr>
      <vt:lpstr>Слайд 7</vt:lpstr>
      <vt:lpstr>Слайд 8</vt:lpstr>
      <vt:lpstr>Слайд 9</vt:lpstr>
      <vt:lpstr>Слайд 10</vt:lpstr>
      <vt:lpstr>Денисова Антонида Геннадьевна, заместитель директора Гимназии № 28 города Костромы  «Результаты самообразования педагогов Гимназии № 28 города Костромы»  (представление практического опыта) </vt:lpstr>
      <vt:lpstr>Слайд 12</vt:lpstr>
      <vt:lpstr>Слайд 13</vt:lpstr>
      <vt:lpstr>Слайд 14</vt:lpstr>
      <vt:lpstr>Слайд 15</vt:lpstr>
      <vt:lpstr>Использование основных методов и форм организации образовательного процесса и поиск новых форм, позволяющих решать задачи развития обучающихся гимназии</vt:lpstr>
      <vt:lpstr>Совместная проектно- исследовательская деятельность</vt:lpstr>
      <vt:lpstr>Формирование ключевых компетенций в конкурсном и олимпиадном движении</vt:lpstr>
      <vt:lpstr>Разработка педагогами дидактических и методических материалов</vt:lpstr>
      <vt:lpstr>Участие в конкурсах педагогического мастерства </vt:lpstr>
      <vt:lpstr>Слайд 21</vt:lpstr>
      <vt:lpstr>Совместная творческая деятельность</vt:lpstr>
      <vt:lpstr>Диссеминация педагогического опыта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Катенок</dc:creator>
  <cp:lastModifiedBy>Пользователь</cp:lastModifiedBy>
  <cp:revision>81</cp:revision>
  <dcterms:created xsi:type="dcterms:W3CDTF">2013-01-28T19:28:30Z</dcterms:created>
  <dcterms:modified xsi:type="dcterms:W3CDTF">2022-04-14T10:29:27Z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0x010100030F4D68D303104CB58F9660CF2DA184</vt:lpwstr>
  </property>
</Properties>
</file>