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9" r:id="rId12"/>
    <p:sldId id="257" r:id="rId13"/>
    <p:sldId id="25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3428999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«</a:t>
            </a:r>
            <a:r>
              <a:rPr lang="uk-UA" sz="3200" b="1" dirty="0" err="1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Пути</a:t>
            </a:r>
            <a:r>
              <a:rPr lang="uk-UA" sz="3200" b="1" dirty="0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 </a:t>
            </a:r>
            <a:r>
              <a:rPr lang="uk-UA" sz="3200" b="1" dirty="0" err="1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совершенствования</a:t>
            </a:r>
            <a:r>
              <a:rPr lang="uk-UA" sz="3200" b="1" dirty="0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 </a:t>
            </a:r>
            <a:r>
              <a:rPr lang="uk-UA" sz="3200" b="1" dirty="0" err="1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взаимодействия</a:t>
            </a:r>
            <a:r>
              <a:rPr lang="uk-UA" sz="3200" b="1" dirty="0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 </a:t>
            </a:r>
            <a:r>
              <a:rPr lang="uk-UA" sz="3200" b="1" dirty="0" err="1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педагогов</a:t>
            </a:r>
            <a:r>
              <a:rPr lang="uk-UA" sz="3200" b="1" dirty="0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 с родителями (</a:t>
            </a:r>
            <a:r>
              <a:rPr lang="uk-UA" sz="3200" b="1" dirty="0" err="1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законными</a:t>
            </a:r>
            <a:r>
              <a:rPr lang="uk-UA" sz="3200" b="1" dirty="0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 </a:t>
            </a:r>
            <a:r>
              <a:rPr lang="uk-UA" sz="3200" b="1" dirty="0" err="1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представителями</a:t>
            </a:r>
            <a:r>
              <a:rPr lang="uk-UA" sz="3200" b="1" dirty="0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) </a:t>
            </a:r>
            <a:r>
              <a:rPr lang="uk-UA" sz="3200" b="1" dirty="0" err="1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воспитанников</a:t>
            </a:r>
            <a:r>
              <a:rPr lang="ru-RU" sz="3200" b="1" dirty="0">
                <a:solidFill>
                  <a:srgbClr val="006600"/>
                </a:solidFill>
                <a:latin typeface="Segoe Script" panose="020B0504020000000003" pitchFamily="34" charset="0"/>
                <a:ea typeface="Times New Roman"/>
              </a:rPr>
              <a:t>»</a:t>
            </a:r>
            <a:endParaRPr lang="ru-RU" sz="3200" dirty="0">
              <a:effectLst/>
              <a:latin typeface="Segoe Script" panose="020B0504020000000003" pitchFamily="34" charset="0"/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260648"/>
            <a:ext cx="561662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МБДОУ «Детский сад № 55»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г. Костромы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1647" y="1628800"/>
            <a:ext cx="4364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Педсовет № 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0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84" y="332656"/>
            <a:ext cx="9135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Смотр-конкурс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«Лучший родительский уголок»</a:t>
            </a:r>
            <a:endParaRPr lang="ru-RU" sz="4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988840"/>
            <a:ext cx="4932040" cy="44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Татьяна Ивановна\Desktop\Новая папка\DSCN1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657">
            <a:off x="2814300" y="3937005"/>
            <a:ext cx="2629897" cy="24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тьяна Ивановна\Desktop\Новая папка\DSCN1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205">
            <a:off x="5341662" y="4410047"/>
            <a:ext cx="3447705" cy="22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 Ивановна\Desktop\Новая папка\DSCN1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252">
            <a:off x="157868" y="3647847"/>
            <a:ext cx="3492641" cy="16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 Ивановна\Desktop\Новая папка\DSCN13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151">
            <a:off x="6554124" y="818716"/>
            <a:ext cx="235415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Татьяна Ивановна\Desktop\Новая папка\DSCN13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045">
            <a:off x="320978" y="778721"/>
            <a:ext cx="3402364" cy="21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Татьяна Ивановна\Desktop\Новая папка\DSCN13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53" y="188640"/>
            <a:ext cx="3613964" cy="15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83768" y="2856430"/>
            <a:ext cx="411123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Группа № 8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504056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Группа № 5</a:t>
            </a:r>
            <a:endParaRPr lang="ru-RU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5" name="Picture 5" descr="C:\Users\Татьяна Ивановна\Desktop\Новая папка\DSCN1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5393"/>
            <a:ext cx="3643891" cy="29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Татьяна Ивановна\Desktop\Новая папка\DSCN1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968">
            <a:off x="3676968" y="4341193"/>
            <a:ext cx="3374240" cy="21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Татьяна Ивановна\Desktop\Новая папка\DSCN12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213">
            <a:off x="306898" y="3569026"/>
            <a:ext cx="2295643" cy="30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Татьяна Ивановна\Desktop\Новая папка\DSCN12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146">
            <a:off x="6260854" y="362154"/>
            <a:ext cx="236792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303">
            <a:off x="446447" y="3407864"/>
            <a:ext cx="3498577" cy="3109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2393">
            <a:off x="266306" y="1015175"/>
            <a:ext cx="3656074" cy="233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969">
            <a:off x="4102849" y="3693564"/>
            <a:ext cx="4127984" cy="256343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90400" y="178932"/>
            <a:ext cx="4896544" cy="675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Группа № 2</a:t>
            </a:r>
            <a:endParaRPr lang="ru-RU" sz="48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947">
            <a:off x="4813985" y="1288601"/>
            <a:ext cx="3945918" cy="211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54" y="332656"/>
            <a:ext cx="886334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РЕШЕНИЕ</a:t>
            </a:r>
            <a:endParaRPr lang="ru-RU" sz="2000" b="1" dirty="0">
              <a:latin typeface="Arial"/>
              <a:ea typeface="Calibri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Тематического Педагогического Совета:</a:t>
            </a:r>
            <a:endParaRPr lang="ru-RU" sz="2000" b="1" dirty="0">
              <a:latin typeface="Arial"/>
              <a:ea typeface="Calibri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«Пути совершенствования взаимодействия с родителями, вовлечение родителей в деятельность детского сада по вопросам воспитания, </a:t>
            </a:r>
            <a:endParaRPr lang="ru-RU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образования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детей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».</a:t>
            </a:r>
            <a:endParaRPr lang="ru-RU" sz="2000" b="1" dirty="0" smtClean="0">
              <a:latin typeface="Arial"/>
              <a:ea typeface="Calibri"/>
            </a:endParaRPr>
          </a:p>
          <a:p>
            <a:pPr indent="450215" algn="ctr">
              <a:spcAft>
                <a:spcPts val="0"/>
              </a:spcAft>
            </a:pPr>
            <a:endParaRPr lang="ru-RU" sz="1600" dirty="0">
              <a:ea typeface="Calibri"/>
              <a:cs typeface="Calibri"/>
            </a:endParaRPr>
          </a:p>
          <a:p>
            <a:pPr indent="450215">
              <a:spcAft>
                <a:spcPts val="0"/>
              </a:spcAft>
              <a:tabLst>
                <a:tab pos="930910" algn="l"/>
              </a:tabLst>
            </a:pPr>
            <a:r>
              <a:rPr lang="ru-RU" b="1" dirty="0">
                <a:latin typeface="Times New Roman"/>
                <a:ea typeface="Times New Roman"/>
              </a:rPr>
              <a:t>1.</a:t>
            </a:r>
            <a:r>
              <a:rPr lang="ru-RU" dirty="0">
                <a:latin typeface="Times New Roman"/>
                <a:ea typeface="Times New Roman"/>
              </a:rPr>
              <a:t> С целью дальнейшего вовлечения родителей в деятельность детского сада, реализации  ФГОС, возрождению интереса к </a:t>
            </a:r>
            <a:r>
              <a:rPr lang="ru-RU" dirty="0" err="1">
                <a:latin typeface="Times New Roman"/>
                <a:ea typeface="Times New Roman"/>
              </a:rPr>
              <a:t>воспитательно</a:t>
            </a:r>
            <a:r>
              <a:rPr lang="ru-RU" dirty="0">
                <a:latin typeface="Times New Roman"/>
                <a:ea typeface="Times New Roman"/>
              </a:rPr>
              <a:t>-образовательному процессу провести в апреле месяце 2016 года «Неделю открытых дверей» для родителей.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Ответственные : старший воспитатель, воспитатели групп.</a:t>
            </a:r>
          </a:p>
          <a:p>
            <a:pPr indent="450215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2. </a:t>
            </a:r>
            <a:r>
              <a:rPr lang="ru-RU" dirty="0">
                <a:latin typeface="Times New Roman"/>
                <a:ea typeface="Times New Roman"/>
              </a:rPr>
              <a:t>Для обогащения, расширения педагогического опыта родителей ежемесячно размещать на сайте ДОУ новости из жизни каждой группы. Срок: ежемесячно.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Ответственные: воспитатели групп, ответственные за сайт.</a:t>
            </a:r>
          </a:p>
          <a:p>
            <a:pPr indent="450215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3. </a:t>
            </a:r>
            <a:r>
              <a:rPr lang="ru-RU" dirty="0">
                <a:latin typeface="Times New Roman"/>
                <a:ea typeface="Times New Roman"/>
              </a:rPr>
              <a:t>Использовать нетрадиционные формы взаимодействия с родителями. Срок: в течение учебного года. 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Ответственные :воспитатели групп</a:t>
            </a:r>
          </a:p>
          <a:p>
            <a:pPr indent="450215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4. </a:t>
            </a:r>
            <a:r>
              <a:rPr lang="ru-RU" dirty="0">
                <a:latin typeface="Times New Roman"/>
                <a:ea typeface="Times New Roman"/>
              </a:rPr>
              <a:t>Создавать базу материалов по работе с родителями.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Ответственные: старший воспитатель.</a:t>
            </a:r>
          </a:p>
          <a:p>
            <a:pPr indent="450215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5.</a:t>
            </a:r>
            <a:r>
              <a:rPr lang="ru-RU" dirty="0">
                <a:latin typeface="Times New Roman"/>
                <a:ea typeface="Times New Roman"/>
              </a:rPr>
              <a:t>Начать выпуск газеты для родителей.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Ответственные: старший воспитатель, педагоги.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2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детский сад фото и видео\педсовет №2, январь 2016\DSCN1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264">
            <a:off x="5781214" y="490427"/>
            <a:ext cx="3054180" cy="18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окументы\детский сад фото и видео\педсовет №2, январь 2016\DSCN1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735">
            <a:off x="5657966" y="3669495"/>
            <a:ext cx="3168352" cy="23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Документы\детский сад фото и видео\педсовет №2, январь 2016\DSCN1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461">
            <a:off x="323528" y="357795"/>
            <a:ext cx="3024336" cy="22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Документы\детский сад фото и видео\педсовет №2, январь 2016\DSCN1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288">
            <a:off x="260238" y="3758534"/>
            <a:ext cx="3528392" cy="26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окументы\детский сад фото и видео\педсовет №2, январь 2016\DSCN13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95" y="1452402"/>
            <a:ext cx="2193678" cy="37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817" y="845796"/>
            <a:ext cx="4201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Повестка дня</a:t>
            </a:r>
            <a:endParaRPr lang="ru-RU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6409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u="sng" dirty="0" err="1">
                <a:solidFill>
                  <a:srgbClr val="FF0000"/>
                </a:solidFill>
                <a:latin typeface="Times New Roman CYR"/>
                <a:ea typeface="Times New Roman"/>
              </a:rPr>
              <a:t>Цель</a:t>
            </a:r>
            <a:r>
              <a:rPr lang="uk-UA" sz="2400" b="1" u="sng" dirty="0">
                <a:solidFill>
                  <a:srgbClr val="FF0000"/>
                </a:solidFill>
                <a:latin typeface="Times New Roman CYR"/>
                <a:ea typeface="Times New Roman"/>
              </a:rPr>
              <a:t>:</a:t>
            </a:r>
            <a:r>
              <a:rPr lang="uk-UA" sz="2000" b="1" dirty="0">
                <a:solidFill>
                  <a:srgbClr val="FF0000"/>
                </a:solidFill>
                <a:latin typeface="Times New Roman CYR"/>
                <a:ea typeface="Times New Roman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 CYR"/>
                <a:ea typeface="Times New Roman"/>
              </a:rPr>
              <a:t>способствовать</a:t>
            </a:r>
            <a:r>
              <a:rPr lang="uk-UA" sz="2000" b="1" dirty="0">
                <a:solidFill>
                  <a:srgbClr val="FF0000"/>
                </a:solidFill>
                <a:latin typeface="Times New Roman CYR"/>
                <a:ea typeface="Times New Roman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 CYR"/>
                <a:ea typeface="Times New Roman"/>
              </a:rPr>
              <a:t>повышению</a:t>
            </a:r>
            <a:r>
              <a:rPr lang="uk-UA" sz="2000" b="1" dirty="0">
                <a:solidFill>
                  <a:srgbClr val="FF0000"/>
                </a:solidFill>
                <a:latin typeface="Times New Roman CYR"/>
                <a:ea typeface="Times New Roman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 CYR"/>
                <a:ea typeface="Times New Roman"/>
              </a:rPr>
              <a:t>качества</a:t>
            </a:r>
            <a:r>
              <a:rPr lang="uk-UA" sz="2000" b="1" dirty="0">
                <a:solidFill>
                  <a:srgbClr val="FF0000"/>
                </a:solidFill>
                <a:latin typeface="Times New Roman CYR"/>
                <a:ea typeface="Times New Roman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 CYR"/>
                <a:ea typeface="Times New Roman"/>
              </a:rPr>
              <a:t>взаимодействия</a:t>
            </a:r>
            <a:r>
              <a:rPr lang="uk-UA" sz="2000" b="1" dirty="0">
                <a:solidFill>
                  <a:srgbClr val="FF0000"/>
                </a:solidFill>
                <a:latin typeface="Times New Roman CYR"/>
                <a:ea typeface="Times New Roman"/>
              </a:rPr>
              <a:t> с родителями </a:t>
            </a:r>
            <a:r>
              <a:rPr lang="uk-UA" sz="2000" b="1" dirty="0" err="1">
                <a:solidFill>
                  <a:srgbClr val="FF0000"/>
                </a:solidFill>
                <a:latin typeface="Times New Roman CYR"/>
                <a:ea typeface="Times New Roman"/>
              </a:rPr>
              <a:t>воспитанников</a:t>
            </a:r>
            <a:r>
              <a:rPr lang="uk-UA" sz="2000" b="1" dirty="0">
                <a:solidFill>
                  <a:srgbClr val="FF0000"/>
                </a:solidFill>
                <a:latin typeface="Times New Roman CYR"/>
                <a:ea typeface="Times New Roman"/>
              </a:rPr>
              <a:t>.</a:t>
            </a:r>
            <a:endParaRPr lang="ru-RU" sz="2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2063" y="2204864"/>
            <a:ext cx="8784976" cy="5975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2</a:t>
            </a:r>
            <a:r>
              <a:rPr lang="ru-RU" sz="2400" b="1" dirty="0" smtClean="0">
                <a:latin typeface="Times New Roman"/>
                <a:ea typeface="Times New Roman"/>
              </a:rPr>
              <a:t>.  </a:t>
            </a:r>
            <a:r>
              <a:rPr lang="ru-RU" sz="1400" dirty="0" smtClean="0">
                <a:latin typeface="Times New Roman"/>
                <a:ea typeface="Times New Roman"/>
              </a:rPr>
              <a:t>«</a:t>
            </a:r>
            <a:r>
              <a:rPr lang="uk-UA" sz="1400" dirty="0" err="1">
                <a:latin typeface="Times New Roman CYR"/>
                <a:ea typeface="Times New Roman"/>
              </a:rPr>
              <a:t>Современные</a:t>
            </a:r>
            <a:r>
              <a:rPr lang="uk-UA" sz="1400" dirty="0">
                <a:latin typeface="Times New Roman CYR"/>
                <a:ea typeface="Times New Roman"/>
              </a:rPr>
              <a:t> </a:t>
            </a:r>
            <a:r>
              <a:rPr lang="uk-UA" sz="1400" dirty="0" err="1">
                <a:latin typeface="Times New Roman CYR"/>
                <a:ea typeface="Times New Roman"/>
              </a:rPr>
              <a:t>аспекты</a:t>
            </a:r>
            <a:r>
              <a:rPr lang="uk-UA" sz="1400" dirty="0">
                <a:latin typeface="Times New Roman CYR"/>
                <a:ea typeface="Times New Roman"/>
              </a:rPr>
              <a:t> </a:t>
            </a:r>
            <a:r>
              <a:rPr lang="uk-UA" sz="1400" dirty="0" err="1">
                <a:latin typeface="Times New Roman CYR"/>
                <a:ea typeface="Times New Roman"/>
              </a:rPr>
              <a:t>построения</a:t>
            </a:r>
            <a:r>
              <a:rPr lang="uk-UA" sz="1400" dirty="0">
                <a:latin typeface="Times New Roman CYR"/>
                <a:ea typeface="Times New Roman"/>
              </a:rPr>
              <a:t> </a:t>
            </a:r>
            <a:r>
              <a:rPr lang="uk-UA" sz="1400" dirty="0" err="1">
                <a:latin typeface="Times New Roman CYR"/>
                <a:ea typeface="Times New Roman"/>
              </a:rPr>
              <a:t>взаимодействия</a:t>
            </a:r>
            <a:r>
              <a:rPr lang="uk-UA" sz="1400" dirty="0">
                <a:latin typeface="Times New Roman CYR"/>
                <a:ea typeface="Times New Roman"/>
              </a:rPr>
              <a:t> </a:t>
            </a:r>
            <a:r>
              <a:rPr lang="uk-UA" sz="1400" dirty="0" err="1">
                <a:latin typeface="Times New Roman CYR"/>
                <a:ea typeface="Times New Roman"/>
              </a:rPr>
              <a:t>родителей</a:t>
            </a:r>
            <a:r>
              <a:rPr lang="uk-UA" sz="1400" dirty="0">
                <a:latin typeface="Times New Roman CYR"/>
                <a:ea typeface="Times New Roman"/>
              </a:rPr>
              <a:t> и </a:t>
            </a:r>
            <a:r>
              <a:rPr lang="uk-UA" sz="1400" dirty="0" err="1">
                <a:latin typeface="Times New Roman CYR"/>
                <a:ea typeface="Times New Roman"/>
              </a:rPr>
              <a:t>педагогов</a:t>
            </a:r>
            <a:r>
              <a:rPr lang="uk-UA" sz="1400" dirty="0">
                <a:latin typeface="Times New Roman CYR"/>
                <a:ea typeface="Times New Roman"/>
              </a:rPr>
              <a:t> ДОУ</a:t>
            </a:r>
            <a:r>
              <a:rPr lang="ru-RU" sz="1400" dirty="0" smtClean="0">
                <a:latin typeface="Times New Roman"/>
                <a:ea typeface="Times New Roman"/>
              </a:rPr>
              <a:t>» (сообщение). Заведующий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851" y="2996952"/>
            <a:ext cx="8821756" cy="626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3</a:t>
            </a:r>
            <a:r>
              <a:rPr lang="ru-RU" sz="2400" b="1" dirty="0" smtClean="0">
                <a:latin typeface="Times New Roman"/>
                <a:ea typeface="Times New Roman"/>
              </a:rPr>
              <a:t>. </a:t>
            </a:r>
            <a:r>
              <a:rPr lang="ru-RU" sz="1400" dirty="0" smtClean="0">
                <a:latin typeface="Times New Roman"/>
                <a:ea typeface="Times New Roman"/>
              </a:rPr>
              <a:t>Функции </a:t>
            </a:r>
            <a:r>
              <a:rPr lang="ru-RU" sz="1400" dirty="0">
                <a:latin typeface="Times New Roman"/>
                <a:ea typeface="Times New Roman"/>
              </a:rPr>
              <a:t>семьи и ДОУ в современных условиях. Формы работы с родителями</a:t>
            </a:r>
            <a:r>
              <a:rPr lang="ru-RU" sz="1400" dirty="0" smtClean="0">
                <a:latin typeface="Times New Roman"/>
                <a:ea typeface="Times New Roman"/>
              </a:rPr>
              <a:t>. (Сообщение) Старший воспитатель, </a:t>
            </a:r>
            <a:r>
              <a:rPr lang="ru-RU" sz="1400" dirty="0">
                <a:latin typeface="Times New Roman"/>
                <a:ea typeface="Times New Roman"/>
              </a:rPr>
              <a:t>воспитатели </a:t>
            </a:r>
            <a:r>
              <a:rPr lang="ru-RU" sz="1400" dirty="0" smtClean="0">
                <a:latin typeface="Times New Roman"/>
                <a:ea typeface="Times New Roman"/>
              </a:rPr>
              <a:t>Гурьева С.Б., Смирнова Д.А.</a:t>
            </a:r>
            <a:endParaRPr lang="ru-RU" sz="1400" dirty="0"/>
          </a:p>
          <a:p>
            <a:pPr algn="just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19" y="3720765"/>
            <a:ext cx="8784975" cy="423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/>
                <a:ea typeface="Times New Roman"/>
              </a:rPr>
              <a:t>4</a:t>
            </a:r>
            <a:r>
              <a:rPr lang="ru-RU" sz="2400" b="1" dirty="0" smtClean="0">
                <a:latin typeface="Times New Roman"/>
                <a:ea typeface="Times New Roman"/>
              </a:rPr>
              <a:t>. </a:t>
            </a:r>
            <a:r>
              <a:rPr lang="ru-RU" sz="1400" dirty="0">
                <a:latin typeface="Times New Roman"/>
                <a:ea typeface="Times New Roman"/>
              </a:rPr>
              <a:t>Создание модели взаимодействия  ДОУ и семьи.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242" y="4984219"/>
            <a:ext cx="878497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0000"/>
                </a:solidFill>
                <a:latin typeface="Times New Roman CYR"/>
                <a:ea typeface="Times New Roman"/>
              </a:rPr>
              <a:t>6</a:t>
            </a:r>
            <a:r>
              <a:rPr lang="uk-UA" sz="2400" b="1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.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Состояние</a:t>
            </a:r>
            <a:r>
              <a:rPr lang="uk-UA" sz="1400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работы</a:t>
            </a:r>
            <a:r>
              <a:rPr lang="uk-UA" sz="1400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 в ДОУ по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организации</a:t>
            </a:r>
            <a:r>
              <a:rPr lang="uk-UA" sz="1400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сотрудничества</a:t>
            </a:r>
            <a:r>
              <a:rPr lang="uk-UA" sz="1400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 с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семьями</a:t>
            </a:r>
            <a:r>
              <a:rPr lang="uk-UA" sz="1400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воспитанников</a:t>
            </a:r>
            <a:r>
              <a:rPr lang="uk-UA" sz="1400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.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Справка</a:t>
            </a:r>
            <a:r>
              <a:rPr lang="uk-UA" sz="1400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Times New Roman CYR"/>
                <a:ea typeface="Times New Roman"/>
              </a:rPr>
              <a:t>по </a:t>
            </a:r>
            <a:r>
              <a:rPr lang="uk-UA" sz="1400" dirty="0" err="1">
                <a:solidFill>
                  <a:srgbClr val="000000"/>
                </a:solidFill>
                <a:latin typeface="Times New Roman CYR"/>
                <a:ea typeface="Times New Roman"/>
              </a:rPr>
              <a:t>итогам</a:t>
            </a:r>
            <a:r>
              <a:rPr lang="uk-UA" sz="1400" dirty="0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Times New Roman CYR"/>
                <a:ea typeface="Times New Roman"/>
              </a:rPr>
              <a:t>тематического</a:t>
            </a:r>
            <a:r>
              <a:rPr lang="uk-UA" sz="1400" dirty="0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контроля</a:t>
            </a:r>
            <a:r>
              <a:rPr lang="uk-UA" sz="1400" dirty="0" smtClean="0">
                <a:solidFill>
                  <a:srgbClr val="000000"/>
                </a:solidFill>
                <a:latin typeface="Times New Roman CYR"/>
                <a:ea typeface="Times New Roman"/>
              </a:rPr>
              <a:t>. Старший </a:t>
            </a:r>
            <a:r>
              <a:rPr lang="uk-UA" sz="1400" dirty="0" err="1" smtClean="0">
                <a:solidFill>
                  <a:srgbClr val="000000"/>
                </a:solidFill>
                <a:latin typeface="Times New Roman CYR"/>
                <a:ea typeface="Times New Roman"/>
              </a:rPr>
              <a:t>воспитатель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2185" y="4317765"/>
            <a:ext cx="8784976" cy="413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/>
                <a:ea typeface="Times New Roman"/>
              </a:rPr>
              <a:t>5</a:t>
            </a:r>
            <a:r>
              <a:rPr lang="ru-RU" sz="2400" b="1" dirty="0" smtClean="0">
                <a:latin typeface="Times New Roman"/>
                <a:ea typeface="Times New Roman"/>
              </a:rPr>
              <a:t>. </a:t>
            </a:r>
            <a:r>
              <a:rPr lang="ru-RU" sz="1400" dirty="0" smtClean="0">
                <a:latin typeface="Times New Roman"/>
                <a:ea typeface="Times New Roman"/>
              </a:rPr>
              <a:t>« </a:t>
            </a:r>
            <a:r>
              <a:rPr lang="ru-RU" sz="1400" dirty="0">
                <a:latin typeface="Times New Roman"/>
                <a:ea typeface="Times New Roman"/>
              </a:rPr>
              <a:t>Ринг эрудитов</a:t>
            </a:r>
            <a:r>
              <a:rPr lang="ru-RU" sz="1400" dirty="0" smtClean="0">
                <a:latin typeface="Times New Roman"/>
                <a:ea typeface="Times New Roman"/>
              </a:rPr>
              <a:t>» Старший воспитатель, воспитатели.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091" y="5747189"/>
            <a:ext cx="878497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Times New Roman CYR"/>
                <a:ea typeface="Times New Roman"/>
              </a:rPr>
              <a:t>7</a:t>
            </a:r>
            <a:r>
              <a:rPr lang="uk-UA" sz="2400" b="1" dirty="0" smtClean="0">
                <a:latin typeface="Times New Roman CYR"/>
                <a:ea typeface="Times New Roman"/>
              </a:rPr>
              <a:t>. </a:t>
            </a:r>
            <a:r>
              <a:rPr lang="uk-UA" sz="1400" dirty="0" err="1" smtClean="0">
                <a:latin typeface="Times New Roman CYR"/>
                <a:ea typeface="Times New Roman"/>
              </a:rPr>
              <a:t>Итоги</a:t>
            </a:r>
            <a:r>
              <a:rPr lang="uk-UA" sz="1400" dirty="0" smtClean="0">
                <a:latin typeface="Times New Roman CYR"/>
                <a:ea typeface="Times New Roman"/>
              </a:rPr>
              <a:t> </a:t>
            </a:r>
            <a:r>
              <a:rPr lang="uk-UA" sz="1400" dirty="0" err="1">
                <a:latin typeface="Times New Roman CYR"/>
                <a:ea typeface="Times New Roman"/>
              </a:rPr>
              <a:t>конкурса</a:t>
            </a:r>
            <a:r>
              <a:rPr lang="uk-UA" sz="1400" dirty="0">
                <a:latin typeface="Times New Roman CYR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«Лучший </a:t>
            </a:r>
            <a:r>
              <a:rPr lang="uk-UA" sz="1400" dirty="0" err="1">
                <a:latin typeface="Times New Roman CYR"/>
                <a:ea typeface="Times New Roman"/>
              </a:rPr>
              <a:t>родительский</a:t>
            </a:r>
            <a:r>
              <a:rPr lang="uk-UA" sz="1400" dirty="0">
                <a:latin typeface="Times New Roman CYR"/>
                <a:ea typeface="Times New Roman"/>
              </a:rPr>
              <a:t> </a:t>
            </a:r>
            <a:r>
              <a:rPr lang="uk-UA" sz="1400" dirty="0" err="1">
                <a:latin typeface="Times New Roman CYR"/>
                <a:ea typeface="Times New Roman"/>
              </a:rPr>
              <a:t>уголок</a:t>
            </a:r>
            <a:r>
              <a:rPr lang="ru-RU" sz="1400" dirty="0">
                <a:latin typeface="Times New Roman"/>
                <a:ea typeface="Times New Roman"/>
              </a:rPr>
              <a:t>»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851" y="1628800"/>
            <a:ext cx="876364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решений предыдущего педагогического совета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242" y="6381328"/>
            <a:ext cx="8745252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Разное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11" grpId="0" animBg="1"/>
      <p:bldP spid="13" grpId="0" animBg="1"/>
      <p:bldP spid="14" grpId="0" animBg="1"/>
      <p:bldP spid="15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436096" cy="2794153"/>
          </a:xfrm>
          <a:prstGeom prst="rect">
            <a:avLst/>
          </a:prstGeom>
        </p:spPr>
      </p:pic>
      <p:pic>
        <p:nvPicPr>
          <p:cNvPr id="7170" name="Picture 2" descr="D:\Документы\детский сад фото и видео\педсовет №2, январь 2016\DSCN1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64059"/>
            <a:ext cx="3594109" cy="24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окументы\детский сад фото и видео\педсовет №2, январь 2016\DSCN1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8008"/>
            <a:ext cx="4230216" cy="24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44" y="332656"/>
            <a:ext cx="8712968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Функции семьи и ДОУ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74451"/>
              </p:ext>
            </p:extLst>
          </p:nvPr>
        </p:nvGraphicFramePr>
        <p:xfrm>
          <a:off x="107501" y="1484784"/>
          <a:ext cx="4248476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8"/>
                <a:gridCol w="2124238"/>
              </a:tblGrid>
              <a:tr h="8437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Вопросы для дискуссии: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Выводы педагогов:</a:t>
                      </a:r>
                      <a:endParaRPr lang="ru-RU" sz="2400" dirty="0"/>
                    </a:p>
                  </a:txBody>
                  <a:tcPr/>
                </a:tc>
              </a:tr>
              <a:tr h="6562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1.Функции семьи.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746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2.Функции детского сада.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62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3.Роль педагога.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2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4.Роль родителя.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7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5.Почему родители отдают своего ребенка в детский сад?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664297" cy="19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43" y="4437112"/>
            <a:ext cx="3194617" cy="165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8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84" y="116632"/>
            <a:ext cx="8784976" cy="1800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работы </a:t>
            </a:r>
          </a:p>
          <a:p>
            <a:pPr lvl="0"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родителями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44021"/>
              </p:ext>
            </p:extLst>
          </p:nvPr>
        </p:nvGraphicFramePr>
        <p:xfrm>
          <a:off x="161184" y="2204864"/>
          <a:ext cx="4392490" cy="41308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96245"/>
                <a:gridCol w="2196245"/>
              </a:tblGrid>
              <a:tr h="7439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Традиционные формы работы с родителями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Нетрадиционные формы работы с родителями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4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844400" cy="244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25144"/>
            <a:ext cx="6696745" cy="1872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Ринг эрудитов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8106"/>
            <a:ext cx="30975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Документы\детский сад фото и видео\педсовет №2, январь 2016\DSCN1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7" y="548680"/>
            <a:ext cx="5294310" cy="39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7662" y="548680"/>
            <a:ext cx="8352928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одной печи, да не одни калачи.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4797152"/>
            <a:ext cx="8352928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- зеркало родителей.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708920"/>
            <a:ext cx="8280920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– это не обязательно дети, но дети – это обязательно любовь.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647" y="260648"/>
            <a:ext cx="8005769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Анализ состояния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работы ДОУ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0375"/>
            <a:ext cx="3333827" cy="170077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47" y="2366608"/>
            <a:ext cx="483492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4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0CE9D9B6619F14C8E6444D8994C440D" ma:contentTypeVersion="49" ma:contentTypeDescription="Создание документа." ma:contentTypeScope="" ma:versionID="27a2af24de58faf09b1de47420d8f71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7CE597-AC6E-42E1-B3E8-BB8B06AF2F97}"/>
</file>

<file path=customXml/itemProps2.xml><?xml version="1.0" encoding="utf-8"?>
<ds:datastoreItem xmlns:ds="http://schemas.openxmlformats.org/officeDocument/2006/customXml" ds:itemID="{DEA7C926-C55B-4309-8B92-6A965C0EE633}"/>
</file>

<file path=customXml/itemProps3.xml><?xml version="1.0" encoding="utf-8"?>
<ds:datastoreItem xmlns:ds="http://schemas.openxmlformats.org/officeDocument/2006/customXml" ds:itemID="{EC0F136E-294A-4CA6-B86B-5ACA4AC249BD}"/>
</file>

<file path=customXml/itemProps4.xml><?xml version="1.0" encoding="utf-8"?>
<ds:datastoreItem xmlns:ds="http://schemas.openxmlformats.org/officeDocument/2006/customXml" ds:itemID="{D4831E37-4E7C-4E14-8966-1AADCE6CF183}"/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387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Ивановна</dc:creator>
  <cp:lastModifiedBy>Татьяна Ивановна</cp:lastModifiedBy>
  <cp:revision>30</cp:revision>
  <dcterms:created xsi:type="dcterms:W3CDTF">2016-01-14T07:10:10Z</dcterms:created>
  <dcterms:modified xsi:type="dcterms:W3CDTF">2016-01-18T10:17:06Z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0x01010000CE9D9B6619F14C8E6444D8994C440D</vt:lpwstr>
  </property>
</Properties>
</file>