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4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9" autoAdjust="0"/>
  </p:normalViewPr>
  <p:slideViewPr>
    <p:cSldViewPr>
      <p:cViewPr varScale="1">
        <p:scale>
          <a:sx n="63" d="100"/>
          <a:sy n="63" d="100"/>
        </p:scale>
        <p:origin x="-150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3600" b="1" cap="all" dirty="0" smtClean="0">
                <a:solidFill>
                  <a:schemeClr val="accent6">
                    <a:lumMod val="50000"/>
                  </a:schemeClr>
                </a:solidFill>
              </a:rPr>
              <a:t>Краткая презентация основной общеобразовательной программы МБДОУ «Детский сад № 55» </a:t>
            </a:r>
            <a:br>
              <a:rPr lang="ru-RU" sz="3600" b="1" cap="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cap="all" dirty="0" smtClean="0">
                <a:solidFill>
                  <a:schemeClr val="accent6">
                    <a:lumMod val="50000"/>
                  </a:schemeClr>
                </a:solidFill>
              </a:rPr>
              <a:t>г. Кострома </a:t>
            </a:r>
            <a:r>
              <a:rPr lang="uk-UA" sz="7200" b="1" dirty="0" smtClean="0">
                <a:solidFill>
                  <a:srgbClr val="990000"/>
                </a:solidFill>
              </a:rPr>
              <a:t/>
            </a:r>
            <a:br>
              <a:rPr lang="uk-UA" sz="7200" b="1" dirty="0" smtClean="0">
                <a:solidFill>
                  <a:srgbClr val="990000"/>
                </a:solidFill>
              </a:rPr>
            </a:br>
            <a:endParaRPr lang="ru-RU" sz="7200" b="1" dirty="0" smtClean="0">
              <a:solidFill>
                <a:srgbClr val="99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4400" y="2286000"/>
            <a:ext cx="8229600" cy="39395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         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Выполнила старший воспитатель </a:t>
            </a:r>
          </a:p>
          <a:p>
            <a:pPr>
              <a:spcBef>
                <a:spcPts val="600"/>
              </a:spcBef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</a:rPr>
              <a:t>Сычик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Наталия Николаевна </a:t>
            </a:r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457200" y="228600"/>
            <a:ext cx="8153400" cy="29718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/>
              <a:t>Программа предполагает возможность начала освоения детьми содержания образовательных областей на любом этапе ее реализации: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8600" y="3124200"/>
            <a:ext cx="8686800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    </a:t>
            </a:r>
            <a:r>
              <a:rPr lang="ru-RU" sz="2400" b="1" dirty="0" smtClean="0"/>
              <a:t>ранний возраст (до 3 лет)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   </a:t>
            </a:r>
            <a:r>
              <a:rPr lang="ru-RU" sz="2400" b="1" dirty="0" smtClean="0"/>
              <a:t>младший дошкольный возраст (3-4 года)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   </a:t>
            </a:r>
            <a:r>
              <a:rPr lang="ru-RU" sz="2400" b="1" dirty="0" smtClean="0"/>
              <a:t>средний дошкольный возраст (4-5 лет)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   </a:t>
            </a:r>
            <a:r>
              <a:rPr lang="ru-RU" sz="2400" b="1" dirty="0" smtClean="0"/>
              <a:t>старший дошкольный возраст (5-6 лет)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  </a:t>
            </a:r>
            <a:r>
              <a:rPr lang="ru-RU" sz="2400" b="1" dirty="0" smtClean="0"/>
              <a:t>ребенок на пороге школы (6-7 лет)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81000" y="304800"/>
            <a:ext cx="8153400" cy="13716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 smtClean="0"/>
          </a:p>
          <a:p>
            <a:r>
              <a:rPr lang="ru-RU" sz="2800" b="1" dirty="0" smtClean="0"/>
              <a:t>МОДЕЛЬ ОБРАЗОВАТЕЛЬНОЙ ПРОГРАММЫ МБДОУ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600200"/>
            <a:ext cx="86868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i="1" dirty="0" smtClean="0"/>
              <a:t>Цель: 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особенностей. </a:t>
            </a:r>
            <a:endParaRPr lang="ru-RU" sz="1600" dirty="0" smtClean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0" y="2590800"/>
            <a:ext cx="2895600" cy="1295400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Социально – </a:t>
            </a:r>
          </a:p>
          <a:p>
            <a:r>
              <a:rPr lang="ru-RU" sz="2400" b="1" dirty="0" smtClean="0"/>
              <a:t>коммуникативное </a:t>
            </a:r>
          </a:p>
          <a:p>
            <a:r>
              <a:rPr lang="ru-RU" sz="2400" b="1" dirty="0" smtClean="0"/>
              <a:t>развитие </a:t>
            </a:r>
            <a:endParaRPr lang="ru-RU" sz="2400" dirty="0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514600" y="3810000"/>
            <a:ext cx="2971800" cy="1295400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Познавательное </a:t>
            </a:r>
          </a:p>
          <a:p>
            <a:r>
              <a:rPr lang="ru-RU" sz="2800" b="1" dirty="0" smtClean="0"/>
              <a:t>развитие </a:t>
            </a:r>
            <a:endParaRPr lang="ru-RU" sz="2800" dirty="0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4419600" y="5105400"/>
            <a:ext cx="1905000" cy="1371600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 </a:t>
            </a:r>
            <a:r>
              <a:rPr lang="ru-RU" sz="2800" b="1" dirty="0" smtClean="0"/>
              <a:t>Речевое    развитие </a:t>
            </a:r>
            <a:endParaRPr lang="ru-RU" sz="2800" dirty="0"/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6248400" y="5715000"/>
            <a:ext cx="2438400" cy="1143000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Физическое </a:t>
            </a:r>
          </a:p>
          <a:p>
            <a:r>
              <a:rPr lang="ru-RU" sz="2800" b="1" dirty="0" smtClean="0"/>
              <a:t>развитие </a:t>
            </a:r>
            <a:endParaRPr lang="ru-RU" sz="2800" dirty="0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096000" y="3124200"/>
            <a:ext cx="2514600" cy="1219200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Художественно эстетическое развитие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81000" y="304800"/>
            <a:ext cx="8153400" cy="13716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 smtClean="0"/>
          </a:p>
          <a:p>
            <a:r>
              <a:rPr lang="ru-RU" sz="2800" b="1" dirty="0" smtClean="0"/>
              <a:t>ОБРАЗОВАТЕЛЬНЫЕ ОБЛАСТИ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600200"/>
            <a:ext cx="8686800" cy="3477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2400" b="1" i="1" u="sng" dirty="0" smtClean="0"/>
              <a:t>Социально-коммуникативное развитие </a:t>
            </a:r>
            <a:r>
              <a:rPr lang="ru-RU" b="1" i="1" dirty="0" smtClean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b="1" i="1" dirty="0" err="1" smtClean="0"/>
              <a:t>саморегуляции</a:t>
            </a:r>
            <a:r>
              <a:rPr lang="ru-RU" b="1" i="1" dirty="0" smtClean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81000" y="304800"/>
            <a:ext cx="8153400" cy="13716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 smtClean="0"/>
          </a:p>
          <a:p>
            <a:r>
              <a:rPr lang="ru-RU" sz="2800" b="1" dirty="0" smtClean="0"/>
              <a:t>ОБРАЗОВАТЕЛЬНЫЕ ОБЛАСТИ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600200"/>
            <a:ext cx="8686800" cy="3477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2400" b="1" i="1" u="sng" dirty="0" smtClean="0"/>
              <a:t>Познавательное развитие </a:t>
            </a:r>
            <a:r>
              <a:rPr lang="ru-RU" b="1" i="1" dirty="0" smtClean="0"/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b="1" i="1" dirty="0" err="1" smtClean="0"/>
              <a:t>социокультурных</a:t>
            </a:r>
            <a:r>
              <a:rPr lang="ru-RU" b="1" i="1" dirty="0" smtClean="0"/>
              <a:t> ценностях нашего народа, об отечественных традициях и праздниках, о </a:t>
            </a:r>
            <a:r>
              <a:rPr lang="ru-RU" b="1" i="1" dirty="0" err="1" smtClean="0"/>
              <a:t>планетеЗемля</a:t>
            </a:r>
            <a:r>
              <a:rPr lang="ru-RU" b="1" i="1" dirty="0" smtClean="0"/>
              <a:t> как общем доме людей, об особенностях ее природы, многообразии стран и народов мира.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81000" y="304800"/>
            <a:ext cx="8153400" cy="13716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 smtClean="0"/>
          </a:p>
          <a:p>
            <a:r>
              <a:rPr lang="ru-RU" sz="2800" b="1" dirty="0" smtClean="0"/>
              <a:t>ОБРАЗОВАТЕЛЬНЫЕ ОБЛАСТИ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600200"/>
            <a:ext cx="8686800" cy="49859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u="sng" dirty="0" smtClean="0"/>
              <a:t>Речевое развитие </a:t>
            </a:r>
            <a:r>
              <a:rPr lang="ru-RU" b="1" i="1" dirty="0" smtClean="0"/>
              <a:t>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 </a:t>
            </a:r>
          </a:p>
          <a:p>
            <a:r>
              <a:rPr lang="ru-RU" sz="2400" b="1" i="1" u="sng" dirty="0" smtClean="0"/>
              <a:t>Художественно-эстетическое развитие </a:t>
            </a:r>
            <a:r>
              <a:rPr lang="ru-RU" b="1" i="1" dirty="0" smtClean="0"/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81000" y="304800"/>
            <a:ext cx="8153400" cy="13716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 smtClean="0"/>
          </a:p>
          <a:p>
            <a:r>
              <a:rPr lang="ru-RU" sz="2800" b="1" dirty="0" smtClean="0"/>
              <a:t>ОБРАЗОВАТЕЛЬНЫЕ ОБЛАСТИ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600200"/>
            <a:ext cx="8686800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u="sng" dirty="0" smtClean="0"/>
              <a:t>Физическое развитие </a:t>
            </a:r>
            <a:r>
              <a:rPr lang="ru-RU" b="1" i="1" dirty="0" smtClean="0"/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b="1" i="1" dirty="0" err="1" smtClean="0"/>
              <a:t>саморегуляции</a:t>
            </a:r>
            <a:r>
              <a:rPr lang="ru-RU" b="1" i="1" dirty="0" smtClean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81000" y="0"/>
            <a:ext cx="8153400" cy="1143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/>
              <a:t>ЗАДАЧИ РЕАЛИЗАЦИИ ПРОГРАММЫ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948690"/>
            <a:ext cx="8991600" cy="59093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400" dirty="0" smtClean="0"/>
              <a:t> охрана и укрепление физического и психического здоровья детей, в том числе их эмоционального благополучия;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 обеспечение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 обеспечение преемственности основных образовательных программ дошкольного и начального общего образования;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создание благоприятных условий развития детей в соответствии с их возрастными и индивидуальными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особенностями и склонностями развития способностей и творческого потенциала каждого ребёнка как субъекта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отношений с самим собой, другими детьми, взрослыми и миром;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 объединение обучения и воспитания в целостный образовательный процесс на основе духовно-нравственных и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err="1" smtClean="0"/>
              <a:t>социокультурных</a:t>
            </a:r>
            <a:r>
              <a:rPr lang="ru-RU" sz="1400" dirty="0" smtClean="0"/>
              <a:t> ценностей и принятых в обществе правил и норм поведения в интересах человека, семьи, общества;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формирование общей культуры личности воспитанников, развитие их социальных, нравственных, эстетических,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интеллектуальных, физических качеств, инициативности, самостоятельности и ответственности ребёнка, формирования предпосылок учебной деятельности;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 обеспечение вариативности и разнообразия содержания образовательных программ и организационных форм уровня дошкольного образования, возможности формирования образовательных программ различной направленности с учётом образовательных потребностей и способностей воспитанников;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 формирование </a:t>
            </a:r>
            <a:r>
              <a:rPr lang="ru-RU" sz="1400" dirty="0" err="1" smtClean="0"/>
              <a:t>социокультурной</a:t>
            </a:r>
            <a:r>
              <a:rPr lang="ru-RU" sz="1400" dirty="0" smtClean="0"/>
              <a:t> среды, соответствующей возрастным, индивидуальным, психологическим и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физиологическим особенностям детей;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обеспечение психолого-педагогической поддержки семьи и повышения компетентности родителей в вопросах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развития и образования, охраны и укрепления здоровья детей;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 определение направлений для систематического межведомственного взаимодействия, а также взаимодействия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педагогических и общественных объединений (в том числе сетевого).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81000" y="0"/>
            <a:ext cx="8153400" cy="1143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/>
              <a:t>УСЛОВИЯ РЕАЛИЗАЦИИ ПРОГРАММЫ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948690"/>
            <a:ext cx="8991600" cy="63401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u="sng" dirty="0" smtClean="0"/>
              <a:t>Материально-технические </a:t>
            </a:r>
          </a:p>
          <a:p>
            <a:r>
              <a:rPr lang="ru-RU" sz="1400" dirty="0" smtClean="0"/>
              <a:t>-Соответствуют санитарным нормам, правилам пожарной безопасности, возрастным и индивидуальным особенностям детей </a:t>
            </a:r>
          </a:p>
          <a:p>
            <a:r>
              <a:rPr lang="ru-RU" sz="1400" dirty="0" smtClean="0"/>
              <a:t>-Каждая группа имеет пространственную среду, оборудование, учебные комплекты в соответствии с возрастом детей </a:t>
            </a:r>
          </a:p>
          <a:p>
            <a:r>
              <a:rPr lang="ru-RU" sz="1400" dirty="0" smtClean="0"/>
              <a:t></a:t>
            </a:r>
            <a:r>
              <a:rPr lang="ru-RU" sz="1400" b="1" u="sng" dirty="0" err="1" smtClean="0"/>
              <a:t>Психолого</a:t>
            </a:r>
            <a:r>
              <a:rPr lang="ru-RU" sz="1400" b="1" u="sng" dirty="0" smtClean="0"/>
              <a:t> – педагогические: </a:t>
            </a:r>
            <a:endParaRPr lang="ru-RU" sz="1400" u="sng" dirty="0" smtClean="0"/>
          </a:p>
          <a:p>
            <a:r>
              <a:rPr lang="ru-RU" sz="1400" dirty="0" smtClean="0"/>
              <a:t>-Уважение к человеческому достоинству детей, формирование и поддержка их положительной самооценки </a:t>
            </a:r>
          </a:p>
          <a:p>
            <a:r>
              <a:rPr lang="ru-RU" sz="1400" dirty="0" smtClean="0"/>
              <a:t>-Использование форм и методов работы, соответствующих возрасту, индивидуальным особенностям </a:t>
            </a:r>
          </a:p>
          <a:p>
            <a:r>
              <a:rPr lang="ru-RU" sz="1400" dirty="0" smtClean="0"/>
              <a:t>-Построение образовательной деятельности на основе взаимодействия взрослых с детьми </a:t>
            </a:r>
          </a:p>
          <a:p>
            <a:r>
              <a:rPr lang="ru-RU" sz="1400" dirty="0" smtClean="0"/>
              <a:t>-Поддержка доброжелательного отношения детей к друг другу </a:t>
            </a:r>
          </a:p>
          <a:p>
            <a:r>
              <a:rPr lang="ru-RU" sz="1400" dirty="0" smtClean="0"/>
              <a:t>-Возможность выбора детьми видов деятельности, общения </a:t>
            </a:r>
          </a:p>
          <a:p>
            <a:r>
              <a:rPr lang="ru-RU" sz="1400" dirty="0" smtClean="0"/>
              <a:t>-Защита детей от всех форм физического и психического насилия </a:t>
            </a:r>
          </a:p>
          <a:p>
            <a:r>
              <a:rPr lang="ru-RU" sz="1400" dirty="0" smtClean="0"/>
              <a:t>-Поддержка родителей в воспитании детей, вовлечение семей в образовательную деятельность </a:t>
            </a:r>
          </a:p>
          <a:p>
            <a:r>
              <a:rPr lang="ru-RU" sz="1400" dirty="0" smtClean="0"/>
              <a:t></a:t>
            </a:r>
            <a:r>
              <a:rPr lang="ru-RU" sz="1400" b="1" u="sng" dirty="0" smtClean="0"/>
              <a:t>Развивающая предметно-пространственная среда: </a:t>
            </a:r>
            <a:endParaRPr lang="ru-RU" sz="1400" u="sng" dirty="0" smtClean="0"/>
          </a:p>
          <a:p>
            <a:r>
              <a:rPr lang="ru-RU" sz="1400" dirty="0" smtClean="0"/>
              <a:t>Обеспечивает возможность общения и совместной деятельности детей и взрослых, двигательной активности, возможности для уединения </a:t>
            </a:r>
          </a:p>
          <a:p>
            <a:r>
              <a:rPr lang="ru-RU" sz="1400" dirty="0" smtClean="0"/>
              <a:t>Соответствует возрастным возможностям детей </a:t>
            </a:r>
          </a:p>
          <a:p>
            <a:r>
              <a:rPr lang="ru-RU" sz="1400" dirty="0" smtClean="0"/>
              <a:t>Предполагает возможность изменений от образовательной ситуации </a:t>
            </a:r>
          </a:p>
          <a:p>
            <a:r>
              <a:rPr lang="ru-RU" sz="1400" dirty="0" smtClean="0"/>
              <a:t>Доступность, безопасность </a:t>
            </a:r>
          </a:p>
          <a:p>
            <a:r>
              <a:rPr lang="ru-RU" sz="1400" dirty="0" smtClean="0"/>
              <a:t></a:t>
            </a:r>
            <a:r>
              <a:rPr lang="ru-RU" sz="1400" b="1" dirty="0" smtClean="0"/>
              <a:t>Кадровые: в МБДОУ работают: Педагоги первой квалификационной категории 60% </a:t>
            </a:r>
          </a:p>
          <a:p>
            <a:r>
              <a:rPr lang="ru-RU" sz="1400" dirty="0" smtClean="0"/>
              <a:t></a:t>
            </a:r>
            <a:r>
              <a:rPr lang="ru-RU" sz="1400" b="1" u="sng" dirty="0" smtClean="0"/>
              <a:t>Наличие специалистов: </a:t>
            </a:r>
            <a:endParaRPr lang="ru-RU" sz="1400" u="sng" dirty="0" smtClean="0"/>
          </a:p>
          <a:p>
            <a:r>
              <a:rPr lang="ru-RU" sz="1400" dirty="0" smtClean="0"/>
              <a:t>- инструкторы по физическому воспитанию </a:t>
            </a:r>
          </a:p>
          <a:p>
            <a:r>
              <a:rPr lang="ru-RU" sz="1400" dirty="0" smtClean="0"/>
              <a:t>-музыкальный руководитель </a:t>
            </a:r>
          </a:p>
          <a:p>
            <a:r>
              <a:rPr lang="ru-RU" sz="1400" dirty="0" smtClean="0"/>
              <a:t>- педагог-психолог </a:t>
            </a:r>
          </a:p>
          <a:p>
            <a:r>
              <a:rPr lang="ru-RU" sz="1400" dirty="0" smtClean="0"/>
              <a:t></a:t>
            </a:r>
            <a:r>
              <a:rPr lang="ru-RU" sz="1400" b="1" u="sng" dirty="0" smtClean="0"/>
              <a:t>Финансовые </a:t>
            </a:r>
            <a:r>
              <a:rPr lang="ru-RU" sz="1400" b="1" i="1" u="sng" dirty="0" smtClean="0"/>
              <a:t>Обеспечивают возможность выполнения требований Стандарта </a:t>
            </a:r>
            <a:endParaRPr lang="ru-RU" sz="1400" u="sng" dirty="0" smtClean="0"/>
          </a:p>
          <a:p>
            <a:r>
              <a:rPr lang="ru-RU" sz="1400" dirty="0" smtClean="0"/>
              <a:t>Гарантия бесплатного дошкольного образования за счет средств бюджетов бюджетной системы РФ в муниципальных организациях осуществляется на основе нормативов, определяемых органами государственной власти УР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52400" y="228600"/>
            <a:ext cx="8763000" cy="1143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ЦЕЛЕВЫЕ ОРИЕНТИРЫ </a:t>
            </a:r>
            <a:endParaRPr lang="ru-RU" sz="2400" dirty="0" smtClean="0"/>
          </a:p>
          <a:p>
            <a:pPr algn="ctr"/>
            <a:r>
              <a:rPr lang="ru-RU" sz="2400" b="1" i="1" dirty="0" smtClean="0"/>
              <a:t>НА ЭТАПЕ ЗАВЕРШЕНИЯ ДОШКОЛЬНОГО ОБРАЗОВАНИЯ</a:t>
            </a:r>
            <a:r>
              <a:rPr lang="ru-RU" sz="2400" b="1" dirty="0" smtClean="0"/>
              <a:t>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990600"/>
            <a:ext cx="8991600" cy="52322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400" dirty="0" smtClean="0"/>
          </a:p>
          <a:p>
            <a:pPr algn="ctr"/>
            <a:r>
              <a:rPr lang="ru-RU" sz="2000" b="1" i="1" dirty="0" smtClean="0"/>
              <a:t>Модель выпускника ДОУ </a:t>
            </a:r>
          </a:p>
          <a:p>
            <a:r>
              <a:rPr lang="ru-RU" sz="2000" dirty="0" smtClean="0"/>
              <a:t>-</a:t>
            </a:r>
            <a:r>
              <a:rPr lang="ru-RU" sz="2000" b="1" dirty="0" smtClean="0"/>
              <a:t>Владеет основными культурными способами деятельности </a:t>
            </a:r>
          </a:p>
          <a:p>
            <a:r>
              <a:rPr lang="ru-RU" sz="2000" b="1" dirty="0" smtClean="0"/>
              <a:t>-Проявляет инициативу и самостоятельность </a:t>
            </a:r>
          </a:p>
          <a:p>
            <a:r>
              <a:rPr lang="ru-RU" sz="2000" b="1" dirty="0" smtClean="0"/>
              <a:t>-Положительно относится к миру, к людям, , самому себе, участвует в совместных играх, способен договариваться </a:t>
            </a:r>
          </a:p>
          <a:p>
            <a:r>
              <a:rPr lang="ru-RU" sz="2000" b="1" dirty="0" smtClean="0"/>
              <a:t>-Адекватно проявляет свои чувства </a:t>
            </a:r>
          </a:p>
          <a:p>
            <a:r>
              <a:rPr lang="ru-RU" sz="2000" b="1" dirty="0" smtClean="0"/>
              <a:t>-Владеет разными формами и видами игр </a:t>
            </a:r>
          </a:p>
          <a:p>
            <a:r>
              <a:rPr lang="ru-RU" sz="2000" b="1" dirty="0" smtClean="0"/>
              <a:t>-Хорошо владеет устной речью, может выражать свои мысли и желания </a:t>
            </a:r>
          </a:p>
          <a:p>
            <a:r>
              <a:rPr lang="ru-RU" sz="2000" b="1" dirty="0" smtClean="0"/>
              <a:t>-Развита мелкая моторика </a:t>
            </a:r>
          </a:p>
          <a:p>
            <a:r>
              <a:rPr lang="ru-RU" sz="2000" b="1" dirty="0" smtClean="0"/>
              <a:t>-Способен к волевым усилиям , может следовать социальным нормам поведения в различных видах деятельности </a:t>
            </a:r>
          </a:p>
          <a:p>
            <a:r>
              <a:rPr lang="ru-RU" sz="2000" b="1" dirty="0" smtClean="0"/>
              <a:t>-Соблюдает правила безопасного поведения и личной гигиены </a:t>
            </a:r>
          </a:p>
          <a:p>
            <a:r>
              <a:rPr lang="ru-RU" sz="2000" b="1" dirty="0" smtClean="0"/>
              <a:t>-Проявляет любознательность, интересуется причинно-следственными связями, склонен наблюдать , экспериментировать </a:t>
            </a:r>
          </a:p>
          <a:p>
            <a:r>
              <a:rPr lang="ru-RU" sz="2000" b="1" dirty="0" smtClean="0"/>
              <a:t>-Обладает начальными знаниями о себе, природном и социальном мире, в котором живет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0" y="304800"/>
            <a:ext cx="8763000" cy="1143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ВАРИАТИВНАЯ ЧАСТЬ ОБРАЗОВАТЕЛЬНОЙ ПРОГРАММЫ </a:t>
            </a:r>
          </a:p>
          <a:p>
            <a:pPr algn="ctr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24000"/>
            <a:ext cx="89916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 smtClean="0"/>
              <a:t>Обеспечивает качество образовательного процесса для создания оптимальных условий развития дошкольника с учетом его физического и психического здоровья, для реализации психолого-педагогической готовности к обучению в школе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3100" b="1" dirty="0" smtClean="0"/>
              <a:t>ОСНОВНАЯ ОБРАЗОВАТЕЛЬНАЯ ПРОГРАММА- </a:t>
            </a:r>
            <a:br>
              <a:rPr lang="ru-RU" sz="3100" b="1" dirty="0" smtClean="0"/>
            </a:br>
            <a:r>
              <a:rPr lang="ru-RU" sz="3100" b="1" dirty="0" smtClean="0"/>
              <a:t>это нормативно-управленческий документ дошкольного учреждения, характеризующий специфику содержания образования, особенности организации воспитательно-образовательного процесса, характер оказываемых образовательных услуг.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uk-UA" sz="7200" b="1" dirty="0" smtClean="0">
                <a:solidFill>
                  <a:srgbClr val="990000"/>
                </a:solidFill>
              </a:rPr>
              <a:t/>
            </a:r>
            <a:br>
              <a:rPr lang="uk-UA" sz="7200" b="1" dirty="0" smtClean="0">
                <a:solidFill>
                  <a:srgbClr val="990000"/>
                </a:solidFill>
              </a:rPr>
            </a:br>
            <a:endParaRPr lang="ru-RU" sz="7200" b="1" dirty="0" smtClean="0">
              <a:solidFill>
                <a:srgbClr val="99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4400" y="2286000"/>
            <a:ext cx="8229600" cy="32470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52400" y="381000"/>
            <a:ext cx="8763000" cy="1143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 smtClean="0"/>
          </a:p>
          <a:p>
            <a:r>
              <a:rPr lang="ru-RU" sz="3200" b="1" dirty="0" smtClean="0"/>
              <a:t>Взаимодействие с семьями воспитанников</a:t>
            </a:r>
          </a:p>
          <a:p>
            <a:pPr algn="ctr"/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67200" y="1676400"/>
            <a:ext cx="4648200" cy="49552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600" dirty="0" smtClean="0"/>
          </a:p>
          <a:p>
            <a:endParaRPr lang="ru-RU" sz="2000" dirty="0" smtClean="0"/>
          </a:p>
          <a:p>
            <a:r>
              <a:rPr lang="ru-RU" sz="2000" dirty="0" smtClean="0"/>
              <a:t>•Родительские собрания </a:t>
            </a:r>
          </a:p>
          <a:p>
            <a:r>
              <a:rPr lang="ru-RU" sz="2000" dirty="0" smtClean="0"/>
              <a:t>•Беседы, дискуссии </a:t>
            </a:r>
          </a:p>
          <a:p>
            <a:r>
              <a:rPr lang="ru-RU" sz="2000" dirty="0" smtClean="0"/>
              <a:t>•Смотры, конкурсы, выставки, выпуск газеты </a:t>
            </a:r>
          </a:p>
          <a:p>
            <a:r>
              <a:rPr lang="ru-RU" sz="2000" dirty="0" smtClean="0"/>
              <a:t>•Участие в НОД </a:t>
            </a:r>
          </a:p>
          <a:p>
            <a:r>
              <a:rPr lang="ru-RU" sz="2000" dirty="0" smtClean="0"/>
              <a:t>•Консультации, семинары </a:t>
            </a:r>
          </a:p>
          <a:p>
            <a:r>
              <a:rPr lang="ru-RU" sz="2000" dirty="0" smtClean="0"/>
              <a:t>•Кружки </a:t>
            </a:r>
          </a:p>
          <a:p>
            <a:r>
              <a:rPr lang="ru-RU" sz="2000" dirty="0" smtClean="0"/>
              <a:t>•Деловые игры </a:t>
            </a:r>
          </a:p>
          <a:p>
            <a:r>
              <a:rPr lang="ru-RU" sz="2000" dirty="0" smtClean="0"/>
              <a:t>•Круглые столы </a:t>
            </a:r>
          </a:p>
          <a:p>
            <a:r>
              <a:rPr lang="ru-RU" sz="2000" dirty="0" smtClean="0"/>
              <a:t>•Встречи с интересными людьми </a:t>
            </a:r>
          </a:p>
          <a:p>
            <a:r>
              <a:rPr lang="ru-RU" sz="2000" dirty="0" smtClean="0"/>
              <a:t>•Тренинги </a:t>
            </a:r>
          </a:p>
          <a:p>
            <a:r>
              <a:rPr lang="ru-RU" sz="2000" dirty="0" smtClean="0"/>
              <a:t>•Праздники и развлечения </a:t>
            </a:r>
          </a:p>
          <a:p>
            <a:r>
              <a:rPr lang="ru-RU" sz="2000" dirty="0" smtClean="0"/>
              <a:t>•Распространение лучшего семейного опыта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228600" y="533400"/>
            <a:ext cx="8534400" cy="16002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     </a:t>
            </a:r>
          </a:p>
          <a:p>
            <a:pPr algn="ctr"/>
            <a:r>
              <a:rPr lang="ru-RU" sz="2400" dirty="0" smtClean="0"/>
              <a:t>  </a:t>
            </a:r>
            <a:r>
              <a:rPr lang="ru-RU" sz="3600" b="1" dirty="0" smtClean="0"/>
              <a:t>РАДЫ ВАС ВИДЕТЬ</a:t>
            </a:r>
          </a:p>
          <a:p>
            <a:pPr algn="ctr"/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81200" y="2895600"/>
            <a:ext cx="5257800" cy="1661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Кострома, Давыдовский-1, 22-а</a:t>
            </a:r>
          </a:p>
          <a:p>
            <a:r>
              <a:rPr lang="ru-RU" sz="2800" dirty="0" smtClean="0"/>
              <a:t>(8-4942) – </a:t>
            </a:r>
            <a:r>
              <a:rPr lang="ru-RU" sz="2800" dirty="0" smtClean="0"/>
              <a:t>22-63-56</a:t>
            </a:r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en-US" sz="2800" dirty="0" err="1" smtClean="0"/>
              <a:t>detskiy</a:t>
            </a:r>
            <a:r>
              <a:rPr lang="ru-RU" sz="2800" dirty="0" smtClean="0"/>
              <a:t>-</a:t>
            </a:r>
            <a:r>
              <a:rPr lang="en-US" sz="2800" dirty="0" smtClean="0"/>
              <a:t>sad</a:t>
            </a:r>
            <a:r>
              <a:rPr lang="ru-RU" sz="2800" dirty="0" smtClean="0"/>
              <a:t>55@</a:t>
            </a:r>
            <a:r>
              <a:rPr lang="en-US" sz="2800" dirty="0" smtClean="0"/>
              <a:t>rambler</a:t>
            </a:r>
            <a:r>
              <a:rPr lang="ru-RU" sz="2800" dirty="0" smtClean="0"/>
              <a:t>.</a:t>
            </a:r>
            <a:r>
              <a:rPr lang="en-US" sz="2800" dirty="0" err="1" smtClean="0"/>
              <a:t>ru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3600" b="1" dirty="0" smtClean="0"/>
              <a:t>ХАРАКТЕРИСТИКА  МБДОУ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uk-UA" sz="7200" b="1" dirty="0" smtClean="0">
                <a:solidFill>
                  <a:srgbClr val="990000"/>
                </a:solidFill>
              </a:rPr>
              <a:t/>
            </a:r>
            <a:br>
              <a:rPr lang="uk-UA" sz="7200" b="1" dirty="0" smtClean="0">
                <a:solidFill>
                  <a:srgbClr val="990000"/>
                </a:solidFill>
              </a:rPr>
            </a:br>
            <a:endParaRPr lang="ru-RU" sz="7200" b="1" dirty="0" smtClean="0">
              <a:solidFill>
                <a:srgbClr val="99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E:\DSC037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905000"/>
            <a:ext cx="4075112" cy="28041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685800" y="1447801"/>
            <a:ext cx="388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Муниципальное </a:t>
            </a:r>
            <a:r>
              <a:rPr lang="ru-RU" sz="2000" b="1" dirty="0" smtClean="0"/>
              <a:t>бюджетное </a:t>
            </a:r>
          </a:p>
          <a:p>
            <a:r>
              <a:rPr lang="ru-RU" sz="2000" b="1" dirty="0" smtClean="0"/>
              <a:t>дошкольное образовательное </a:t>
            </a:r>
          </a:p>
          <a:p>
            <a:r>
              <a:rPr lang="ru-RU" sz="2000" b="1" dirty="0" smtClean="0"/>
              <a:t>учреждение «Детский сад № </a:t>
            </a:r>
            <a:r>
              <a:rPr lang="ru-RU" sz="2000" b="1" dirty="0" smtClean="0"/>
              <a:t>55 </a:t>
            </a:r>
            <a:r>
              <a:rPr lang="ru-RU" sz="2000" b="1" dirty="0" smtClean="0"/>
              <a:t>г.Кострома» </a:t>
            </a:r>
            <a:endParaRPr lang="ru-RU" sz="2000" b="1" dirty="0" smtClean="0"/>
          </a:p>
          <a:p>
            <a:endParaRPr lang="ru-RU" dirty="0" smtClean="0"/>
          </a:p>
          <a:p>
            <a:r>
              <a:rPr lang="ru-RU" b="1" dirty="0" smtClean="0"/>
              <a:t>•</a:t>
            </a:r>
            <a:r>
              <a:rPr lang="ru-RU" sz="2000" b="1" dirty="0" smtClean="0"/>
              <a:t>АДРЕС: </a:t>
            </a:r>
            <a:r>
              <a:rPr lang="ru-RU" sz="2000" b="1" dirty="0" smtClean="0"/>
              <a:t>Город </a:t>
            </a:r>
            <a:r>
              <a:rPr lang="ru-RU" sz="2000" b="1" dirty="0" smtClean="0"/>
              <a:t>Кострома,</a:t>
            </a:r>
          </a:p>
          <a:p>
            <a:r>
              <a:rPr lang="ru-RU" sz="2000" b="1" dirty="0" smtClean="0"/>
              <a:t>м/район Давыдовский-1,д </a:t>
            </a:r>
            <a:r>
              <a:rPr lang="ru-RU" sz="2000" b="1" dirty="0" smtClean="0"/>
              <a:t>22а</a:t>
            </a:r>
            <a:endParaRPr lang="ru-RU" sz="2000" b="1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телефон 22-63-56,</a:t>
            </a:r>
          </a:p>
          <a:p>
            <a:r>
              <a:rPr lang="ru-RU" sz="2000" b="1" dirty="0" smtClean="0"/>
              <a:t>электронная </a:t>
            </a:r>
            <a:r>
              <a:rPr lang="ru-RU" sz="2000" b="1" dirty="0" smtClean="0"/>
              <a:t>почта </a:t>
            </a:r>
            <a:r>
              <a:rPr lang="ru-RU" sz="2000" b="1" dirty="0" smtClean="0"/>
              <a:t>detskiy-sad55@rambler.ru </a:t>
            </a:r>
            <a:endParaRPr lang="ru-RU" sz="20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9388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3600" b="1" dirty="0" smtClean="0">
                <a:solidFill>
                  <a:srgbClr val="663300"/>
                </a:solidFill>
              </a:rPr>
              <a:t>ВОЗРАСТНЫЕ ОСОБЕННОСТИ</a:t>
            </a:r>
            <a:br>
              <a:rPr lang="ru-RU" sz="3600" b="1" dirty="0" smtClean="0">
                <a:solidFill>
                  <a:srgbClr val="663300"/>
                </a:solidFill>
              </a:rPr>
            </a:br>
            <a:r>
              <a:rPr lang="ru-RU" sz="3600" b="1" dirty="0" smtClean="0">
                <a:solidFill>
                  <a:srgbClr val="663300"/>
                </a:solidFill>
              </a:rPr>
              <a:t>ВОСПИТАННИКОВ ДОУ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uk-UA" sz="7200" b="1" dirty="0" smtClean="0">
                <a:solidFill>
                  <a:srgbClr val="990000"/>
                </a:solidFill>
              </a:rPr>
              <a:t/>
            </a:r>
            <a:br>
              <a:rPr lang="uk-UA" sz="7200" b="1" dirty="0" smtClean="0">
                <a:solidFill>
                  <a:srgbClr val="990000"/>
                </a:solidFill>
              </a:rPr>
            </a:br>
            <a:endParaRPr lang="ru-RU" sz="7200" b="1" dirty="0" smtClean="0">
              <a:solidFill>
                <a:srgbClr val="99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1752600"/>
            <a:ext cx="8001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800" b="1" dirty="0" smtClean="0">
                <a:solidFill>
                  <a:srgbClr val="663300"/>
                </a:solidFill>
              </a:rPr>
              <a:t>Функционирует групп – 11</a:t>
            </a:r>
          </a:p>
          <a:p>
            <a:r>
              <a:rPr lang="ru-RU" sz="2800" b="1" dirty="0" smtClean="0">
                <a:solidFill>
                  <a:srgbClr val="663300"/>
                </a:solidFill>
              </a:rPr>
              <a:t>Из них  -3 группы раннего возраста, </a:t>
            </a:r>
          </a:p>
          <a:p>
            <a:r>
              <a:rPr lang="ru-RU" sz="2800" b="1" dirty="0" smtClean="0">
                <a:solidFill>
                  <a:srgbClr val="663300"/>
                </a:solidFill>
              </a:rPr>
              <a:t>                8 дошкольных.</a:t>
            </a:r>
          </a:p>
          <a:p>
            <a:r>
              <a:rPr lang="ru-RU" sz="2800" b="1" dirty="0" smtClean="0">
                <a:solidFill>
                  <a:srgbClr val="663300"/>
                </a:solidFill>
              </a:rPr>
              <a:t>Все группы </a:t>
            </a:r>
            <a:r>
              <a:rPr lang="ru-RU" sz="2800" b="1" dirty="0" err="1" smtClean="0">
                <a:solidFill>
                  <a:srgbClr val="663300"/>
                </a:solidFill>
              </a:rPr>
              <a:t>общеразвивающей</a:t>
            </a:r>
            <a:r>
              <a:rPr lang="ru-RU" sz="2800" b="1" dirty="0" smtClean="0">
                <a:solidFill>
                  <a:srgbClr val="663300"/>
                </a:solidFill>
              </a:rPr>
              <a:t> </a:t>
            </a:r>
            <a:r>
              <a:rPr lang="ru-RU" sz="2800" b="1" dirty="0" smtClean="0">
                <a:solidFill>
                  <a:srgbClr val="663300"/>
                </a:solidFill>
              </a:rPr>
              <a:t>направленности</a:t>
            </a:r>
          </a:p>
          <a:p>
            <a:endParaRPr lang="ru-RU" sz="2800" b="1" dirty="0" smtClean="0">
              <a:solidFill>
                <a:srgbClr val="663300"/>
              </a:solidFill>
            </a:endParaRPr>
          </a:p>
          <a:p>
            <a:r>
              <a:rPr lang="ru-RU" sz="2800" b="1" dirty="0" smtClean="0">
                <a:solidFill>
                  <a:srgbClr val="663300"/>
                </a:solidFill>
              </a:rPr>
              <a:t>Общее количество </a:t>
            </a:r>
            <a:r>
              <a:rPr lang="ru-RU" sz="2800" b="1" dirty="0" smtClean="0">
                <a:solidFill>
                  <a:srgbClr val="663300"/>
                </a:solidFill>
              </a:rPr>
              <a:t>воспитанников-259детей. </a:t>
            </a:r>
            <a:endParaRPr lang="ru-RU" sz="28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99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b="1" dirty="0" smtClean="0"/>
              <a:t>Нормативно- правовая база ООП </a:t>
            </a:r>
            <a:br>
              <a:rPr lang="ru-RU" b="1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uk-UA" sz="7200" b="1" dirty="0" smtClean="0">
                <a:solidFill>
                  <a:srgbClr val="990000"/>
                </a:solidFill>
              </a:rPr>
              <a:t/>
            </a:r>
            <a:br>
              <a:rPr lang="uk-UA" sz="7200" b="1" dirty="0" smtClean="0">
                <a:solidFill>
                  <a:srgbClr val="990000"/>
                </a:solidFill>
              </a:rPr>
            </a:br>
            <a:endParaRPr lang="ru-RU" sz="7200" b="1" dirty="0" smtClean="0">
              <a:solidFill>
                <a:srgbClr val="99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5600" y="1600200"/>
            <a:ext cx="5791200" cy="470898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•</a:t>
            </a:r>
            <a:r>
              <a:rPr lang="ru-RU" sz="2000" b="1" dirty="0" smtClean="0"/>
              <a:t>ФЗ 273 от 29.12.2012г. «Об образовании в Российской Федерации» </a:t>
            </a:r>
          </a:p>
          <a:p>
            <a:r>
              <a:rPr lang="ru-RU" sz="2000" dirty="0" smtClean="0"/>
              <a:t>•</a:t>
            </a:r>
            <a:r>
              <a:rPr lang="ru-RU" sz="2000" b="1" dirty="0" smtClean="0"/>
              <a:t>Приказ </a:t>
            </a:r>
            <a:r>
              <a:rPr lang="ru-RU" sz="2000" b="1" dirty="0" err="1" smtClean="0"/>
              <a:t>Минобрнауки</a:t>
            </a:r>
            <a:r>
              <a:rPr lang="ru-RU" sz="2000" b="1" dirty="0" smtClean="0"/>
              <a:t> России № 1155 от 17.10.2013 «Об утверждении федерального государственного образовательного стандарта дошкольного образования» </a:t>
            </a:r>
          </a:p>
          <a:p>
            <a:r>
              <a:rPr lang="ru-RU" sz="2000" dirty="0" smtClean="0"/>
              <a:t>•</a:t>
            </a:r>
            <a:r>
              <a:rPr lang="ru-RU" sz="2000" b="1" dirty="0" smtClean="0"/>
              <a:t>Устав МБДОУ </a:t>
            </a:r>
          </a:p>
          <a:p>
            <a:r>
              <a:rPr lang="ru-RU" sz="2000" dirty="0" smtClean="0"/>
              <a:t>• </a:t>
            </a:r>
            <a:r>
              <a:rPr lang="ru-RU" sz="2000" b="1" dirty="0" smtClean="0"/>
              <a:t>Порядок организации и осуществления образовательной деятельности по основным общеобразовательным программам – общеобразовательным программам дошкольного образования приказ от 30 августа 2013 г. N 1014 </a:t>
            </a:r>
          </a:p>
          <a:p>
            <a:r>
              <a:rPr lang="ru-RU" sz="2000" dirty="0" smtClean="0"/>
              <a:t>•</a:t>
            </a:r>
            <a:r>
              <a:rPr lang="ru-RU" sz="2000" b="1" dirty="0" err="1" smtClean="0"/>
              <a:t>СанПиН</a:t>
            </a:r>
            <a:r>
              <a:rPr lang="ru-RU" sz="2000" b="1" dirty="0" smtClean="0"/>
              <a:t> 2.4.1.3049-13 </a:t>
            </a:r>
          </a:p>
          <a:p>
            <a:r>
              <a:rPr lang="ru-RU" sz="2000" dirty="0" smtClean="0"/>
              <a:t>•</a:t>
            </a:r>
            <a:r>
              <a:rPr lang="ru-RU" sz="2000" b="1" dirty="0" smtClean="0"/>
              <a:t>Локальные акты МБДОУ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95600" y="1600200"/>
            <a:ext cx="57912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000" b="1" dirty="0" smtClean="0"/>
          </a:p>
        </p:txBody>
      </p:sp>
      <p:pic>
        <p:nvPicPr>
          <p:cNvPr id="307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457200" y="457200"/>
            <a:ext cx="8153400" cy="1524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СТУРКТУРА  ОСНОВНОЙ ОБРАЗОВАТЕЛЬНОЙ ПРОГРАММЫ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0" y="2057400"/>
            <a:ext cx="7772400" cy="99377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ЦЕЛЕВОЙ РАЗДЕЛ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Заголовок 9"/>
          <p:cNvSpPr txBox="1">
            <a:spLocks/>
          </p:cNvSpPr>
          <p:nvPr/>
        </p:nvSpPr>
        <p:spPr>
          <a:xfrm>
            <a:off x="838200" y="3124200"/>
            <a:ext cx="7772400" cy="993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СОДЕРЖАТЕЛЬНЫЙ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РАЗДЕЛ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Заголовок 9"/>
          <p:cNvSpPr txBox="1">
            <a:spLocks/>
          </p:cNvSpPr>
          <p:nvPr/>
        </p:nvSpPr>
        <p:spPr>
          <a:xfrm>
            <a:off x="1371600" y="4191000"/>
            <a:ext cx="7772400" cy="993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ОРГАНИЗАЦИОННЫЙ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РАЗДЕЛ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95600" y="1600200"/>
            <a:ext cx="57912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000" b="1" dirty="0" smtClean="0"/>
          </a:p>
        </p:txBody>
      </p:sp>
      <p:pic>
        <p:nvPicPr>
          <p:cNvPr id="307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457200" y="457200"/>
            <a:ext cx="8153400" cy="1524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ОСНОВНАЯ ОБРАЗОВАТЕЛЬНАЯ ПРОГРАММА СОСТОИТ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562600" y="2057400"/>
            <a:ext cx="3048000" cy="1524000"/>
          </a:xfrm>
          <a:prstGeom prst="ellips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3600" b="1" dirty="0" smtClean="0"/>
              <a:t>не более 40%</a:t>
            </a:r>
            <a:endParaRPr lang="ru-RU" sz="3600" dirty="0"/>
          </a:p>
        </p:txBody>
      </p:sp>
      <p:sp>
        <p:nvSpPr>
          <p:cNvPr id="18" name="Овал 17"/>
          <p:cNvSpPr/>
          <p:nvPr/>
        </p:nvSpPr>
        <p:spPr>
          <a:xfrm>
            <a:off x="381000" y="1981200"/>
            <a:ext cx="3352800" cy="1524000"/>
          </a:xfrm>
          <a:prstGeom prst="ellipse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3600" b="1" dirty="0" smtClean="0"/>
              <a:t>не менее 60%</a:t>
            </a:r>
            <a:endParaRPr lang="ru-RU" sz="3600" dirty="0"/>
          </a:p>
        </p:txBody>
      </p:sp>
      <p:sp>
        <p:nvSpPr>
          <p:cNvPr id="19" name="Прямоугольник с одним вырезанным скругленным углом 18"/>
          <p:cNvSpPr/>
          <p:nvPr/>
        </p:nvSpPr>
        <p:spPr>
          <a:xfrm>
            <a:off x="381000" y="3733800"/>
            <a:ext cx="4953000" cy="1752600"/>
          </a:xfrm>
          <a:prstGeom prst="snip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2400" b="1" dirty="0" smtClean="0"/>
              <a:t>Обязательная часть Программа </a:t>
            </a:r>
          </a:p>
          <a:p>
            <a:r>
              <a:rPr lang="ru-RU" sz="2400" b="1" dirty="0" smtClean="0"/>
              <a:t>«От рождения до школы» Н.Е. </a:t>
            </a:r>
            <a:r>
              <a:rPr lang="ru-RU" sz="2400" b="1" dirty="0" err="1" smtClean="0"/>
              <a:t>Вераксы</a:t>
            </a:r>
            <a:r>
              <a:rPr lang="ru-RU" sz="2400" b="1" dirty="0" smtClean="0"/>
              <a:t> </a:t>
            </a:r>
            <a:endParaRPr lang="ru-RU" sz="2400" dirty="0"/>
          </a:p>
        </p:txBody>
      </p:sp>
      <p:sp>
        <p:nvSpPr>
          <p:cNvPr id="20" name="Прямоугольник с одним вырезанным скругленным углом 19"/>
          <p:cNvSpPr/>
          <p:nvPr/>
        </p:nvSpPr>
        <p:spPr>
          <a:xfrm>
            <a:off x="4724400" y="5029200"/>
            <a:ext cx="4191000" cy="1371600"/>
          </a:xfrm>
          <a:prstGeom prst="snip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2400" b="1" dirty="0" smtClean="0"/>
              <a:t>Вариативная часть формируемая участниками образовательного процесса </a:t>
            </a:r>
            <a:endParaRPr lang="ru-RU" sz="2400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286000" y="3505200"/>
            <a:ext cx="1066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r>
              <a:rPr lang="ru-RU" b="1" dirty="0" smtClean="0"/>
              <a:t> 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5791200" y="3581400"/>
            <a:ext cx="1143000" cy="1524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457200" y="457200"/>
            <a:ext cx="8153400" cy="15240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ПРОГРАММЫ , РЕАЛИЗУЕМЫЕ В ДОУ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8600" y="2209800"/>
            <a:ext cx="8686800" cy="39703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/>
              <a:t>-Примерная образовательная программа дошкольного образования / Н.Е. </a:t>
            </a:r>
            <a:r>
              <a:rPr lang="ru-RU" b="1" dirty="0" err="1" smtClean="0"/>
              <a:t>Вераксы</a:t>
            </a:r>
            <a:r>
              <a:rPr lang="ru-RU" b="1" dirty="0" smtClean="0"/>
              <a:t>, Т.С Комарова, М.А. Васильевой–СПб.: Издательство МОЗАИКА СИНТЕЗ Москва, 2014«От рождения до школы» </a:t>
            </a:r>
          </a:p>
          <a:p>
            <a:endParaRPr lang="ru-RU" b="1" dirty="0" smtClean="0"/>
          </a:p>
          <a:p>
            <a:r>
              <a:rPr lang="ru-RU" b="1" dirty="0" smtClean="0"/>
              <a:t>-« «Приобщение детей к истокам русской народной культуры» под редакцией О.Л.Князевой, М.Д. </a:t>
            </a:r>
            <a:r>
              <a:rPr lang="ru-RU" b="1" dirty="0" err="1" smtClean="0"/>
              <a:t>Маханевой</a:t>
            </a:r>
            <a:r>
              <a:rPr lang="ru-RU" b="1" dirty="0" smtClean="0"/>
              <a:t>. Санкт-Петербург, 1997 г. </a:t>
            </a:r>
          </a:p>
          <a:p>
            <a:endParaRPr lang="ru-RU" b="1" dirty="0" smtClean="0"/>
          </a:p>
          <a:p>
            <a:r>
              <a:rPr lang="ru-RU" b="1" dirty="0" smtClean="0"/>
              <a:t>-«Музыкальные шедевры». Авторская программа О.П. </a:t>
            </a:r>
            <a:r>
              <a:rPr lang="ru-RU" b="1" dirty="0" err="1" smtClean="0"/>
              <a:t>Радыновой</a:t>
            </a:r>
            <a:r>
              <a:rPr lang="ru-RU" b="1" dirty="0" smtClean="0"/>
              <a:t>. Москва, М гном пресс, 1999 г. </a:t>
            </a:r>
          </a:p>
          <a:p>
            <a:endParaRPr lang="ru-RU" b="1" dirty="0" smtClean="0"/>
          </a:p>
          <a:p>
            <a:r>
              <a:rPr lang="ru-RU" b="1" dirty="0" smtClean="0"/>
              <a:t>-Региональная программа воспитания и обучения детей старшего дошкольного возраста «Юный костромич». Авторский коллектив педагогов дошкольных образовательных учреждений, под рук. Г.В.Власовой г. Кострома, 2005 г.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Картинки на школьную тему для презентации - Свежие фильмы, софт, музыка, обои и многое друг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403" y="0"/>
            <a:ext cx="9346403" cy="703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438400" y="1524000"/>
            <a:ext cx="5867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uk-UA" sz="4000" b="1" dirty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uk-UA" sz="4000" b="1" dirty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             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457200" y="228600"/>
            <a:ext cx="8153400" cy="2971800"/>
          </a:xfrm>
          <a:prstGeom prst="downArrowCallou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2400" b="1" dirty="0" smtClean="0"/>
              <a:t>Образовательная программа разработана в соответствии с федеральным государственным образовательным стандартом дошкольного образования </a:t>
            </a:r>
          </a:p>
          <a:p>
            <a:r>
              <a:rPr lang="ru-RU" sz="2400" dirty="0" smtClean="0"/>
              <a:t></a:t>
            </a:r>
            <a:r>
              <a:rPr lang="ru-RU" sz="2400" b="1" i="1" dirty="0" smtClean="0"/>
              <a:t>В ходе проектирования учитывались: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8600" y="2362200"/>
            <a:ext cx="8686800" cy="41549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400" dirty="0" smtClean="0"/>
              <a:t> </a:t>
            </a:r>
            <a:r>
              <a:rPr lang="ru-RU" sz="2400" b="1" i="1" dirty="0" smtClean="0"/>
              <a:t>рекомендации Примерной образовательной программы дошкольного образования / Н.Е. </a:t>
            </a:r>
            <a:r>
              <a:rPr lang="ru-RU" sz="2400" b="1" i="1" dirty="0" err="1" smtClean="0"/>
              <a:t>Вераксы</a:t>
            </a:r>
            <a:r>
              <a:rPr lang="ru-RU" sz="2400" b="1" i="1" dirty="0" smtClean="0"/>
              <a:t>, Т.С Комарова, М.А. Васильевой–СПб.: Издательство МОЗАИКА СИНТЕЗ Москва, 2014«От рождения до школы» </a:t>
            </a:r>
          </a:p>
          <a:p>
            <a:endParaRPr lang="ru-RU" sz="2400" b="1" i="1" dirty="0" smtClean="0"/>
          </a:p>
          <a:p>
            <a:r>
              <a:rPr lang="en-US" sz="2400" dirty="0" smtClean="0"/>
              <a:t>o </a:t>
            </a:r>
            <a:r>
              <a:rPr lang="ru-RU" sz="2400" b="1" i="1" dirty="0" smtClean="0"/>
              <a:t>образовательные потребности воспитанников </a:t>
            </a:r>
          </a:p>
          <a:p>
            <a:endParaRPr lang="ru-RU" sz="2400" b="1" i="1" dirty="0" smtClean="0"/>
          </a:p>
          <a:p>
            <a:r>
              <a:rPr lang="ru-RU" sz="2400" dirty="0" err="1" smtClean="0"/>
              <a:t>o</a:t>
            </a:r>
            <a:r>
              <a:rPr lang="ru-RU" sz="2400" dirty="0" smtClean="0"/>
              <a:t> </a:t>
            </a:r>
            <a:r>
              <a:rPr lang="ru-RU" sz="2400" b="1" i="1" dirty="0" smtClean="0"/>
              <a:t>запросы родителей (законных представителей) </a:t>
            </a:r>
          </a:p>
          <a:p>
            <a:endParaRPr lang="ru-RU" sz="2400" b="1" i="1" dirty="0" smtClean="0"/>
          </a:p>
          <a:p>
            <a:r>
              <a:rPr lang="ru-RU" sz="2400" dirty="0" err="1" smtClean="0"/>
              <a:t>o</a:t>
            </a:r>
            <a:r>
              <a:rPr lang="ru-RU" sz="2400" dirty="0" smtClean="0"/>
              <a:t> </a:t>
            </a:r>
            <a:r>
              <a:rPr lang="ru-RU" sz="2400" b="1" i="1" dirty="0" smtClean="0"/>
              <a:t>психолого-педагогические, кадровые, материально-технические, финансовые условия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0CE9D9B6619F14C8E6444D8994C440D" ma:contentTypeVersion="49" ma:contentTypeDescription="Создание документа." ma:contentTypeScope="" ma:versionID="27a2af24de58faf09b1de47420d8f71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FCF924-DFBC-4A85-B556-CF65C024A673}"/>
</file>

<file path=customXml/itemProps2.xml><?xml version="1.0" encoding="utf-8"?>
<ds:datastoreItem xmlns:ds="http://schemas.openxmlformats.org/officeDocument/2006/customXml" ds:itemID="{D3184604-FF3C-4A7D-9299-19ECA9E6159C}"/>
</file>

<file path=customXml/itemProps3.xml><?xml version="1.0" encoding="utf-8"?>
<ds:datastoreItem xmlns:ds="http://schemas.openxmlformats.org/officeDocument/2006/customXml" ds:itemID="{6FE9DFF8-3C8C-42B6-A457-60B429A1D6E2}"/>
</file>

<file path=customXml/itemProps4.xml><?xml version="1.0" encoding="utf-8"?>
<ds:datastoreItem xmlns:ds="http://schemas.openxmlformats.org/officeDocument/2006/customXml" ds:itemID="{D132664F-A5DA-45A8-BA6B-0382777772FE}"/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1625</Words>
  <Application>Microsoft Office PowerPoint</Application>
  <PresentationFormat>Экран (4:3)</PresentationFormat>
  <Paragraphs>282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 Краткая презентация основной общеобразовательной программы МБДОУ «Детский сад № 55»  г. Кострома  </vt:lpstr>
      <vt:lpstr>    ОСНОВНАЯ ОБРАЗОВАТЕЛЬНАЯ ПРОГРАММА-  это нормативно-управленческий документ дошкольного учреждения, характеризующий специфику содержания образования, особенности организации воспитательно-образовательного процесса, характер оказываемых образовательных услуг.   </vt:lpstr>
      <vt:lpstr> ХАРАКТЕРИСТИКА  МБДОУ   </vt:lpstr>
      <vt:lpstr>   ВОЗРАСТНЫЕ ОСОБЕННОСТИ ВОСПИТАННИКОВ ДОУ    </vt:lpstr>
      <vt:lpstr>    Нормативно- правовая база ООП     </vt:lpstr>
      <vt:lpstr>ЦЕЛЕВОЙ РАЗДЕЛ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Краткая презентация основной общеобразовательной программы МБДОУ «Детский сад № 55» г. Кострома  </dc:title>
  <dc:creator>550</dc:creator>
  <cp:lastModifiedBy>550</cp:lastModifiedBy>
  <cp:revision>22</cp:revision>
  <dcterms:created xsi:type="dcterms:W3CDTF">2016-02-14T17:54:52Z</dcterms:created>
  <dcterms:modified xsi:type="dcterms:W3CDTF">2016-02-25T10:21:33Z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0x01010000CE9D9B6619F14C8E6444D8994C440D</vt:lpwstr>
  </property>
</Properties>
</file>