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2" r:id="rId3"/>
    <p:sldId id="260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</p:sldIdLst>
  <p:sldSz cx="9144000" cy="6858000" type="screen4x3"/>
  <p:notesSz cx="6858000" cy="9144000"/>
  <p:custDataLst>
    <p:tags r:id="rId1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74A"/>
    <a:srgbClr val="E5907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604" autoAdjust="0"/>
  </p:normalViewPr>
  <p:slideViewPr>
    <p:cSldViewPr>
      <p:cViewPr varScale="1">
        <p:scale>
          <a:sx n="68" d="100"/>
          <a:sy n="68" d="100"/>
        </p:scale>
        <p:origin x="-1152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entation-creation.ru/powerpoint-templates.html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 smtClean="0"/>
              <a:t>Оригинальные шаблоны для презентаций: </a:t>
            </a:r>
            <a:r>
              <a:rPr lang="ru-RU" sz="1200" dirty="0" smtClean="0">
                <a:hlinkClick r:id="rId3"/>
              </a:rPr>
              <a:t>https://presentation-creation.ru/powerpoint-templates.html</a:t>
            </a:r>
            <a:r>
              <a:rPr lang="en-US" sz="1200" dirty="0" smtClean="0"/>
              <a:t> </a:t>
            </a:r>
            <a:endParaRPr lang="ru-RU" sz="1200" dirty="0" smtClean="0"/>
          </a:p>
          <a:p>
            <a:r>
              <a:rPr lang="ru-RU" sz="1200" smtClean="0"/>
              <a:t>Бесплатно и без регистрации.</a:t>
            </a:r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161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5301208"/>
            <a:ext cx="8208912" cy="932521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5642768"/>
      </p:ext>
    </p:extLst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0B0F0"/>
                </a:solidFill>
              </a:defRPr>
            </a:lvl1pPr>
            <a:lvl2pPr>
              <a:defRPr>
                <a:solidFill>
                  <a:srgbClr val="00B0F0"/>
                </a:solidFill>
              </a:defRPr>
            </a:lvl2pPr>
            <a:lvl3pPr>
              <a:defRPr>
                <a:solidFill>
                  <a:srgbClr val="00B0F0"/>
                </a:solidFill>
              </a:defRPr>
            </a:lvl3pPr>
            <a:lvl4pPr>
              <a:defRPr>
                <a:solidFill>
                  <a:srgbClr val="00B0F0"/>
                </a:solidFill>
              </a:defRPr>
            </a:lvl4pPr>
            <a:lvl5pPr>
              <a:defRPr>
                <a:solidFill>
                  <a:srgbClr val="00B0F0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8804672"/>
      </p:ext>
    </p:extLst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rgbClr val="00B0F0"/>
                </a:solidFill>
              </a:defRPr>
            </a:lvl1pPr>
            <a:lvl2pPr>
              <a:defRPr>
                <a:solidFill>
                  <a:srgbClr val="00B0F0"/>
                </a:solidFill>
              </a:defRPr>
            </a:lvl2pPr>
            <a:lvl3pPr>
              <a:defRPr>
                <a:solidFill>
                  <a:srgbClr val="00B0F0"/>
                </a:solidFill>
              </a:defRPr>
            </a:lvl3pPr>
            <a:lvl4pPr>
              <a:defRPr>
                <a:solidFill>
                  <a:srgbClr val="00B0F0"/>
                </a:solidFill>
              </a:defRPr>
            </a:lvl4pPr>
            <a:lvl5pPr>
              <a:defRPr>
                <a:solidFill>
                  <a:srgbClr val="00B0F0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3695462"/>
      </p:ext>
    </p:extLst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Текст 2"/>
          <p:cNvSpPr>
            <a:spLocks noGrp="1"/>
          </p:cNvSpPr>
          <p:nvPr>
            <p:ph idx="1"/>
          </p:nvPr>
        </p:nvSpPr>
        <p:spPr>
          <a:xfrm>
            <a:off x="323528" y="1988840"/>
            <a:ext cx="8280920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00B0F0"/>
                </a:solidFill>
              </a:defRPr>
            </a:lvl1pPr>
            <a:lvl2pPr>
              <a:defRPr>
                <a:solidFill>
                  <a:srgbClr val="00B0F0"/>
                </a:solidFill>
              </a:defRPr>
            </a:lvl2pPr>
            <a:lvl3pPr>
              <a:defRPr>
                <a:solidFill>
                  <a:srgbClr val="00B0F0"/>
                </a:solidFill>
              </a:defRPr>
            </a:lvl3pPr>
            <a:lvl4pPr>
              <a:defRPr>
                <a:solidFill>
                  <a:srgbClr val="00B0F0"/>
                </a:solidFill>
              </a:defRPr>
            </a:lvl4pPr>
            <a:lvl5pPr>
              <a:defRPr>
                <a:solidFill>
                  <a:srgbClr val="00B0F0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699792" y="-27384"/>
            <a:ext cx="6336704" cy="1360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43014155"/>
      </p:ext>
    </p:extLst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B0F0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B0F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6654707"/>
      </p:ext>
    </p:extLst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5536" y="1999381"/>
            <a:ext cx="4248472" cy="4525963"/>
          </a:xfrm>
        </p:spPr>
        <p:txBody>
          <a:bodyPr/>
          <a:lstStyle>
            <a:lvl1pPr>
              <a:defRPr sz="2800">
                <a:solidFill>
                  <a:srgbClr val="00B0F0"/>
                </a:solidFill>
              </a:defRPr>
            </a:lvl1pPr>
            <a:lvl2pPr>
              <a:defRPr sz="2400">
                <a:solidFill>
                  <a:srgbClr val="00B0F0"/>
                </a:solidFill>
              </a:defRPr>
            </a:lvl2pPr>
            <a:lvl3pPr>
              <a:defRPr sz="2000">
                <a:solidFill>
                  <a:srgbClr val="00B0F0"/>
                </a:solidFill>
              </a:defRPr>
            </a:lvl3pPr>
            <a:lvl4pPr>
              <a:defRPr sz="1800">
                <a:solidFill>
                  <a:srgbClr val="00B0F0"/>
                </a:solidFill>
              </a:defRPr>
            </a:lvl4pPr>
            <a:lvl5pPr>
              <a:defRPr sz="1800">
                <a:solidFill>
                  <a:srgbClr val="00B0F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16016" y="1999381"/>
            <a:ext cx="4248472" cy="4525963"/>
          </a:xfrm>
        </p:spPr>
        <p:txBody>
          <a:bodyPr/>
          <a:lstStyle>
            <a:lvl1pPr>
              <a:defRPr sz="2800">
                <a:solidFill>
                  <a:srgbClr val="00B0F0"/>
                </a:solidFill>
              </a:defRPr>
            </a:lvl1pPr>
            <a:lvl2pPr>
              <a:defRPr sz="2400">
                <a:solidFill>
                  <a:srgbClr val="00B0F0"/>
                </a:solidFill>
              </a:defRPr>
            </a:lvl2pPr>
            <a:lvl3pPr>
              <a:defRPr sz="2000">
                <a:solidFill>
                  <a:srgbClr val="00B0F0"/>
                </a:solidFill>
              </a:defRPr>
            </a:lvl3pPr>
            <a:lvl4pPr>
              <a:defRPr sz="1800">
                <a:solidFill>
                  <a:srgbClr val="00B0F0"/>
                </a:solidFill>
              </a:defRPr>
            </a:lvl4pPr>
            <a:lvl5pPr>
              <a:defRPr sz="1800">
                <a:solidFill>
                  <a:srgbClr val="00B0F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1339978"/>
      </p:ext>
    </p:extLst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B0F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rgbClr val="00B0F0"/>
                </a:solidFill>
              </a:defRPr>
            </a:lvl1pPr>
            <a:lvl2pPr>
              <a:defRPr sz="2000">
                <a:solidFill>
                  <a:srgbClr val="00B0F0"/>
                </a:solidFill>
              </a:defRPr>
            </a:lvl2pPr>
            <a:lvl3pPr>
              <a:defRPr sz="1800">
                <a:solidFill>
                  <a:srgbClr val="00B0F0"/>
                </a:solidFill>
              </a:defRPr>
            </a:lvl3pPr>
            <a:lvl4pPr>
              <a:defRPr sz="1600">
                <a:solidFill>
                  <a:srgbClr val="00B0F0"/>
                </a:solidFill>
              </a:defRPr>
            </a:lvl4pPr>
            <a:lvl5pPr>
              <a:defRPr sz="1600">
                <a:solidFill>
                  <a:srgbClr val="00B0F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B0F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rgbClr val="00B0F0"/>
                </a:solidFill>
              </a:defRPr>
            </a:lvl1pPr>
            <a:lvl2pPr>
              <a:defRPr sz="2000">
                <a:solidFill>
                  <a:srgbClr val="00B0F0"/>
                </a:solidFill>
              </a:defRPr>
            </a:lvl2pPr>
            <a:lvl3pPr>
              <a:defRPr sz="1800">
                <a:solidFill>
                  <a:srgbClr val="00B0F0"/>
                </a:solidFill>
              </a:defRPr>
            </a:lvl3pPr>
            <a:lvl4pPr>
              <a:defRPr sz="1600">
                <a:solidFill>
                  <a:srgbClr val="00B0F0"/>
                </a:solidFill>
              </a:defRPr>
            </a:lvl4pPr>
            <a:lvl5pPr>
              <a:defRPr sz="1600">
                <a:solidFill>
                  <a:srgbClr val="00B0F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9933478"/>
      </p:ext>
    </p:extLst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72457728"/>
      </p:ext>
    </p:extLst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5951520"/>
      </p:ext>
    </p:extLst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rgbClr val="00B0F0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rgbClr val="00B0F0"/>
                </a:solidFill>
              </a:defRPr>
            </a:lvl1pPr>
            <a:lvl2pPr>
              <a:defRPr sz="2800">
                <a:solidFill>
                  <a:srgbClr val="00B0F0"/>
                </a:solidFill>
              </a:defRPr>
            </a:lvl2pPr>
            <a:lvl3pPr>
              <a:defRPr sz="2400">
                <a:solidFill>
                  <a:srgbClr val="00B0F0"/>
                </a:solidFill>
              </a:defRPr>
            </a:lvl3pPr>
            <a:lvl4pPr>
              <a:defRPr sz="2000">
                <a:solidFill>
                  <a:srgbClr val="00B0F0"/>
                </a:solidFill>
              </a:defRPr>
            </a:lvl4pPr>
            <a:lvl5pPr>
              <a:defRPr sz="2000">
                <a:solidFill>
                  <a:srgbClr val="00B0F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rgbClr val="00B0F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489667"/>
      </p:ext>
    </p:extLst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00B0F0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00B0F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58605414"/>
      </p:ext>
    </p:extLst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792" y="-27384"/>
            <a:ext cx="6336704" cy="1360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1988840"/>
            <a:ext cx="8280920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B0F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B0F0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B0F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 dir="in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B0F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B0F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B0F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B0F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B0F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653136"/>
            <a:ext cx="8208912" cy="1580593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Формирование основ финансовой грамотности детей дошкольного возраста.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1857870635"/>
      </p:ext>
    </p:extLst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Игровые методы обучения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Игровое обучение – это форма учебного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процесса в условных ситуациях, направленная на воссоздание и усвоение общественного опыта во всех его проявлениях: знаниях, навыках, умениях, эмоционально-оценочной деятельности.</a:t>
            </a:r>
            <a:r>
              <a:rPr lang="ru-RU" sz="2000" i="1" dirty="0" smtClean="0"/>
              <a:t> </a:t>
            </a:r>
          </a:p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Словесные методы обучения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Словесные методы позволяют в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кратчайший срок передавать детям информацию, ставить перед ними учебную задачу, указывать пути ее решения.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обучения</a:t>
            </a:r>
            <a:endParaRPr lang="ru-RU" dirty="0"/>
          </a:p>
        </p:txBody>
      </p:sp>
      <p:pic>
        <p:nvPicPr>
          <p:cNvPr id="4" name="Рисунок 3" descr="87_main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195736" y="4221087"/>
            <a:ext cx="3744416" cy="2494491"/>
          </a:xfrm>
          <a:prstGeom prst="rect">
            <a:avLst/>
          </a:prstGeom>
        </p:spPr>
      </p:pic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340768"/>
            <a:ext cx="8280920" cy="4320480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Беседа. Беседа применяется в тех случаях, когда у детей имеются некоторый опыт и знания о предметах и явлениях, которым она посвящена. В ходе беседы знания детей уточняются, обогащаются, систематизируются.</a:t>
            </a:r>
            <a:r>
              <a:rPr lang="ru-RU" sz="2000" dirty="0" smtClean="0"/>
              <a:t>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Тестовый метод. Тест – стандартизированное задание по результатам выполнения, которого судят о знаниях, умениях и личностных характеристиках.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691680" y="-27384"/>
            <a:ext cx="7344816" cy="1360836"/>
          </a:xfrm>
        </p:spPr>
        <p:txBody>
          <a:bodyPr>
            <a:normAutofit/>
          </a:bodyPr>
          <a:lstStyle/>
          <a:p>
            <a:r>
              <a:rPr lang="ru-RU" dirty="0" smtClean="0"/>
              <a:t>Формы словесного обучения.</a:t>
            </a:r>
            <a:endParaRPr lang="ru-RU" dirty="0"/>
          </a:p>
        </p:txBody>
      </p:sp>
      <p:pic>
        <p:nvPicPr>
          <p:cNvPr id="12" name="Рисунок 11" descr="20181128_130422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691679" y="3717032"/>
            <a:ext cx="5340085" cy="3003798"/>
          </a:xfrm>
          <a:prstGeom prst="rect">
            <a:avLst/>
          </a:prstGeom>
        </p:spPr>
      </p:pic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1484784"/>
            <a:ext cx="8280920" cy="43204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Финансовой грамотности необходимо обучаться с дошкольного возраста. Проблема воспитания финансовой грамотности стала предметом исследования применительно к детям дошкольного возраста. Раннее разумное воспитание финансовой грамотности служит основой эффективного взаимодействия с окружающим миром.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og_og_1468009524266534279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259631" y="3356992"/>
            <a:ext cx="6042251" cy="3162111"/>
          </a:xfrm>
          <a:prstGeom prst="rect">
            <a:avLst/>
          </a:prstGeom>
        </p:spPr>
      </p:pic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1484784"/>
            <a:ext cx="5184576" cy="47525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Воспитание финансовой грамотности дошкольников тема новая, полностью не исследована.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Авторские программы:            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1. «Финансовая грамотность: методические рекомендации для преподавателя» А. О. Жданова. 2.«Дети и деньги» А. Е. Пушкарь,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3.«Первые шаги по ступеням финансовой грамотности для дошкольников» Н. А.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Крючкова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Авторские программы </a:t>
            </a:r>
            <a:endParaRPr lang="ru-RU" dirty="0"/>
          </a:p>
        </p:txBody>
      </p:sp>
      <p:pic>
        <p:nvPicPr>
          <p:cNvPr id="7" name="Рисунок 6" descr="book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436096" y="1700808"/>
            <a:ext cx="3460393" cy="4838333"/>
          </a:xfrm>
          <a:prstGeom prst="rect">
            <a:avLst/>
          </a:prstGeom>
        </p:spPr>
      </p:pic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772816"/>
            <a:ext cx="8280920" cy="4320480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Финансовое просвещение и воспитание детей дошкольного возраста – это новое направление в дошкольной педагогике, так как финансовая грамотность является глобальной социальной проблемой, неотделимой от ребенка с самых ранних лет его жизни.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Рисунок 6" descr="937395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907704" y="3284984"/>
            <a:ext cx="4834438" cy="343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27822378"/>
      </p:ext>
    </p:extLst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395536" y="1484784"/>
            <a:ext cx="8280920" cy="4320480"/>
          </a:xfrm>
        </p:spPr>
        <p:txBody>
          <a:bodyPr>
            <a:normAutofit/>
          </a:bodyPr>
          <a:lstStyle/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Актуальность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заключается в формировании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полезных привычек в сфере финансов, начиная с раннего возраста, это поможет избежать детям многих ошибок по мере взросления и приобретения финансовой самостоятельности, а также заложит основу финансовой безопасности и благополучия на протяжении жизни</a:t>
            </a:r>
          </a:p>
          <a:p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" name="Рисунок 9" descr="huge_9339e8f7-809f-4d4b-8f5d-b0f8232b3e6f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051720" y="3212976"/>
            <a:ext cx="5004047" cy="3336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00859123"/>
      </p:ext>
    </p:extLst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1268760"/>
            <a:ext cx="8280920" cy="432048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Финансовая</a:t>
            </a:r>
            <a:r>
              <a:rPr lang="ru-RU" b="1" dirty="0" smtClean="0"/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грамотность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это способность человека управлять своими доходами и расходами, принимать правильные решения по распределению денежных средств (жить по средствам) и грамотно их приумножать[8]. Другими словами – это знание, позволяющее достичь финансового благополучия и оставаться на этом уровне всю свою жизнь.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 descr="20181128_131343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619672" y="3284984"/>
            <a:ext cx="6071659" cy="3415308"/>
          </a:xfrm>
          <a:prstGeom prst="rect">
            <a:avLst/>
          </a:prstGeom>
        </p:spPr>
      </p:pic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268760"/>
            <a:ext cx="8280920" cy="43204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Национальная Стратегия повышения финансовой грамотности  определяет приоритеты, цели и задачи, способы их эффективного достижения и решения в сфере государственного управления отношениями, возникающими при повышении финансовой грамотности населения, создании системы финансового образования и информирования в сфере защиты прав потребителей финансовых услуг в Российской Федерации на среднесрочный период.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Рисунок 6" descr="20181128_130629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259632" y="3501008"/>
            <a:ext cx="5760640" cy="3240360"/>
          </a:xfrm>
          <a:prstGeom prst="rect">
            <a:avLst/>
          </a:prstGeom>
        </p:spPr>
      </p:pic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268760"/>
            <a:ext cx="8280920" cy="43204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Настоящая Стратегия основывается на Федеральном законе от 28 июня 2013 г. №172-ФЗ «О стратегическом планировании в Российской Федерации», Законе Российской Федерации от 17 февраля 1992 г. № 2300-1 «О защите прав потребителей», Федеральном законе от 29 декабря 2012 г. № 273-ФЗ «Об образовании в Российской Федерации», других федеральных законах, нормативных правовых актах Правительства Российской Федерации и федеральных органов исполнительной власти, регулирующих отношения, возникающие в сфере повышения уровня финансовой грамотности населения и развития финансового образования в Российской Федерации.</a:t>
            </a:r>
          </a:p>
          <a:p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20181128_123428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763688" y="3789040"/>
            <a:ext cx="5184576" cy="2916324"/>
          </a:xfrm>
          <a:prstGeom prst="rect">
            <a:avLst/>
          </a:prstGeom>
        </p:spPr>
      </p:pic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1340768"/>
            <a:ext cx="8280920" cy="38884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создание основ для формирования финансово грамотного поведения населения, как необходимого условия повышения уровня и качества жизни граждан, в том числе за счет использования финансовых продуктов и услуг надлежащего качества. Ожидаемым результатом реализации Стратегии является достижение главной цели – создание основ для формирования финансового грамотного поведения населения как необходимого условия финансового благополучия домохозяйств и обеспечения устойчивого экономического роста.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стратегии.</a:t>
            </a:r>
            <a:endParaRPr lang="ru-RU" dirty="0"/>
          </a:p>
        </p:txBody>
      </p:sp>
      <p:pic>
        <p:nvPicPr>
          <p:cNvPr id="7" name="Рисунок 6" descr="20181128_131647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547664" y="3870048"/>
            <a:ext cx="5040560" cy="2835315"/>
          </a:xfrm>
          <a:prstGeom prst="rect">
            <a:avLst/>
          </a:prstGeom>
        </p:spPr>
      </p:pic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1268760"/>
            <a:ext cx="8280920" cy="43204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 всё-таки правильно познакомить ребенка с финансовой составляющей жизненных отношений?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1.Для начала необходимо четко объяснить функцию денег на понятном дошкольнику языке. Следует подробно рассказать детям о способах заработка родителями.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2.</a:t>
            </a:r>
            <a:r>
              <a:rPr lang="ru-RU" sz="2000" dirty="0" smtClean="0"/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стоит заострять внимание на понятиях «бедный» и «богатый».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3.</a:t>
            </a:r>
            <a:r>
              <a:rPr lang="ru-RU" sz="2000" dirty="0" smtClean="0"/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рекомендуется развивать потребительское отношение к родителям у детей.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835696" y="116632"/>
            <a:ext cx="7200800" cy="121682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>Содержание образования по финансовой грамотности дошкольников.</a:t>
            </a:r>
            <a:r>
              <a:rPr lang="ru-RU" sz="3100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6" name="Рисунок 5" descr="malish(1)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835696" y="4227838"/>
            <a:ext cx="4696670" cy="2458413"/>
          </a:xfrm>
          <a:prstGeom prst="rect">
            <a:avLst/>
          </a:prstGeom>
        </p:spPr>
      </p:pic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1412776"/>
            <a:ext cx="8280920" cy="43204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3.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Необходимо с помощью игр, рассказов, сказок, а так же практических занятий (родителей с детьми) обучить дошкольников, следующему: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что такое деньги, какие они бывают;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что такое «необходимые покупки», и «желаемые покупки»;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что такое карманные деньги. Банковская пластиковая карта ребенка;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как планировать свои расходы;                                                                             - техника безопасности использования банковских карт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IMG_2678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339752" y="4077072"/>
            <a:ext cx="3515883" cy="2636912"/>
          </a:xfrm>
          <a:prstGeom prst="rect">
            <a:avLst/>
          </a:prstGeom>
        </p:spPr>
      </p:pic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38f6de3a1f82a5bac8a651ca0179d87a2e42f4e"/>
</p:tagLst>
</file>

<file path=ppt/theme/theme1.xml><?xml version="1.0" encoding="utf-8"?>
<a:theme xmlns:a="http://schemas.openxmlformats.org/drawingml/2006/main" name="Тема Office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D1F7549A09F7F4C956D0918BC3F5F8E" ma:contentTypeVersion="49" ma:contentTypeDescription="Создание документа." ma:contentTypeScope="" ma:versionID="fe6216fec4eaaaaaa43a2b99756dcf1d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45d92a831f630846e920fd49d9864d72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AWJJH2MPE6E2-1277058363-2641</_dlc_DocId>
    <_dlc_DocIdUrl xmlns="4a252ca3-5a62-4c1c-90a6-29f4710e47f8">
      <Url>http://edu-sps.koiro.local/Kostroma_EDU/ds_26/_layouts/15/DocIdRedir.aspx?ID=AWJJH2MPE6E2-1277058363-2641</Url>
      <Description>AWJJH2MPE6E2-1277058363-2641</Description>
    </_dlc_DocIdUrl>
  </documentManagement>
</p:properties>
</file>

<file path=customXml/itemProps1.xml><?xml version="1.0" encoding="utf-8"?>
<ds:datastoreItem xmlns:ds="http://schemas.openxmlformats.org/officeDocument/2006/customXml" ds:itemID="{0876AD4F-4C9B-4424-B766-EE204DBDE5CF}"/>
</file>

<file path=customXml/itemProps2.xml><?xml version="1.0" encoding="utf-8"?>
<ds:datastoreItem xmlns:ds="http://schemas.openxmlformats.org/officeDocument/2006/customXml" ds:itemID="{1F67EA1A-86D6-4A6A-A0B2-2739D7780825}"/>
</file>

<file path=customXml/itemProps3.xml><?xml version="1.0" encoding="utf-8"?>
<ds:datastoreItem xmlns:ds="http://schemas.openxmlformats.org/officeDocument/2006/customXml" ds:itemID="{A5EED2F6-9CAE-47DD-B596-2FCC6D3B6818}"/>
</file>

<file path=customXml/itemProps4.xml><?xml version="1.0" encoding="utf-8"?>
<ds:datastoreItem xmlns:ds="http://schemas.openxmlformats.org/officeDocument/2006/customXml" ds:itemID="{3B004004-CFF3-44C9-A0F9-F0D37834BE4B}"/>
</file>

<file path=docProps/app.xml><?xml version="1.0" encoding="utf-8"?>
<Properties xmlns="http://schemas.openxmlformats.org/officeDocument/2006/extended-properties" xmlns:vt="http://schemas.openxmlformats.org/officeDocument/2006/docPropsVTypes">
  <TotalTime>1188</TotalTime>
  <Words>720</Words>
  <Application>Microsoft Office PowerPoint</Application>
  <PresentationFormat>Экран (4:3)</PresentationFormat>
  <Paragraphs>34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Формирование основ финансовой грамотности детей дошкольного возраста.</vt:lpstr>
      <vt:lpstr>Слайд 2</vt:lpstr>
      <vt:lpstr>Слайд 3</vt:lpstr>
      <vt:lpstr>Слайд 4</vt:lpstr>
      <vt:lpstr>Слайд 5</vt:lpstr>
      <vt:lpstr>Слайд 6</vt:lpstr>
      <vt:lpstr>Цель стратегии.</vt:lpstr>
      <vt:lpstr>Содержание образования по финансовой грамотности дошкольников.  </vt:lpstr>
      <vt:lpstr>Слайд 9</vt:lpstr>
      <vt:lpstr>Методы обучения</vt:lpstr>
      <vt:lpstr>Формы словесного обучения.</vt:lpstr>
      <vt:lpstr>Слайд 12</vt:lpstr>
      <vt:lpstr>Авторские программы 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Финансовая грамотность</dc:title>
  <dc:creator>obstinate</dc:creator>
  <dc:description>Шаблон презентации с сайта https://presentation-creation.ru/</dc:description>
  <cp:lastModifiedBy>1</cp:lastModifiedBy>
  <cp:revision>413</cp:revision>
  <dcterms:created xsi:type="dcterms:W3CDTF">2018-02-25T09:09:03Z</dcterms:created>
  <dcterms:modified xsi:type="dcterms:W3CDTF">2019-04-29T07:51:57Z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0x0101004D1F7549A09F7F4C956D0918BC3F5F8E</vt:lpwstr>
  </property>
  <property fmtid="{D5CDD505-2E9C-101B-9397-08002B2CF9AE}" pid="3" name="_dlc_DocIdItemGuid">
    <vt:lpwstr>7e55e90f-bfe1-49ba-b765-b6e6c1db97e7</vt:lpwstr>
  </property>
</Properties>
</file>