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1" r:id="rId5"/>
    <p:sldId id="260" r:id="rId6"/>
    <p:sldId id="272" r:id="rId7"/>
    <p:sldId id="273" r:id="rId8"/>
    <p:sldId id="274" r:id="rId9"/>
    <p:sldId id="275" r:id="rId10"/>
    <p:sldId id="276" r:id="rId11"/>
    <p:sldId id="277" r:id="rId12"/>
    <p:sldId id="261" r:id="rId13"/>
    <p:sldId id="262" r:id="rId14"/>
    <p:sldId id="278" r:id="rId15"/>
    <p:sldId id="264" r:id="rId16"/>
    <p:sldId id="279" r:id="rId17"/>
    <p:sldId id="280" r:id="rId18"/>
    <p:sldId id="281" r:id="rId19"/>
    <p:sldId id="285" r:id="rId20"/>
    <p:sldId id="283" r:id="rId21"/>
    <p:sldId id="286" r:id="rId22"/>
    <p:sldId id="287" r:id="rId23"/>
    <p:sldId id="284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472" autoAdjust="0"/>
  </p:normalViewPr>
  <p:slideViewPr>
    <p:cSldViewPr>
      <p:cViewPr>
        <p:scale>
          <a:sx n="87" d="100"/>
          <a:sy n="87" d="100"/>
        </p:scale>
        <p:origin x="-3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олден ретривер Бенджамин или просто Беня. - Страница 87 - Ретриверы Украи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Segoe Script" pitchFamily="66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етский 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сад № 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26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Segoe Script" pitchFamily="66" charset="0"/>
                <a:cs typeface="Times New Roman" pitchFamily="18" charset="0"/>
              </a:rPr>
            </a:b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       г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Segoe Script" pitchFamily="66" charset="0"/>
                <a:cs typeface="Times New Roman" pitchFamily="18" charset="0"/>
              </a:rPr>
              <a:t>Кострома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844824"/>
            <a:ext cx="673224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Развивающая игра, как средство сенсорного развития детей в соответствии с ФГОС</a:t>
            </a:r>
          </a:p>
          <a:p>
            <a:endParaRPr lang="ru-RU" sz="16000" b="1" dirty="0" smtClean="0">
              <a:solidFill>
                <a:srgbClr val="FF0000"/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sz="8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                              Подготовила: воспитатель </a:t>
            </a:r>
            <a:r>
              <a:rPr lang="ru-RU" sz="8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детей раннего возраста</a:t>
            </a:r>
            <a:endParaRPr lang="ru-RU" sz="8000" b="1" i="1" dirty="0" smtClean="0">
              <a:solidFill>
                <a:schemeClr val="tx1"/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sz="8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                                </a:t>
            </a:r>
            <a:r>
              <a:rPr lang="ru-RU" sz="8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Рябых Н.В.</a:t>
            </a:r>
            <a:endParaRPr lang="ru-RU" sz="8000" b="1" i="1" dirty="0" smtClean="0">
              <a:solidFill>
                <a:schemeClr val="tx1"/>
              </a:solidFill>
              <a:latin typeface="Segoe Script" pitchFamily="34" charset="0"/>
              <a:cs typeface="Times New Roman" pitchFamily="18" charset="0"/>
            </a:endParaRPr>
          </a:p>
          <a:p>
            <a:endParaRPr lang="ru-RU" sz="8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476672"/>
            <a:ext cx="6192688" cy="6264696"/>
          </a:xfrm>
        </p:spPr>
        <p:txBody>
          <a:bodyPr tIns="216000"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Педагогические условия для организации развивающей игры</a:t>
            </a:r>
          </a:p>
          <a:p>
            <a:pPr lvl="0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Играющий педагог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(эмоциональная выразительность, артистизм, способность расположить к себе и передать интерес к деятельности)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Время на игру в режиме дня</a:t>
            </a:r>
            <a:endParaRPr lang="ru-RU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Организация активной развивающей игровой среды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(динамичность, вариативность, доступность и др.)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Обогащение жизненного опыта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яркими впечатлениями (чтобы любая совместная деятельность ребенка с взрослым стала самостоятельной; ребенок сам является творцом «своего мира»)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Взаимодействие </a:t>
            </a:r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родителями</a:t>
            </a: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(формирование адекватной родительской позиции) </a:t>
            </a:r>
          </a:p>
          <a:p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6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6192688" cy="5184576"/>
          </a:xfrm>
        </p:spPr>
        <p:txBody>
          <a:bodyPr tIns="216000"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рамках ФГОС сенсорное развитие успешно прослеживается в образовательных областях: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Социально-коммуникативное развитие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происходит через развитие общения и взаимодействия ребенка с взрослым и сверстниками в дидактических играх.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Познавательное развитие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происходит через формирование первичных сенсорных представлений об эталонах цвета, формы, величины.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Речевое развитие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через обогащение активного словаря. Рассматривание и обсуждение картин. Картина ценный материал для развития детской речи. Посредствами картины обогащается словарь ребенка. (Также дерево на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фланеграфе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листочки - зеленые, желтые, красные)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Художественно-эстетическое развитие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развитие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сенсорного восприятия, это рисование разными цветами красок.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5.Физическое развитие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это например использование разноцветных кеглей (изучение спектра цветов – обойди красную кеглю и т. д.)</a:t>
            </a:r>
          </a:p>
          <a:p>
            <a:endPara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6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0688"/>
            <a:ext cx="8229600" cy="57626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Бизиборды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– развивающие доски (М.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Монтессор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и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010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Развивающие игры:</a:t>
            </a:r>
            <a:b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imac\Desktop\bizibord-dly-detey-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268760"/>
            <a:ext cx="3554948" cy="218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imac\Desktop\bizibord-dly-detey-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573016"/>
            <a:ext cx="3651150" cy="276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imac\Desktop\bizibord-dly-detey-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1124744"/>
            <a:ext cx="4032448" cy="320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imac\Desktop\bizibord-dly-detey-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437112"/>
            <a:ext cx="238782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imac\Desktop\bizibord-dly-detey-2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27784" y="4365104"/>
            <a:ext cx="1958111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Блоки Дары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Фребеля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imac\Desktop\2037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1" y="3573016"/>
            <a:ext cx="3338191" cy="2508870"/>
          </a:xfrm>
          <a:prstGeom prst="rect">
            <a:avLst/>
          </a:prstGeom>
          <a:noFill/>
        </p:spPr>
      </p:pic>
      <p:pic>
        <p:nvPicPr>
          <p:cNvPr id="7171" name="Picture 3" descr="C:\Users\imac\Desktop\igrovoj_nabor_dary_frebelya_14_kontejnerov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2996952"/>
            <a:ext cx="2787788" cy="2221653"/>
          </a:xfrm>
          <a:prstGeom prst="rect">
            <a:avLst/>
          </a:prstGeom>
          <a:noFill/>
        </p:spPr>
      </p:pic>
      <p:pic>
        <p:nvPicPr>
          <p:cNvPr id="7172" name="Picture 4" descr="C:\Users\imac\Desktop\122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714314"/>
            <a:ext cx="3240360" cy="2171041"/>
          </a:xfrm>
          <a:prstGeom prst="rect">
            <a:avLst/>
          </a:prstGeom>
          <a:noFill/>
        </p:spPr>
      </p:pic>
      <p:pic>
        <p:nvPicPr>
          <p:cNvPr id="7173" name="Picture 5" descr="C:\Users\imac\Desktop\1350339629259_bulleti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0272" y="2996952"/>
            <a:ext cx="1942526" cy="1292994"/>
          </a:xfrm>
          <a:prstGeom prst="rect">
            <a:avLst/>
          </a:prstGeom>
          <a:noFill/>
        </p:spPr>
      </p:pic>
      <p:pic>
        <p:nvPicPr>
          <p:cNvPr id="7174" name="Picture 6" descr="C:\Users\imac\Desktop\616_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365104"/>
            <a:ext cx="2350629" cy="1676028"/>
          </a:xfrm>
          <a:prstGeom prst="rect">
            <a:avLst/>
          </a:prstGeom>
          <a:noFill/>
        </p:spPr>
      </p:pic>
      <p:pic>
        <p:nvPicPr>
          <p:cNvPr id="7175" name="Picture 7" descr="C:\Users\imac\Desktop\7742afd78638b3ce918b18d9dea5893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764704"/>
            <a:ext cx="4240200" cy="284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Блоки </a:t>
            </a:r>
            <a:r>
              <a:rPr lang="ru-RU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Дьенеша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ru-RU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mac\Desktop\i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645024"/>
            <a:ext cx="3381747" cy="253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imac\Desktop\i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254" y="3645024"/>
            <a:ext cx="356992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imac\Desktop\547d685a5d1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836712"/>
            <a:ext cx="4216983" cy="281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imac\Desktop\Блоки-Дьенеша-для-самых-маленьких-альбом-с-заданиями-2-3-года--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692696"/>
            <a:ext cx="3707903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Доски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Сегена</a:t>
            </a:r>
            <a:endParaRPr lang="ru-RU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imac\Desktop\1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980728"/>
            <a:ext cx="2259088" cy="162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imac\Desktop\scrn_big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980728"/>
            <a:ext cx="4184345" cy="162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imac\Desktop\i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3861048"/>
            <a:ext cx="2407915" cy="240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imac\Desktop\ce95611d47d9d13eb1d50b71f5e4c23d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560" y="2564904"/>
            <a:ext cx="4207459" cy="143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imac\Desktop\87845742.209555364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3933056"/>
            <a:ext cx="2381471" cy="243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imac\Desktop\1187582-1-500x5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0152" y="2852936"/>
            <a:ext cx="2618383" cy="261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Рамки-вкладыши М.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Монтессори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/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imac\Desktop\12714840578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717032"/>
            <a:ext cx="4342011" cy="264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imac\Desktop\4f31ece4904213d6adef4ee10e6eaef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052736"/>
            <a:ext cx="2539157" cy="253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imac\Desktop\ff23aa77e8b40c941b939bd9cc0d4ce349649ad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908720"/>
            <a:ext cx="34585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imac\Desktop\5fvr6c0krhor0ohkx75n46ef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3717032"/>
            <a:ext cx="3711211" cy="278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imac\Desktop\1untitled(50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32107" y="1340768"/>
            <a:ext cx="3165145" cy="237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Игры Никитиных «Кубики для всех», «Сложи узор», «Сложи квадрат»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imac\Desktop\b4325b84b3c3f84bb1421539ff9e875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3645024"/>
            <a:ext cx="3456384" cy="259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imac\Desktop\910553_20150928070336_0105_600x6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3356992"/>
            <a:ext cx="3098026" cy="288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imac\Desktop\product39055-main.ipthumb800xprop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908720"/>
            <a:ext cx="3528392" cy="26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imac\Desktop\slozhi-kvadra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1340768"/>
            <a:ext cx="3168352" cy="222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Игры палочками </a:t>
            </a:r>
            <a:r>
              <a:rPr lang="ru-RU" sz="4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Кюизенера</a:t>
            </a:r>
            <a:endParaRPr lang="ru-RU" sz="4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mac\Desktop\113004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24744"/>
            <a:ext cx="3754041" cy="281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imac\Desktop\764571_palochki-schetnye-cvetnye-kuizener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24744"/>
            <a:ext cx="4008090" cy="300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imac\Desktop\image005_10-500x5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77072"/>
            <a:ext cx="2564359" cy="256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imac\Desktop\8754576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4293096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imac\Desktop\image_607348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80111" y="4221088"/>
            <a:ext cx="3120347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Игры со счетными палочками</a:t>
            </a:r>
            <a:endParaRPr lang="ru-RU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mac\Desktop\IYJb78x7TY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24744"/>
            <a:ext cx="3733950" cy="2638872"/>
          </a:xfrm>
          <a:prstGeom prst="rect">
            <a:avLst/>
          </a:prstGeom>
          <a:noFill/>
        </p:spPr>
      </p:pic>
      <p:pic>
        <p:nvPicPr>
          <p:cNvPr id="2051" name="Picture 3" descr="C:\Users\imac\Desktop\404165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920" y="1340768"/>
            <a:ext cx="3463130" cy="2448272"/>
          </a:xfrm>
          <a:prstGeom prst="rect">
            <a:avLst/>
          </a:prstGeom>
          <a:noFill/>
        </p:spPr>
      </p:pic>
      <p:pic>
        <p:nvPicPr>
          <p:cNvPr id="2052" name="Picture 4" descr="C:\Users\imac\Desktop\1144687_figury-iz-schetnyh-paloche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112" y="3573016"/>
            <a:ext cx="3323618" cy="2348880"/>
          </a:xfrm>
          <a:prstGeom prst="rect">
            <a:avLst/>
          </a:prstGeom>
          <a:noFill/>
        </p:spPr>
      </p:pic>
      <p:pic>
        <p:nvPicPr>
          <p:cNvPr id="2053" name="Picture 5" descr="C:\Users\imac\Desktop\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3717032"/>
            <a:ext cx="2895600" cy="2047875"/>
          </a:xfrm>
          <a:prstGeom prst="rect">
            <a:avLst/>
          </a:prstGeom>
          <a:noFill/>
        </p:spPr>
      </p:pic>
      <p:pic>
        <p:nvPicPr>
          <p:cNvPr id="2054" name="Picture 6" descr="C:\Users\imac\Desktop\AoeAEfH9Tj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5816" y="4581128"/>
            <a:ext cx="260954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427168" cy="514543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Игра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— это огромное светлое окно, через которое в духовный мир ребенка вливается живительный поток представлений, понятий об окружающем мире.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Игра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— это искра, зажигающая огонек пытливости и любознательности.» </a:t>
            </a:r>
            <a:br>
              <a:rPr lang="ru-RU" sz="28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                                            Сухомлинский В.А.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Дидактических игр для развития сенсорных способностей детей раннего возраста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/>
          <a:lstStyle/>
          <a:p>
            <a:pPr lvl="5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imac\Desktop\a6055581798929afbf64fda12398a4c7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85293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imac\Desktop\1bb694b3d9deac73d1ccabe6ed906e92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005064"/>
            <a:ext cx="187071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imac\Desktop\87ebaab3f3541b65d9519e86ea19daf3.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3501008"/>
            <a:ext cx="3384798" cy="25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C:\Users\imac\Desktop\86a7c7ce079753b0080eb1e8675f688b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83760" y="191683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C:\Users\imac\Desktop\a9d08a221b352365cef8ff788f2b7a25.jp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11960" y="836712"/>
            <a:ext cx="3028355" cy="227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 descr="C:\Users\imac\Desktop\4e105bf11c38319b2b2338aa0ac057b7.jpg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99592" y="692696"/>
            <a:ext cx="2798862" cy="2099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Дидактических игр для развития сенсорных способностей детей раннего возраста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/>
          <a:lstStyle/>
          <a:p>
            <a:pPr lvl="5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imac\Desktop\7637a0c439feb5d16bda3ac98141b31c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284984"/>
            <a:ext cx="2784442" cy="208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imac\Desktop\41b8f244ac94304e0e970e3d6bfdfb7a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692696"/>
            <a:ext cx="199933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imac\Desktop\b9ffd8e40da977b0934dcc73b8eee9e6.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645024"/>
            <a:ext cx="3234928" cy="242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imac\Desktop\9cef9e67aa76c8eb75be6760deea7cea.jp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3284984"/>
            <a:ext cx="2088232" cy="2782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imac\Desktop\35098bced4acbe80407588b4c48cdc63.jpg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99592" y="76470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Сенсорная юбка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/>
          <a:lstStyle/>
          <a:p>
            <a:pPr lvl="5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imac\Desktop\17224499_57480-650x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3212976"/>
            <a:ext cx="27363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imac\Desktop\35d18420c338e14a4906b97b418e2661.jp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764704"/>
            <a:ext cx="3384376" cy="253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imac\Desktop\detsad-193260-14276400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908720"/>
            <a:ext cx="359575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imac\Desktop\i (4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3501008"/>
            <a:ext cx="34483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5"/>
          </a:xfrm>
        </p:spPr>
        <p:txBody>
          <a:bodyPr>
            <a:normAutofit/>
          </a:bodyPr>
          <a:lstStyle/>
          <a:p>
            <a:pPr lvl="5">
              <a:buNone/>
            </a:pPr>
            <a:endParaRPr lang="ru-RU" sz="4400" dirty="0" smtClean="0">
              <a:solidFill>
                <a:srgbClr val="FF0000"/>
              </a:solidFill>
              <a:latin typeface="Segoe Script" pitchFamily="66" charset="0"/>
              <a:cs typeface="Times New Roman" pitchFamily="18" charset="0"/>
            </a:endParaRPr>
          </a:p>
          <a:p>
            <a:pPr lvl="5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Segoe Script" pitchFamily="66" charset="0"/>
                <a:cs typeface="Times New Roman" pitchFamily="18" charset="0"/>
              </a:rPr>
              <a:t>Играйте в игры!</a:t>
            </a:r>
            <a:endParaRPr lang="ru-RU" sz="4400" b="1" dirty="0">
              <a:solidFill>
                <a:srgbClr val="FF0000"/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олден ретривер Бенджамин или просто Беня. - Страница 87 - Р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775552">
            <a:off x="3361396" y="1496856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Segoe Script" pitchFamily="66" charset="0"/>
              </a:rPr>
              <a:t>СПАСИБО</a:t>
            </a:r>
            <a:r>
              <a:rPr lang="ru-RU" sz="3600" b="1" i="1" dirty="0" smtClean="0">
                <a:solidFill>
                  <a:srgbClr val="FF0000"/>
                </a:solidFill>
                <a:latin typeface="Segoe Script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Segoe Script" pitchFamily="66" charset="0"/>
              </a:rPr>
              <a:t> ЗА </a:t>
            </a:r>
            <a:br>
              <a:rPr lang="ru-RU" sz="3600" b="1" i="1" dirty="0" smtClean="0">
                <a:solidFill>
                  <a:srgbClr val="FF0000"/>
                </a:solidFill>
                <a:latin typeface="Segoe Script" pitchFamily="66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Segoe Script" pitchFamily="66" charset="0"/>
              </a:rPr>
              <a:t>ВНИМАНИЕ!!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36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404665"/>
            <a:ext cx="6984776" cy="4104455"/>
          </a:xfrm>
        </p:spPr>
        <p:txBody>
          <a:bodyPr tIns="216000"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Что такое сенсорное развитие?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Сенсорное развитие ребенка </a:t>
            </a: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404665"/>
            <a:ext cx="6768752" cy="4104455"/>
          </a:xfrm>
        </p:spPr>
        <p:txBody>
          <a:bodyPr tIns="216000"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Существует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пять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сенсорных систем, с помощью которых человек познает мир (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зрение, слух, осязание, обоняние, вкус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развитии сенсорных способностей важную роль играет освоение сенсорных эталонов – общепринятых образцов свойств предметов. Например, 7 цветов радуги и их оттенки, геометрические фигуры, метрическая система мер и пр.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Сенсорное воспитание</a:t>
            </a:r>
            <a:endParaRPr lang="ru-RU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2"/>
            <a:ext cx="66247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– это целенаправленное совершенствование, развитие у детей сенсорных процессов (ощущений, восприятий, представлений) .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2780928"/>
            <a:ext cx="6768752" cy="4077072"/>
          </a:xfrm>
        </p:spPr>
        <p:txBody>
          <a:bodyPr tIns="216000"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Сенсорное воспитанию детей с 2 до 3 лет.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Ребенок может: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• ориентироваться в 6 цветах, называть их, подбирать по образцу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• ориентироваться в трех и более контрастных величинах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• собирать пирамидку из 5-8 колец разной величины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• 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• составлять целое из 4-х частей разрезных картинок, складных кубиков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2780928"/>
            <a:ext cx="6588224" cy="3672408"/>
          </a:xfrm>
        </p:spPr>
        <p:txBody>
          <a:bodyPr tIns="216000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различать предметы по форме (кубик, кирпичик, шар,)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ориентироваться в соотношении плоскостных фигур (круг, овал, квадрат, прямоугольник, треугольник)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</a:rPr>
              <a:t>•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сравнивать, соотносить, группировать однородные предметы по цвету, форме, величине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выделять формы предметов, обводя их по контуру то одной, то другой рукой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•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 в рамках листа проводить вертикальные, горизонтальные, округлые, короткие и длинные линии. </a:t>
            </a:r>
          </a:p>
          <a:p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16632"/>
            <a:ext cx="6192688" cy="6552728"/>
          </a:xfrm>
        </p:spPr>
        <p:txBody>
          <a:bodyPr tIns="216000"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Значение сенсорного воспитания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 состоит в том, что оно: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является основой для интеллектуального развития;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упорядочивает хаотичные представления ребенка, полученные при взаимодействии с внешним миром;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развивает наблюдательность;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готовит к реальной жизни;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позитивно влияет на эстетическое чувство;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является основой для развития воображения;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развивает внимание;</a:t>
            </a:r>
          </a:p>
          <a:p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6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лден ретривер Бенджамин или просто Беня. - Страница 87 - Р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9" y="3357563"/>
            <a:ext cx="8064529" cy="248285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16632"/>
            <a:ext cx="5976664" cy="5472608"/>
          </a:xfrm>
        </p:spPr>
        <p:txBody>
          <a:bodyPr tIns="216000"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дает ребенку возможность овладеть новыми способами предметно-познавательной деятельности;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обеспечивает усвоение сенсорных эталонов;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обеспечивает освоение навыков учебной деятельности;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влияет на расширение словарного запаса ребенка;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- влияет на развитие зрительной, слуховой, моторной, образной и др. видов памяти.</a:t>
            </a:r>
          </a:p>
          <a:p>
            <a:endParaRPr lang="ru-RU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6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AWJJH2MPE6E2-1277058363-2577</_dlc_DocId>
    <_dlc_DocIdUrl xmlns="4a252ca3-5a62-4c1c-90a6-29f4710e47f8">
      <Url>http://edu-sps.koiro.local/Kostroma_EDU/ds_26/_layouts/15/DocIdRedir.aspx?ID=AWJJH2MPE6E2-1277058363-2577</Url>
      <Description>AWJJH2MPE6E2-1277058363-2577</Description>
    </_dlc_DocIdUrl>
  </documentManagement>
</p:properties>
</file>

<file path=customXml/itemProps1.xml><?xml version="1.0" encoding="utf-8"?>
<ds:datastoreItem xmlns:ds="http://schemas.openxmlformats.org/officeDocument/2006/customXml" ds:itemID="{2589D791-C500-4588-99D7-A036B713DEC4}"/>
</file>

<file path=customXml/itemProps2.xml><?xml version="1.0" encoding="utf-8"?>
<ds:datastoreItem xmlns:ds="http://schemas.openxmlformats.org/officeDocument/2006/customXml" ds:itemID="{B032A7B7-37F8-406B-B4FE-BE35E4F74C5C}"/>
</file>

<file path=customXml/itemProps3.xml><?xml version="1.0" encoding="utf-8"?>
<ds:datastoreItem xmlns:ds="http://schemas.openxmlformats.org/officeDocument/2006/customXml" ds:itemID="{93E6FDD4-5C0C-4C1C-A602-0409A2149427}"/>
</file>

<file path=customXml/itemProps4.xml><?xml version="1.0" encoding="utf-8"?>
<ds:datastoreItem xmlns:ds="http://schemas.openxmlformats.org/officeDocument/2006/customXml" ds:itemID="{EB64F576-859C-4310-99F0-05E4CDB42652}"/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559</Words>
  <Application>Microsoft Office PowerPoint</Application>
  <PresentationFormat>Экран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Детский сад № 26         г. Кострома     </vt:lpstr>
      <vt:lpstr>Презентация PowerPoint</vt:lpstr>
      <vt:lpstr> </vt:lpstr>
      <vt:lpstr> </vt:lpstr>
      <vt:lpstr>Сенсорное воспитание</vt:lpstr>
      <vt:lpstr> </vt:lpstr>
      <vt:lpstr> </vt:lpstr>
      <vt:lpstr> </vt:lpstr>
      <vt:lpstr> </vt:lpstr>
      <vt:lpstr> </vt:lpstr>
      <vt:lpstr> </vt:lpstr>
      <vt:lpstr> Развивающие игры: </vt:lpstr>
      <vt:lpstr>Блоки Дары Фребеля</vt:lpstr>
      <vt:lpstr> Блоки Дьенеша </vt:lpstr>
      <vt:lpstr>Доски Сегена</vt:lpstr>
      <vt:lpstr> Рамки-вкладыши М. Монтессори  </vt:lpstr>
      <vt:lpstr>  Игры Никитиных «Кубики для всех», «Сложи узор», «Сложи квадрат»  </vt:lpstr>
      <vt:lpstr>Игры палочками Кюизенера</vt:lpstr>
      <vt:lpstr>Игры со счетными палочками</vt:lpstr>
      <vt:lpstr>Дидактических игр для развития сенсорных способностей детей раннего возраста  </vt:lpstr>
      <vt:lpstr>Дидактических игр для развития сенсорных способностей детей раннего возраста  </vt:lpstr>
      <vt:lpstr>Сенсорная юбка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«Крапивинский детский сад «Светлячок» Каракозова Софья Викторовна</dc:title>
  <dc:creator>777</dc:creator>
  <cp:lastModifiedBy>АА</cp:lastModifiedBy>
  <cp:revision>53</cp:revision>
  <dcterms:created xsi:type="dcterms:W3CDTF">2014-10-16T13:51:55Z</dcterms:created>
  <dcterms:modified xsi:type="dcterms:W3CDTF">2017-12-11T20:07:12Z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01dfc93c-6390-48a1-ae61-e8d6c564fe68</vt:lpwstr>
  </property>
</Properties>
</file>