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media/image12.gif" ContentType="image/gif"/>
  <Override PartName="/ppt/media/image9.gif" ContentType="image/gif"/>
  <Override PartName="/ppt/media/image25.gif" ContentType="image/gif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2" r:id="rId9"/>
    <p:sldId id="266" r:id="rId10"/>
    <p:sldId id="271" r:id="rId11"/>
    <p:sldId id="263" r:id="rId12"/>
    <p:sldId id="268" r:id="rId13"/>
    <p:sldId id="269" r:id="rId14"/>
    <p:sldId id="273" r:id="rId15"/>
    <p:sldId id="274" r:id="rId16"/>
    <p:sldId id="26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98EF5C-C1E9-4FEA-871D-6C772D1312F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D364F4-6445-49BF-8057-E795AAD4F9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для презентаций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69" y="411757"/>
            <a:ext cx="6826359" cy="632961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1844824"/>
            <a:ext cx="6400800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Воспитательная деятельность в ДОУ 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на современном этапе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" name="b8421a3760b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4919" y="3284984"/>
            <a:ext cx="4418673" cy="34563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8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17334" r="16351" b="1826"/>
          <a:stretch/>
        </p:blipFill>
        <p:spPr bwMode="auto">
          <a:xfrm>
            <a:off x="0" y="0"/>
            <a:ext cx="9189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для презентаций\s424211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"/>
          <a:stretch/>
        </p:blipFill>
        <p:spPr bwMode="auto">
          <a:xfrm>
            <a:off x="2057954" y="75328"/>
            <a:ext cx="5453379" cy="43286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56992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Образовательный  </a:t>
            </a:r>
            <a:r>
              <a:rPr lang="ru-RU" b="1" dirty="0">
                <a:solidFill>
                  <a:srgbClr val="002060"/>
                </a:solidFill>
              </a:rPr>
              <a:t>процесс в дошкольном учреждении должен строиться на адекватных возрасту формах работы с детьми. Основной формой работы с детьми дошкольного возраста и ведущим видом деятельности для них является игра. ФГОС ДО, развивая этот принцип, определяет, что образовательная программа дошкольного образования должна реализовываться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ребенка, обеспечивая тем самым принцип возрастной адекватности дошкольного образования (соответствие условий, требований, методов возрасту и особенностям развития детей).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97" y="1879664"/>
            <a:ext cx="9144000" cy="1477328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Согласно стандарту, содержание программы должно обеспечивать развитие личности, мотивации и способностей детей в различных видах деятельности и охватывать следующие области: социально-коммуникативное развитие, познавательное развитие, речевое развитие, художественно-эстетическое развитие, физическое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24114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53274"/>
              </p:ext>
            </p:extLst>
          </p:nvPr>
        </p:nvGraphicFramePr>
        <p:xfrm>
          <a:off x="0" y="4199"/>
          <a:ext cx="9051573" cy="7150608"/>
        </p:xfrm>
        <a:graphic>
          <a:graphicData uri="http://schemas.openxmlformats.org/drawingml/2006/table">
            <a:tbl>
              <a:tblPr firstRow="1" firstCol="1" bandRow="1"/>
              <a:tblGrid>
                <a:gridCol w="1115616"/>
                <a:gridCol w="7935957"/>
              </a:tblGrid>
              <a:tr h="890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Социально-коммуникативное развитие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целенаправленности 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саморегуляции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 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 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Физическое развитие 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саморегуляции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6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ФГОС\сканирование0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6309" r="1184" b="446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10379" r="6876" b="19215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t="14842" r="4897" b="15997"/>
          <a:stretch/>
        </p:blipFill>
        <p:spPr bwMode="auto">
          <a:xfrm>
            <a:off x="0" y="8485"/>
            <a:ext cx="9144000" cy="684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33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ля презентаций\4524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739886"/>
            <a:ext cx="8991275" cy="48493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2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признание приоритета семейного воспитания </a:t>
            </a:r>
          </a:p>
          <a:p>
            <a:pPr algn="ctr"/>
            <a:r>
              <a:rPr lang="ru-RU" b="1" dirty="0" smtClean="0"/>
              <a:t>Исходя </a:t>
            </a:r>
            <a:r>
              <a:rPr lang="ru-RU" b="1" dirty="0"/>
              <a:t>из выбранных целей, определяются и основные </a:t>
            </a:r>
            <a:r>
              <a:rPr lang="ru-RU" b="1" dirty="0">
                <a:solidFill>
                  <a:srgbClr val="FF0000"/>
                </a:solidFill>
              </a:rPr>
              <a:t>задачи воспитания</a:t>
            </a:r>
            <a:r>
              <a:rPr lang="ru-RU" b="1" dirty="0"/>
              <a:t>. Эти задачи представляют собой конкретизацию целей воспитания и могут рассматриваться, с одной стороны, как отдельные подсистемы в общей структуре системы целей воспитания, а с другой стороны, как некоторые промежуточные цели на пути достижения стратегической цели.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3429000"/>
            <a:ext cx="8856984" cy="2308324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признание приоритета семейного воспитания </a:t>
            </a:r>
            <a:r>
              <a:rPr lang="ru-RU" b="1" dirty="0"/>
              <a:t>(а это утверждает и Семейный кодекс, и новый Закон об образовании в Российской Федерации) потребует совершенно иных отношений семьи и детского сада. Эти отношения определяются понятиями «сотрудничество» и «взаимодействие» и предусматривают общение на равных, где никому не принадлежит привилегия указывать, контролировать, оценивать, и осуществление совместной деятельности детского сада и семьи по воспитанию, обучению и развитию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322" y="5790465"/>
            <a:ext cx="8878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 этой точки зрения, </a:t>
            </a:r>
            <a:r>
              <a:rPr lang="ru-RU" b="1" dirty="0">
                <a:solidFill>
                  <a:srgbClr val="FF0000"/>
                </a:solidFill>
              </a:rPr>
              <a:t>цель детского сада </a:t>
            </a:r>
            <a:r>
              <a:rPr lang="ru-RU" b="1" dirty="0"/>
              <a:t>— сделать родителей активными участниками педагогического процесса, оказав им помощь в реализации ответственности за воспитание и обучение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951672"/>
            <a:ext cx="6696744" cy="1477328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Родители(законные представители)знакомиться с содержанием образования, используемыми методами обучения и воспитания, образовательными технологиями, а также с оценками успеваемости своих детей; </a:t>
            </a:r>
          </a:p>
        </p:txBody>
      </p:sp>
    </p:spTree>
    <p:extLst>
      <p:ext uri="{BB962C8B-B14F-4D97-AF65-F5344CB8AC3E}">
        <p14:creationId xmlns:p14="http://schemas.microsoft.com/office/powerpoint/2010/main" val="17980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F:\для презентаций\0a166c48c7fa8bb53888f685493a60d6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6864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для презентаций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567"/>
            <a:ext cx="3794343" cy="374441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79511" y="934249"/>
            <a:ext cx="3794344" cy="168519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j-ea"/>
                <a:cs typeface="+mj-cs"/>
              </a:rPr>
              <a:t>Осознание особой важности</a:t>
            </a:r>
            <a:b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j-ea"/>
                <a:cs typeface="+mj-cs"/>
              </a:rPr>
              <a:t>дошкольного детства</a:t>
            </a:r>
            <a:r>
              <a:rPr kumimoji="0" lang="ru-RU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28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99" y="92098"/>
            <a:ext cx="3658485" cy="400659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38699" y="1535167"/>
            <a:ext cx="3658485" cy="107721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Уровни общего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образования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97" y="2852936"/>
            <a:ext cx="4308343" cy="323125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94928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государственных гарантий получения бесплатного доступного качественного образования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rrow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6200000">
            <a:off x="4349947" y="1049310"/>
            <a:ext cx="732137" cy="14312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daUBV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3166458">
            <a:off x="6946947" y="4048273"/>
            <a:ext cx="622680" cy="12172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arrow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8522364">
            <a:off x="1402968" y="4157130"/>
            <a:ext cx="579972" cy="113377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76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716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Задача современных дошкольных учреждений — обеспечить всестороннее воспитание детей.</a:t>
            </a:r>
            <a:endParaRPr lang="ru-RU" dirty="0"/>
          </a:p>
        </p:txBody>
      </p:sp>
      <p:pic>
        <p:nvPicPr>
          <p:cNvPr id="4099" name="Picture 3" descr="H:\для презентаций\44086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196752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Воспитание в нашей стране предусматривает формирование нового человека, гармонически сочетающего духовное богатство, моральную чистоту и физическое совершенство.</a:t>
            </a:r>
          </a:p>
          <a:p>
            <a:pPr algn="ctr"/>
            <a:r>
              <a:rPr lang="ru-RU" b="1" i="1" dirty="0" smtClean="0"/>
              <a:t>Разностороннее воспитание должно начинаться с "самых ранних лет жизни, и ведущая роль в этом </a:t>
            </a:r>
            <a:r>
              <a:rPr lang="ru-RU" b="1" i="1" dirty="0" smtClean="0"/>
              <a:t>принадлежит семье и  </a:t>
            </a:r>
            <a:r>
              <a:rPr lang="ru-RU" b="1" i="1" dirty="0" smtClean="0"/>
              <a:t>дошкольным учреждениям — первому звену в системе образования.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5" y="2295106"/>
            <a:ext cx="35092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 семье воспитатель – родитель!</a:t>
            </a:r>
          </a:p>
          <a:p>
            <a:pPr algn="ctr"/>
            <a:r>
              <a:rPr lang="ru-RU" b="1" i="1" dirty="0" smtClean="0"/>
              <a:t>Воспитатель </a:t>
            </a:r>
            <a:r>
              <a:rPr lang="ru-RU" b="1" i="1" dirty="0" smtClean="0"/>
              <a:t>руководит неповторимым процессом становления человеческой личности. Деятельность воспитателя в детском саду — воспитательная, так как решение главной задачи — воспитание разносторонне развитой личности включает формирование у ребенка разнообразных, доступных ему представлений, умений и навыков.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-12749"/>
            <a:ext cx="4140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:\для презентаций\0a2d9360bf14b1583abbbc46ea3cb656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5808">
            <a:off x="747168" y="4862922"/>
            <a:ext cx="1921294" cy="19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951635-a22b191fb817e3ff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97" y="0"/>
            <a:ext cx="9121903" cy="9807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1274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воспитательной работы в дошкольном учреждении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94662"/>
              </p:ext>
            </p:extLst>
          </p:nvPr>
        </p:nvGraphicFramePr>
        <p:xfrm>
          <a:off x="107504" y="821535"/>
          <a:ext cx="9036496" cy="607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Федеральный закон РФ от 29 декабря 2012 г. N 273-ФЗ"Об образовании Российской Федерации"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Статья 2.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воспитание</a:t>
                      </a:r>
                      <a:r>
                        <a:rPr lang="ru-RU" sz="1400" b="1" dirty="0" smtClean="0"/>
                        <a:t> - 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государства;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средства обучения и воспитания </a:t>
                      </a:r>
                      <a:r>
                        <a:rPr lang="ru-RU" sz="1400" b="1" dirty="0" smtClean="0"/>
                        <a:t>- приборы, оборудование, включая спортивное оборудование и инвентарь, инструменты (в том числе музыкальные), учебно-наглядные пособия, компьютеры, информационно-телекоммуникационные сети, аппаратно-программные и аудиовизуальные средства, печатные и электронные образовательные и информационные ресурсы и иные материальные объекты, необходимые для организации образовательной деятельности;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Статья 3.</a:t>
                      </a:r>
                    </a:p>
                    <a:p>
                      <a:pPr algn="ctr"/>
                      <a:r>
                        <a:rPr lang="ru-RU" sz="1400" b="1" dirty="0" smtClean="0"/>
                        <a:t>предоставление педагогическим работникам свободы в выборе форм обучения, методов обучения и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воспитания</a:t>
                      </a:r>
                      <a:r>
                        <a:rPr lang="ru-RU" sz="1400" b="1" dirty="0" smtClean="0"/>
                        <a:t>;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Статья 14</a:t>
                      </a:r>
                    </a:p>
                    <a:p>
                      <a:pPr algn="ctr"/>
                      <a:r>
                        <a:rPr lang="ru-RU" sz="1400" b="1" dirty="0" smtClean="0"/>
                        <a:t>В Российской Федерации гарантируется получение образования на государственном языке Российской Федерации, а также выбор языка обучения и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воспитания</a:t>
                      </a:r>
                      <a:r>
                        <a:rPr lang="ru-RU" sz="1400" b="1" dirty="0" smtClean="0"/>
                        <a:t> в пределах возможностей, предоставляемых системой образования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Статья 28</a:t>
                      </a:r>
                    </a:p>
                    <a:p>
                      <a:pPr algn="ctr"/>
                      <a:r>
                        <a:rPr lang="ru-RU" sz="1400" b="1" dirty="0" smtClean="0"/>
                        <a:t>использование и совершенствование методов обучения и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воспитания</a:t>
                      </a:r>
                      <a:r>
                        <a:rPr lang="ru-RU" sz="1400" b="1" dirty="0" smtClean="0"/>
                        <a:t>, образовательных технологий, электронного обучения;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воспитания</a:t>
                      </a:r>
                      <a:r>
                        <a:rPr lang="ru-RU" sz="1400" b="1" dirty="0" smtClean="0"/>
                        <a:t> возрастным, психофизическим особенностям, склонностям, способностям, интересам и потребностям обучающихся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0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11050"/>
              </p:ext>
            </p:extLst>
          </p:nvPr>
        </p:nvGraphicFramePr>
        <p:xfrm>
          <a:off x="194733" y="116632"/>
          <a:ext cx="8928992" cy="674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Федеральный закон РФ от 29 декабря 2012 г. N 273-ФЗ"Об образовании Российской Федерации"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 создавать безопасные условия обучения,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воспитания</a:t>
                      </a:r>
                      <a:r>
                        <a:rPr lang="ru-RU" sz="1400" b="1" dirty="0" smtClean="0"/>
                        <a:t> обучающихся, присмотра и ухода за обучающимися, их содержания в соответствии с установленными нормами, обеспечивающими жизнь и здоровье обучающихся, работников образовательной организации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Статья 33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воспитанники</a:t>
                      </a:r>
                      <a:r>
                        <a:rPr lang="ru-RU" sz="1400" b="1" dirty="0" smtClean="0"/>
                        <a:t> - лица, осваивающие образовательную программу дошкольного образования, лица, осваивающие основную общеобразовательную программу с одновременным проживанием или нахождением в образовательной организации;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Статья 44</a:t>
                      </a:r>
                    </a:p>
                    <a:p>
                      <a:pPr algn="ctr"/>
                      <a:r>
                        <a:rPr lang="ru-RU" sz="1400" b="1" dirty="0" smtClean="0"/>
                        <a:t>Родители(законные представители)знакомиться с содержанием образования, используемыми методами обучения и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воспитания</a:t>
                      </a:r>
                      <a:r>
                        <a:rPr lang="ru-RU" sz="1400" b="1" dirty="0" smtClean="0"/>
                        <a:t>, образовательными технологиями, а также с оценками успеваемости своих детей; </a:t>
                      </a:r>
                    </a:p>
                    <a:p>
                      <a:pPr algn="ctr"/>
                      <a:r>
                        <a:rPr lang="ru-RU" sz="1400" b="1" dirty="0" smtClean="0"/>
                        <a:t>присутствовать при обследовании детей психолого-медико-педагогической комиссией, обсуждении результатов обследования и рекомендаций, полученных по результатам обследования, высказывать свое мнение относительно предлагаемых условий для организации обучения и воспитания детей.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Статья 47.</a:t>
                      </a:r>
                    </a:p>
                    <a:p>
                      <a:pPr algn="ctr"/>
                      <a:r>
                        <a:rPr lang="ru-RU" sz="1300" b="1" dirty="0" smtClean="0"/>
                        <a:t>Педагоги - свобода выбора и использования педагогически обоснованных форм, средств, методов обучения и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воспитания</a:t>
                      </a:r>
                      <a:r>
                        <a:rPr lang="ru-RU" sz="1300" b="1" dirty="0" smtClean="0"/>
                        <a:t>;</a:t>
                      </a:r>
                    </a:p>
                    <a:p>
                      <a:pPr algn="ctr"/>
                      <a:r>
                        <a:rPr lang="ru-RU" sz="1300" b="1" dirty="0" smtClean="0"/>
                        <a:t>право на творческую инициативу, разработку и применение авторских программ и методов обучения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и воспитания </a:t>
                      </a:r>
                      <a:r>
                        <a:rPr lang="ru-RU" sz="1300" b="1" dirty="0" smtClean="0"/>
                        <a:t>в пределах реализуемой образовательной программы, отдельного учебного предмета, курса, дисциплины (модуля)4</a:t>
                      </a:r>
                    </a:p>
                    <a:p>
                      <a:pPr algn="ctr"/>
                      <a:r>
                        <a:rPr lang="ru-RU" sz="1300" b="1" dirty="0" smtClean="0"/>
                        <a:t>право на выбор учебников, учебных пособий, материалов и иных средств обучения и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воспитания</a:t>
                      </a:r>
                      <a:r>
                        <a:rPr lang="ru-RU" sz="1300" b="1" dirty="0" smtClean="0"/>
                        <a:t> в соответствии с образовательной программой и в порядке, установленном законодательством об образовании;</a:t>
                      </a:r>
                    </a:p>
                    <a:p>
                      <a:pPr algn="ctr"/>
                      <a:r>
                        <a:rPr lang="ru-RU" sz="1300" b="1" dirty="0" smtClean="0"/>
                        <a:t>В рабочее время педагогических работников в зависимости от занимаемой должности включается учебная (преподавательская),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воспитательная работа</a:t>
                      </a:r>
                      <a:r>
                        <a:rPr lang="ru-RU" sz="1300" b="1" dirty="0" smtClean="0"/>
                        <a:t>, индивидуальная работа с обучающимися, обязаны</a:t>
                      </a:r>
                      <a:r>
                        <a:rPr lang="ru-RU" sz="1300" b="1" baseline="0" dirty="0" smtClean="0"/>
                        <a:t> </a:t>
                      </a:r>
                      <a:r>
                        <a:rPr lang="ru-RU" sz="1300" b="1" dirty="0" smtClean="0"/>
                        <a:t>применять педагогически обоснованные и обеспечивающие высокое качество образования формы, методы обучения и воспитания;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3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соответствии с требованиями вступившего в силу 1 сентября 2013 года федерального закона «Об образовании в Российской Федерации» разработан и утвержден </a:t>
            </a:r>
            <a:r>
              <a:rPr lang="ru-RU" b="1" dirty="0">
                <a:solidFill>
                  <a:srgbClr val="FF0000"/>
                </a:solidFill>
              </a:rPr>
              <a:t>Федеральный государственный стандарт дошкольного образования.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Федеральный государственный образовательный стандарт дошкольного образования (далее – Стандарт) </a:t>
            </a:r>
            <a:r>
              <a:rPr lang="ru-RU" b="1" dirty="0" smtClean="0"/>
              <a:t>представляет собой совокупность обязательных требований к дошкольному образованию (п.1.1. раздел 1приказа Министерства образования и науки Российской Федерации от 17.10.2013 года № 1155 «Об утверждении федерального государственного образовательного стандарта дошкольного образования»).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7855" y="3317208"/>
            <a:ext cx="358829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Стандарт является основой для:</a:t>
            </a:r>
            <a:endParaRPr lang="ru-RU" sz="14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514" y="3512550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оказания помощи родителям (законным представителям) в воспитании детей, охране и укреплении их физического и </a:t>
            </a:r>
          </a:p>
          <a:p>
            <a:pPr algn="ctr"/>
            <a:r>
              <a:rPr lang="ru-RU" b="1" dirty="0" smtClean="0"/>
              <a:t>психического здоровья, в развитии индивидуальных способностей и необходимой коррекции нарушений их развития.</a:t>
            </a:r>
            <a:endParaRPr lang="ru-RU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80" y="4949417"/>
            <a:ext cx="6551860" cy="187260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:\для презентаций\dc3c323d67dfffa9dbff78e04f048aa4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70" y="4221088"/>
            <a:ext cx="1914549" cy="19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гнутая вверх стрелка 11"/>
          <p:cNvSpPr/>
          <p:nvPr/>
        </p:nvSpPr>
        <p:spPr>
          <a:xfrm rot="9077206">
            <a:off x="4415579" y="3332948"/>
            <a:ext cx="1049922" cy="455424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35143" r="-598" b="7607"/>
          <a:stretch/>
        </p:blipFill>
        <p:spPr bwMode="auto">
          <a:xfrm>
            <a:off x="5235840" y="227331"/>
            <a:ext cx="3533775" cy="2844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:\для презентаций\1206580017363707510barretr_Book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" y="68384"/>
            <a:ext cx="4605405" cy="31313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1744" y="2465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воспитание </a:t>
            </a:r>
            <a:r>
              <a:rPr lang="ru-RU" b="1" dirty="0"/>
              <a:t>- 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107" y="4860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Основная цель воспитания </a:t>
            </a:r>
            <a:r>
              <a:rPr lang="ru-RU" b="1" dirty="0"/>
              <a:t>в современном мире состоит в создании материальных, духовных и организационных условий для формирования у человека целостного комплекса социально-ценностных качеств, взглядов, убеждений, обеспечивающих его успешное личностное развитие.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89748"/>
            <a:ext cx="2952328" cy="354279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2114" y="3568482"/>
            <a:ext cx="43945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Задача Стандарта </a:t>
            </a:r>
            <a:r>
              <a:rPr lang="ru-RU" b="1" dirty="0"/>
              <a:t>— объединить обучение и воспитание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</a:t>
            </a:r>
            <a:r>
              <a:rPr lang="ru-RU" b="1" dirty="0" smtClean="0"/>
              <a:t>общества. </a:t>
            </a:r>
            <a:endParaRPr lang="ru-RU" b="1" dirty="0"/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4057816" y="1299211"/>
            <a:ext cx="1584176" cy="669697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9374" y="4012577"/>
            <a:ext cx="43056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Цели </a:t>
            </a:r>
            <a:r>
              <a:rPr lang="ru-RU" sz="1400" b="1" dirty="0">
                <a:solidFill>
                  <a:srgbClr val="FF0000"/>
                </a:solidFill>
              </a:rPr>
              <a:t>воспитания имеют конкретно-исторический характер. Они всегда специфичны не только для определенного периода времени, но и для конкретных социальных систем или институтов государства. Поэтому и определяются с учетом общественно-политического строя и социально-экономического уклада, основных приоритетов правящих элит и общей стратегии развития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27806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203848" y="3212976"/>
            <a:ext cx="288032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ВОСПИТАННИКИ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67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46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Содержание воспитания обусловлено целями, задачами и интересами </a:t>
            </a:r>
            <a:r>
              <a:rPr lang="ru-RU" b="1" dirty="0" smtClean="0"/>
              <a:t>воспитательного </a:t>
            </a:r>
            <a:r>
              <a:rPr lang="ru-RU" b="1" dirty="0"/>
              <a:t>процесса и основывается на общечеловеческих ценностях, на сущностной природе человека</a:t>
            </a:r>
            <a:r>
              <a:rPr lang="ru-RU" b="1" dirty="0" smtClean="0"/>
              <a:t>.</a:t>
            </a:r>
            <a:endParaRPr lang="ru-RU" b="1" dirty="0"/>
          </a:p>
          <a:p>
            <a:pPr algn="ctr"/>
            <a:r>
              <a:rPr lang="ru-RU" b="1" dirty="0"/>
              <a:t>С точки зрения своего содержания воспитание, в зависимости от того или иного аспекта, включает в себя следующие </a:t>
            </a:r>
            <a:r>
              <a:rPr lang="ru-RU" b="1" dirty="0">
                <a:solidFill>
                  <a:srgbClr val="FF0000"/>
                </a:solidFill>
              </a:rPr>
              <a:t>основные направления</a:t>
            </a:r>
            <a:r>
              <a:rPr lang="ru-RU" b="1" dirty="0"/>
              <a:t>: </a:t>
            </a:r>
            <a:r>
              <a:rPr lang="ru-RU" b="1" dirty="0">
                <a:solidFill>
                  <a:srgbClr val="FF0000"/>
                </a:solidFill>
              </a:rPr>
              <a:t>интеллектуальное, нравственное, трудовое, физическое, эстетическое, гражданское, патриотическое, экологическое, экономическое и другие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" y="2050789"/>
            <a:ext cx="9118754" cy="480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6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AA2C52EC408F446AC23162D34CDD172" ma:contentTypeVersion="49" ma:contentTypeDescription="Создание документа." ma:contentTypeScope="" ma:versionID="fe0f55bd7f021b3d1e4d7005a043012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AWJJH2MPE6E2-41352623-46</_dlc_DocId>
    <_dlc_DocIdUrl xmlns="4a252ca3-5a62-4c1c-90a6-29f4710e47f8">
      <Url>http://edu-sps.koiro.local/Kostroma_EDU/ds_26/Melexina_AU/_layouts/15/DocIdRedir.aspx?ID=AWJJH2MPE6E2-41352623-46</Url>
      <Description>AWJJH2MPE6E2-41352623-46</Description>
    </_dlc_DocIdUrl>
  </documentManagement>
</p:properties>
</file>

<file path=customXml/itemProps1.xml><?xml version="1.0" encoding="utf-8"?>
<ds:datastoreItem xmlns:ds="http://schemas.openxmlformats.org/officeDocument/2006/customXml" ds:itemID="{0760DAE0-5FE9-4771-9E3E-97C6DCDA2708}"/>
</file>

<file path=customXml/itemProps2.xml><?xml version="1.0" encoding="utf-8"?>
<ds:datastoreItem xmlns:ds="http://schemas.openxmlformats.org/officeDocument/2006/customXml" ds:itemID="{93B9862A-92B3-40B9-A23B-212FCE49FDC8}"/>
</file>

<file path=customXml/itemProps3.xml><?xml version="1.0" encoding="utf-8"?>
<ds:datastoreItem xmlns:ds="http://schemas.openxmlformats.org/officeDocument/2006/customXml" ds:itemID="{26450704-37BA-47ED-ACCE-37AE71316536}"/>
</file>

<file path=customXml/itemProps4.xml><?xml version="1.0" encoding="utf-8"?>
<ds:datastoreItem xmlns:ds="http://schemas.openxmlformats.org/officeDocument/2006/customXml" ds:itemID="{4BD766FC-B041-44D3-BC15-1B244E7CE236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361</TotalTime>
  <Words>1716</Words>
  <Application>Microsoft Office PowerPoint</Application>
  <PresentationFormat>Экран (4:3)</PresentationFormat>
  <Paragraphs>67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</dc:creator>
  <cp:lastModifiedBy>KOL</cp:lastModifiedBy>
  <cp:revision>32</cp:revision>
  <dcterms:created xsi:type="dcterms:W3CDTF">2015-03-21T14:57:11Z</dcterms:created>
  <dcterms:modified xsi:type="dcterms:W3CDTF">2015-04-15T09:05:34Z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0x010100AAA2C52EC408F446AC23162D34CDD172</vt:lpwstr>
  </property>
  <property fmtid="{D5CDD505-2E9C-101B-9397-08002B2CF9AE}" pid="3" name="_dlc_DocIdItemGuid">
    <vt:lpwstr>510655b6-3c7d-4337-9a84-eda9f9807561</vt:lpwstr>
  </property>
</Properties>
</file>