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2.png" ContentType="image/png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4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ustomXml" Target="../customXml/item4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3.xml"/><Relationship Id="rId1" Type="http://schemas.openxmlformats.org/officeDocument/2006/relationships/theme" Target="theme/theme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ustomXml" Target="../customXml/item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ustomXml" Target="../customXml/item1.xml"/>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B5FE91-1FD8-4617-A834-09E934B21BA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704D1B-B1F6-4AFE-B80A-245339AB0DE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F9D01BE-2C04-4697-A623-0DD4461214D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397080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650628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143568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397080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650628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66D4BE3-6B48-4104-9FD9-48810560958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9F354FC-F004-41BD-9D6A-49766684680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0FF187E-91A9-4E46-B651-B2748587B42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759BDB2-5588-440A-8995-0C244CCF6D5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9BB831-7DE8-44F4-B5D7-7643C6BD6F4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D36FC1-AF7C-45E7-A6A0-CE42F8DFDA5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E534C68-617F-4CC8-8F85-6E1CEB88B68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486CCCC-9A14-4280-9358-A96AE5FB4E9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522537-E505-493F-B20A-DEF2E05AD4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0262701-75A4-449C-9088-CCCAC5B27C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EC2EB21-88FE-4751-9526-F591B997EC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573872-71DF-4A88-895E-2D1DEB5497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AD0F405-8D4A-4F0C-8AB2-5EB5A2B7D9A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397080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506280" y="14479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143568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397080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6506280" y="3955320"/>
            <a:ext cx="241416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C80D55-DB2A-4587-91E4-4B3DBFA32EC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CF28B3-2086-47F9-B631-0C57AA4938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2D0DAF-0C4D-4C6A-A787-1BE19EC1614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B60BDC-5FF1-40B8-9900-F59D6167B7E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0DE043-B14E-4F32-B637-BBEB70026A0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389E47-3C58-4F1C-9778-13FA2ABBDE1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1F44D2-41B9-469C-8266-F9DE0C9625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31FE25-1165-49F7-B8BD-D79A0925C6C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ирог 6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rgbClr val="e7dec9">
                <a:shade val="70000"/>
                <a:satMod val="200000"/>
                <a:alpha val="100000"/>
              </a:srgbClr>
            </a:solidFill>
            <a:round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Овал 7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cap="rnd" w="27305">
            <a:solidFill>
              <a:srgbClr val="e7dec9">
                <a:tint val="45000"/>
                <a:satMod val="325000"/>
                <a:alpha val="100000"/>
              </a:srgbClr>
            </a:solidFill>
            <a:round/>
          </a:ln>
          <a:effectLst>
            <a:outerShdw algn="tl" blurRad="2556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Кольцо 10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rgbClr val="e7dec9">
                <a:shade val="60000"/>
                <a:satMod val="220000"/>
                <a:alpha val="100000"/>
              </a:srgbClr>
            </a:solidFill>
            <a:round/>
          </a:ln>
          <a:effectLst>
            <a:outerShdw algn="tl" blurRad="12600" dir="4557825" dist="14843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Прямоугольник 11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Прямоугольник 14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2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6280" cy="1471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Gill Sans MT"/>
              </a:rPr>
              <a:t>Образец заголовка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b5a989"/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b5a989"/>
                </a:solidFill>
                <a:latin typeface="Gill Sans MT"/>
              </a:rPr>
              <a:t> 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latin typeface="Times New Roman"/>
              </a:rPr>
              <a:t> 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200" spc="-1" strike="noStrike">
                <a:solidFill>
                  <a:srgbClr val="b5a989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F694FBC8-B9DF-4B83-8EE2-34CDF78866B6}" type="slidenum">
              <a:rPr b="0" lang="ru-RU" sz="1200" spc="-1" strike="noStrike">
                <a:solidFill>
                  <a:srgbClr val="b5a989"/>
                </a:solidFill>
                <a:latin typeface="Gill Sans MT"/>
              </a:rPr>
              <a:t>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9" name="Овал 7"/>
          <p:cNvSpPr/>
          <p:nvPr/>
        </p:nvSpPr>
        <p:spPr>
          <a:xfrm>
            <a:off x="921600" y="1413720"/>
            <a:ext cx="209880" cy="209880"/>
          </a:xfrm>
          <a:prstGeom prst="ellipse">
            <a:avLst/>
          </a:prstGeom>
          <a:gradFill rotWithShape="0">
            <a:gsLst>
              <a:gs pos="0">
                <a:srgbClr val="daf5fe">
                  <a:alpha val="95294"/>
                </a:srgbClr>
              </a:gs>
              <a:gs pos="100000">
                <a:srgbClr val="00aad4">
                  <a:alpha val="85098"/>
                </a:srgbClr>
              </a:gs>
            </a:gsLst>
            <a:path path="circle">
              <a:fillToRect l="25000" t="12000" r="75000" b="88000"/>
            </a:path>
          </a:gradFill>
          <a:ln cap="rnd" w="2000">
            <a:solidFill>
              <a:srgbClr val="3891a7">
                <a:shade val="90000"/>
                <a:satMod val="110000"/>
                <a:alpha val="60000"/>
              </a:srgbClr>
            </a:solidFill>
            <a:round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Овал 8"/>
          <p:cNvSpPr/>
          <p:nvPr/>
        </p:nvSpPr>
        <p:spPr>
          <a:xfrm>
            <a:off x="1157040" y="1344960"/>
            <a:ext cx="63720" cy="63720"/>
          </a:xfrm>
          <a:prstGeom prst="ellipse">
            <a:avLst/>
          </a:prstGeom>
          <a:noFill/>
          <a:ln cap="rnd" w="12700">
            <a:solidFill>
              <a:srgbClr val="3891a7">
                <a:shade val="75000"/>
                <a:alpha val="60000"/>
              </a:srgbClr>
            </a:solidFill>
            <a:round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Gill Sans MT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ирог 6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rgbClr val="e7dec9">
                <a:shade val="70000"/>
                <a:satMod val="200000"/>
                <a:alpha val="100000"/>
              </a:srgbClr>
            </a:solidFill>
            <a:round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Овал 7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cap="rnd" w="27305">
            <a:solidFill>
              <a:srgbClr val="e7dec9">
                <a:tint val="45000"/>
                <a:satMod val="325000"/>
                <a:alpha val="100000"/>
              </a:srgbClr>
            </a:solidFill>
            <a:round/>
          </a:ln>
          <a:effectLst>
            <a:outerShdw algn="tl" blurRad="2556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Кольцо 10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rgbClr val="e7dec9">
                <a:shade val="60000"/>
                <a:satMod val="220000"/>
                <a:alpha val="100000"/>
              </a:srgbClr>
            </a:solidFill>
            <a:round/>
          </a:ln>
          <a:effectLst>
            <a:outerShdw algn="tl" blurRad="12600" dir="4557825" dist="14843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Прямоугольник 11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Прямоугольник 14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2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Gill Sans MT"/>
              </a:rPr>
              <a:t>Образец заголовка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Gill Sans MT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lvl="1" marL="640080" indent="-237600">
              <a:lnSpc>
                <a:spcPct val="100000"/>
              </a:lnSpc>
              <a:spcBef>
                <a:spcPts val="550"/>
              </a:spcBef>
              <a:buClr>
                <a:srgbClr val="3891a7"/>
              </a:buClr>
              <a:buFont typeface="Verdana"/>
              <a:buChar char="◦"/>
            </a:pPr>
            <a:r>
              <a:rPr b="0" lang="ru-RU" sz="2800" spc="-1" strike="noStrike">
                <a:solidFill>
                  <a:srgbClr val="000000"/>
                </a:solidFill>
                <a:latin typeface="Gill Sans MT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Gill Sans MT"/>
            </a:endParaRPr>
          </a:p>
          <a:p>
            <a:pPr lvl="2" marL="887040" indent="-228600">
              <a:lnSpc>
                <a:spcPct val="100000"/>
              </a:lnSpc>
              <a:spcBef>
                <a:spcPts val="479"/>
              </a:spcBef>
              <a:buClr>
                <a:srgbClr val="feb80a"/>
              </a:buClr>
              <a:buFont typeface="Wingdings 2" charset="2"/>
              <a:buChar char=""/>
            </a:pPr>
            <a:r>
              <a:rPr b="0" lang="ru-RU" sz="2400" spc="-1" strike="noStrike">
                <a:solidFill>
                  <a:srgbClr val="000000"/>
                </a:solidFill>
                <a:latin typeface="Gill Sans MT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Gill Sans MT"/>
            </a:endParaRPr>
          </a:p>
          <a:p>
            <a:pPr lvl="3" marL="1097280" indent="-173880">
              <a:lnSpc>
                <a:spcPct val="100000"/>
              </a:lnSpc>
              <a:spcBef>
                <a:spcPts val="400"/>
              </a:spcBef>
              <a:buClr>
                <a:srgbClr val="c32d2e"/>
              </a:buClr>
              <a:buFont typeface="Wingdings 2" charset="2"/>
              <a:buChar char="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  <a:p>
            <a:pPr lvl="4" marL="1298520" indent="-182880">
              <a:lnSpc>
                <a:spcPct val="100000"/>
              </a:lnSpc>
              <a:spcBef>
                <a:spcPts val="400"/>
              </a:spcBef>
              <a:buClr>
                <a:srgbClr val="84aa33"/>
              </a:buClr>
              <a:buFont typeface="Wingdings 2" charset="2"/>
              <a:buChar char=""/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dt" idx="4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b5a989"/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b5a989"/>
                </a:solidFill>
                <a:latin typeface="Gill Sans MT"/>
              </a:rPr>
              <a:t>&lt;дата/время&gt;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ftr" idx="5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sldNum" idx="6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200" spc="-1" strike="noStrike">
                <a:solidFill>
                  <a:srgbClr val="b5a989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0F31DD9D-5E29-4B85-9C03-4A6DE559BDA5}" type="slidenum">
              <a:rPr b="0" lang="ru-RU" sz="1200" spc="-1" strike="noStrike">
                <a:solidFill>
                  <a:srgbClr val="b5a989"/>
                </a:solidFill>
                <a:latin typeface="Gill Sans MT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6280" cy="4437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 fontScale="92000"/>
          </a:bodyPr>
          <a:p>
            <a:pPr indent="0" algn="ctr">
              <a:lnSpc>
                <a:spcPct val="100000"/>
              </a:lnSpc>
              <a:buNone/>
            </a:pPr>
            <a:r>
              <a:rPr b="1" lang="ru-RU" sz="3600" spc="-1" strike="noStrike">
                <a:solidFill>
                  <a:srgbClr val="572314"/>
                </a:solidFill>
                <a:latin typeface="Times New Roman"/>
              </a:rPr>
              <a:t>Основная общеобразовательная программа–образовательная программа дошкольного образования</a:t>
            </a:r>
            <a:br>
              <a:rPr sz="3600"/>
            </a:br>
            <a:r>
              <a:rPr b="1" lang="ru-RU" sz="3600" spc="-1" strike="noStrike">
                <a:solidFill>
                  <a:srgbClr val="572314"/>
                </a:solidFill>
                <a:latin typeface="Times New Roman"/>
              </a:rPr>
              <a:t>муниципального бюджетного дошкольного образовательного учреждения города Костромы </a:t>
            </a:r>
            <a:br>
              <a:rPr sz="3600"/>
            </a:br>
            <a:r>
              <a:rPr b="1" lang="ru-RU" sz="3600" spc="-1" strike="noStrike">
                <a:solidFill>
                  <a:srgbClr val="572314"/>
                </a:solidFill>
                <a:latin typeface="Times New Roman"/>
              </a:rPr>
              <a:t>«Детский сад № 17»</a:t>
            </a:r>
            <a:br>
              <a:rPr sz="4300"/>
            </a:br>
            <a:endParaRPr b="0" lang="ru-RU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6516360" y="5013000"/>
            <a:ext cx="229356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0" bIns="45000" anchor="t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6300000" y="4140000"/>
            <a:ext cx="2340000" cy="234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Times New Roman"/>
              </a:rPr>
              <a:t>Аннотация 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4000"/>
          </a:bodyPr>
          <a:p>
            <a:pPr marL="82440" indent="0" algn="just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Программа представляет собой учебно-методическую документацию, на основании которой педагогический коллектив Детского сада № 17 города Костромы организует и реализует образовательную деятельность обучающихся в возрасте от 1,2 до 7 лет, работу по воспитанию, формированию и развитию личности дошкольников с учётом их индивидуальных способностей и возможностей. 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403640" y="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Times New Roman"/>
              </a:rPr>
              <a:t>Термины ФОП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971640" y="836640"/>
            <a:ext cx="8064360" cy="590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45000"/>
          </a:bodyPr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Образование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 –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умений, навыков, ценностных установок, опыта деятельности и компетенции определённых объёма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Воспитание 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–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среде;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Обучение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 –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жизни;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Образовательная деятельность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 – деятельность по реализации образовательных программ;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Инклюзивное образование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 –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возможностей.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Times New Roman"/>
              </a:rPr>
              <a:t>Целевой раздел ОП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0000"/>
          </a:bodyPr>
          <a:p>
            <a:pPr marL="82440" indent="0" algn="just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000000"/>
                </a:solidFill>
                <a:latin typeface="Times New Roman"/>
              </a:rPr>
              <a:t>В целевом разделе ОП </a:t>
            </a:r>
            <a:r>
              <a:rPr b="0" lang="ru-RU" sz="32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представлены: пояснительная записка, которая раскрывает цель, задачи, принципы и подходы к формированию программы;  планируемые результаты освоения ОП в </a:t>
            </a:r>
            <a:r>
              <a:rPr b="0" lang="ru-RU" sz="32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в раннем и дошкольном возрастах, а также на этапе завершения освоения ОП </a:t>
            </a:r>
            <a:r>
              <a:rPr b="0" lang="ru-RU" sz="32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подходы к педагогической диагностике достижения планируемых результатов, а также цель, задачи, целевые ориентиры освоения программ в части, формируемой участниками образовательных отношений. 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Times New Roman"/>
              </a:rPr>
              <a:t>Содержательный раздел 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1115640" y="1447920"/>
            <a:ext cx="7817760" cy="4800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42000"/>
          </a:bodyPr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Содержательный раздел ОП </a:t>
            </a:r>
            <a:r>
              <a:rPr b="0" lang="ru-RU" sz="34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включает описание: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Задач и содержания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 в соответствии с федеральной программой и с учётом используемых методических пособий, обеспечивающих реализацию данного содержания. 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Вариативных форм, способов, методов и средств реализации федеральной программы с учётом возрастных и индивидуальных особенностей обучающихся, специфики их образовательных потребностей и интересов; 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Особенностей образовательной деятельности разных видов и культурных практик;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400" spc="-1" strike="noStrike">
                <a:solidFill>
                  <a:srgbClr val="000000"/>
                </a:solidFill>
                <a:latin typeface="Times New Roman"/>
              </a:rPr>
              <a:t>Способов поддержки детской инициативы; 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Особенностей взаимодействия педагогического коллектива с семьями обучающихся; 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Направлений и задач коррекционно – развивающей работы (далее – КРР) по профессиональной коррекции нарушений развития детей дошкольного возраста с особыми образовательными потребностями различных целевых групп, в том числе детей с ограниченными возможностями здоровья (далее – ОВЗ) и детей-инвалидов.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В содержательный раздел ОП входит рабочая программа воспитания (далее – РПВ)</a:t>
            </a:r>
            <a:r>
              <a:rPr b="1" lang="ru-RU" sz="34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3400" spc="-1" strike="noStrike">
                <a:solidFill>
                  <a:srgbClr val="000000"/>
                </a:solidFill>
                <a:latin typeface="Times New Roman"/>
              </a:rPr>
              <a:t> 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</a:t>
            </a:r>
            <a:endParaRPr b="0" lang="ru-RU" sz="34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Gill Sans MT"/>
              </a:rPr>
              <a:t>Организационный раздел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48000"/>
          </a:bodyPr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800" spc="-1" strike="noStrike">
                <a:solidFill>
                  <a:srgbClr val="000000"/>
                </a:solidFill>
                <a:latin typeface="Times New Roman"/>
              </a:rPr>
              <a:t>Организационный раздел ОП включает описание: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Психолого-педагогических и кадровых условий реализации ОП; 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Организации развивающей предметно-пространственной среды (далее – РППС) в </a:t>
            </a:r>
            <a:r>
              <a:rPr b="0" lang="ru-RU" sz="38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Детском саду № 17 города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Материально-техническое обеспечение ОП, 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Обеспеченность методическими материалами и средствами обучения и воспитания. 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Организационный раздел включает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произведений. В разделе также представлены режим и распорядок дня в дошкольных группах, проектирование воспитательно – образовательного процесса в </a:t>
            </a:r>
            <a:r>
              <a:rPr b="0" lang="ru-RU" sz="38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800" spc="-1" strike="noStrike">
                <a:solidFill>
                  <a:srgbClr val="000000"/>
                </a:solidFill>
                <a:latin typeface="Times New Roman"/>
              </a:rPr>
              <a:t>календарный план воспитательной работы.</a:t>
            </a:r>
            <a:endParaRPr b="0" lang="ru-RU" sz="38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70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94000"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300" spc="-1" strike="noStrike">
                <a:solidFill>
                  <a:srgbClr val="572314"/>
                </a:solidFill>
                <a:latin typeface="Gill Sans MT"/>
              </a:rPr>
              <a:t>Цель и задачи ОП</a:t>
            </a:r>
            <a:endParaRPr b="0" lang="ru-RU" sz="43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043640" y="908640"/>
            <a:ext cx="7889760" cy="594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32000"/>
          </a:bodyPr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ru-RU" sz="3700" spc="-1" strike="noStrike">
                <a:solidFill>
                  <a:srgbClr val="000000"/>
                </a:solidFill>
                <a:latin typeface="Times New Roman"/>
              </a:rPr>
              <a:t>Целью программы</a:t>
            </a: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 является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(ФОП ДО, п.14.1, стр.4)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К традиционным российским духовно-нравственным ценностям относятся, прежде всего,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Цели ОП </a:t>
            </a:r>
            <a:r>
              <a:rPr b="0" lang="ru-RU" sz="3700" spc="-1" strike="noStrike" u="sng">
                <a:solidFill>
                  <a:srgbClr val="000000"/>
                </a:solidFill>
                <a:uFillTx/>
                <a:latin typeface="Times New Roman"/>
              </a:rPr>
              <a:t>Детского сада № 17 города </a:t>
            </a: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достигаются через решение следующих</a:t>
            </a:r>
            <a:r>
              <a:rPr b="1" lang="ru-RU" sz="3700" spc="-1" strike="noStrike">
                <a:solidFill>
                  <a:srgbClr val="000000"/>
                </a:solidFill>
                <a:latin typeface="Times New Roman"/>
              </a:rPr>
              <a:t> задач</a:t>
            </a: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 (п. 1.6. ФГОС ДО, п.14.2, стр. 4-5 ФОП ДО):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Обеспечение единых для Российской Федерации содержания ДО и планируемых результатов освоения образовательной программы ДО; 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 становления опыта действий и поступков на основе осмысления ценностей;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Построение (структурирование) содержания образовательной деятельности на основе учёта возрастных и индивидуальных особенностей развития; 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Охрана и укрепление физического и психического здоровья детей, в том числе их эмоционального благополучия;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  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700" spc="-1" strike="noStrike">
                <a:solidFill>
                  <a:srgbClr val="000000"/>
                </a:solidFill>
                <a:latin typeface="Times New Roman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  <a:endParaRPr b="0" lang="ru-RU" sz="37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rgbClr val="572314"/>
                </a:solidFill>
                <a:latin typeface="Times New Roman"/>
              </a:rPr>
              <a:t>Технологии работы в в рамках ОП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3060000" y="1268640"/>
            <a:ext cx="3744000" cy="1162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82440" indent="0" algn="ctr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Педагогические технологии</a:t>
            </a:r>
            <a:endParaRPr b="0" lang="ru-RU" sz="24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1" name="Скругленный прямоугольник 3"/>
          <p:cNvSpPr/>
          <p:nvPr/>
        </p:nvSpPr>
        <p:spPr>
          <a:xfrm>
            <a:off x="1403640" y="2349000"/>
            <a:ext cx="2664000" cy="143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здоровьесберегающие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12" name="Скругленный прямоугольник 4"/>
          <p:cNvSpPr/>
          <p:nvPr/>
        </p:nvSpPr>
        <p:spPr>
          <a:xfrm>
            <a:off x="5436000" y="2370240"/>
            <a:ext cx="2664000" cy="143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Проектные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13" name="Скругленный прямоугольник 5"/>
          <p:cNvSpPr/>
          <p:nvPr/>
        </p:nvSpPr>
        <p:spPr>
          <a:xfrm>
            <a:off x="1412280" y="4437000"/>
            <a:ext cx="2664000" cy="143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Личностно-ориентированные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14" name="Скругленный прямоугольник 6"/>
          <p:cNvSpPr/>
          <p:nvPr/>
        </p:nvSpPr>
        <p:spPr>
          <a:xfrm>
            <a:off x="5436000" y="4437000"/>
            <a:ext cx="2664000" cy="143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информационные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572314"/>
                </a:solidFill>
                <a:latin typeface="Times New Roman"/>
              </a:rPr>
              <a:t>Календарный</a:t>
            </a:r>
            <a:r>
              <a:rPr b="0" lang="en-US" sz="4400" spc="-1" strike="noStrike">
                <a:solidFill>
                  <a:srgbClr val="572314"/>
                </a:solidFill>
                <a:latin typeface="Times New Roman"/>
              </a:rPr>
              <a:t> </a:t>
            </a:r>
            <a:r>
              <a:rPr b="0" lang="ru-RU" sz="4400" spc="-1" strike="noStrike">
                <a:solidFill>
                  <a:srgbClr val="572314"/>
                </a:solidFill>
                <a:latin typeface="Times New Roman"/>
              </a:rPr>
              <a:t> график</a:t>
            </a:r>
            <a:endParaRPr b="0" lang="ru-RU" sz="44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1259640" y="1196640"/>
            <a:ext cx="7673760" cy="554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67000"/>
          </a:bodyPr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Календарный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 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 график учитывает в полном объёме возрастные психофизические особенности воспитанников и отвечает требованиям охраны их жизни и здоровья. Содержание календарного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 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 графика включает в себя следующие сведения: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Режим работы учреждения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Продолжительность учебного года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Каникулярные дни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Дополнительные (праздничные)  дни отдыха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Мероприятия, проводимые в рамках образовательного процесса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Педагогическая диагностика (мониторинг)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Групповые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 родительские собрания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Требования к организации образовательного процесса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Модель организации образовательного процесса на неделю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365760" indent="-283320" algn="just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</a:rPr>
              <a:t>Расписание занятий на каждую возрастную группу</a:t>
            </a: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  <a:p>
            <a:pPr marL="8244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E286223F5F2E840BF7014E82339F0FF" ma:contentTypeVersion="49" ma:contentTypeDescription="Создание документа." ma:contentTypeScope="" ma:versionID="02e839dc84e9fc95928ee091de50597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50519C-7872-4F4B-B023-6C6AD18D82E5}"/>
</file>

<file path=customXml/itemProps2.xml><?xml version="1.0" encoding="utf-8"?>
<ds:datastoreItem xmlns:ds="http://schemas.openxmlformats.org/officeDocument/2006/customXml" ds:itemID="{48B5AFDF-D3FA-4C63-AB53-81E824A34023}"/>
</file>

<file path=customXml/itemProps3.xml><?xml version="1.0" encoding="utf-8"?>
<ds:datastoreItem xmlns:ds="http://schemas.openxmlformats.org/officeDocument/2006/customXml" ds:itemID="{4DE2AB9A-D21E-461A-8265-5FEE9B845979}"/>
</file>

<file path=customXml/itemProps4.xml><?xml version="1.0" encoding="utf-8"?>
<ds:datastoreItem xmlns:ds="http://schemas.openxmlformats.org/officeDocument/2006/customXml" ds:itemID="{B31FCCB6-4DC7-4320-995D-A03721CF13E2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Application>View_PPTX_PLUS/7.4.0.3$Windows_X86_64 LibreOffice_project/</Application>
  <AppVersion>15.0000</AppVersion>
  <Words>1050</Words>
  <Paragraphs>57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общеобразовательная программа–образовательная программа дошкольного образования муниципального бюджетного дошкольного образовательного учреждения города Костромы  «Детский сад № 3»</dc:title>
  <dc:subject/>
  <dc:creator>RePack by Diakov</dc:creator>
  <dc:description/>
  <cp:lastModifiedBy/>
  <cp:revision>4</cp:revision>
  <dcterms:created xsi:type="dcterms:W3CDTF">2023-08-11T07:55:19Z</dcterms:created>
  <dcterms:modified xsi:type="dcterms:W3CDTF">2023-08-14T11:17:46Z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9</vt:i4>
  </property>
  <property fmtid="{D5CDD505-2E9C-101B-9397-08002B2CF9AE}" pid="4" name="ContentTypeId">
    <vt:lpwstr>0x0101005E286223F5F2E840BF7014E82339F0FF</vt:lpwstr>
  </property>
</Properties>
</file>