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diagrams/data1.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ata8.xml" ContentType="application/vnd.openxmlformats-officedocument.drawingml.diagramData+xml"/>
  <Override PartName="/ppt/diagrams/data9.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20.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1.xml" ContentType="application/vnd.openxmlformats-officedocument.presentationml.slide+xml"/>
  <Override PartName="/ppt/slides/slide21.xml" ContentType="application/vnd.openxmlformats-officedocument.presentationml.slide+xml"/>
  <Override PartName="/ppt/slides/slide28.xml" ContentType="application/vnd.openxmlformats-officedocument.presentationml.slide+xml"/>
  <Override PartName="/ppt/slides/slide26.xml" ContentType="application/vnd.openxmlformats-officedocument.presentationml.slide+xml"/>
  <Override PartName="/ppt/slides/slide2.xml" ContentType="application/vnd.openxmlformats-officedocument.presentationml.slide+xml"/>
  <Override PartName="/ppt/slides/slide27.xml" ContentType="application/vnd.openxmlformats-officedocument.presentationml.slide+xml"/>
  <Override PartName="/ppt/slides/slide22.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3.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11.xml" ContentType="application/vnd.openxmlformats-officedocument.presentationml.slideLayout+xml"/>
  <Override PartName="/ppt/slideLayouts/slideLayout3.xml" ContentType="application/vnd.openxmlformats-officedocument.presentationml.slideLayout+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4.xml" ContentType="application/vnd.openxmlformats-officedocument.presentationml.slideLayout+xml"/>
  <Override PartName="/ppt/slideLayouts/slideLayout9.xml" ContentType="application/vnd.openxmlformats-officedocument.presentationml.slideLayout+xml"/>
  <Override PartName="/ppt/diagrams/colors4.xml" ContentType="application/vnd.openxmlformats-officedocument.drawingml.diagramColors+xml"/>
  <Override PartName="/ppt/diagrams/drawing3.xml" ContentType="application/vnd.ms-office.drawingml.diagramDrawing+xml"/>
  <Override PartName="/ppt/diagrams/quickStyle4.xml" ContentType="application/vnd.openxmlformats-officedocument.drawingml.diagramStyle+xml"/>
  <Override PartName="/ppt/diagrams/layout4.xml" ContentType="application/vnd.openxmlformats-officedocument.drawingml.diagramLayout+xml"/>
  <Override PartName="/ppt/diagrams/drawing8.xml" ContentType="application/vnd.ms-office.drawingml.diagramDrawing+xml"/>
  <Override PartName="/ppt/diagrams/colors3.xml" ContentType="application/vnd.openxmlformats-officedocument.drawingml.diagramColors+xml"/>
  <Override PartName="/ppt/diagrams/layout5.xml" ContentType="application/vnd.openxmlformats-officedocument.drawingml.diagramLayout+xml"/>
  <Override PartName="/ppt/diagrams/colors6.xml" ContentType="application/vnd.openxmlformats-officedocument.drawingml.diagramColors+xml"/>
  <Override PartName="/ppt/diagrams/quickStyle6.xml" ContentType="application/vnd.openxmlformats-officedocument.drawingml.diagramStyle+xml"/>
  <Override PartName="/ppt/diagrams/layout6.xml" ContentType="application/vnd.openxmlformats-officedocument.drawingml.diagramLayout+xml"/>
  <Override PartName="/ppt/diagrams/drawing5.xml" ContentType="application/vnd.ms-office.drawingml.diagramDrawing+xml"/>
  <Override PartName="/ppt/diagrams/colors5.xml" ContentType="application/vnd.openxmlformats-officedocument.drawingml.diagramColors+xml"/>
  <Override PartName="/ppt/diagrams/quickStyle5.xml" ContentType="application/vnd.openxmlformats-officedocument.drawingml.diagramStyle+xml"/>
  <Override PartName="/ppt/diagrams/drawing4.xml" ContentType="application/vnd.ms-office.drawingml.diagramDrawing+xml"/>
  <Override PartName="/ppt/diagrams/colors2.xml" ContentType="application/vnd.openxmlformats-officedocument.drawingml.diagramColors+xml"/>
  <Override PartName="/ppt/diagrams/layout3.xml" ContentType="application/vnd.openxmlformats-officedocument.drawingml.diagramLayout+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2.xml" ContentType="application/vnd.ms-office.drawingml.diagramDrawing+xml"/>
  <Override PartName="/ppt/diagrams/drawing6.xml" ContentType="application/vnd.ms-office.drawingml.diagramDrawing+xml"/>
  <Override PartName="/ppt/diagrams/quickStyle2.xml" ContentType="application/vnd.openxmlformats-officedocument.drawingml.diagramStyle+xml"/>
  <Override PartName="/ppt/diagrams/layout2.xml" ContentType="application/vnd.openxmlformats-officedocument.drawingml.diagramLayout+xml"/>
  <Override PartName="/ppt/diagrams/drawing1.xml" ContentType="application/vnd.ms-office.drawingml.diagramDrawing+xml"/>
  <Override PartName="/ppt/diagrams/quickStyle3.xml" ContentType="application/vnd.openxmlformats-officedocument.drawingml.diagramStyle+xml"/>
  <Override PartName="/ppt/diagrams/layout7.xml" ContentType="application/vnd.openxmlformats-officedocument.drawingml.diagramLayout+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colors8.xml" ContentType="application/vnd.openxmlformats-officedocument.drawingml.diagramColors+xml"/>
  <Override PartName="/ppt/diagrams/drawing9.xml" ContentType="application/vnd.ms-office.drawingml.diagramDrawing+xml"/>
  <Override PartName="/ppt/diagrams/layout8.xml" ContentType="application/vnd.openxmlformats-officedocument.drawingml.diagramLayout+xml"/>
  <Override PartName="/ppt/notesMasters/notesMaster1.xml" ContentType="application/vnd.openxmlformats-officedocument.presentationml.notesMaster+xml"/>
  <Override PartName="/ppt/theme/theme1.xml" ContentType="application/vnd.openxmlformats-officedocument.theme+xml"/>
  <Override PartName="/ppt/diagrams/drawing7.xml" ContentType="application/vnd.ms-office.drawingml.diagramDrawing+xml"/>
  <Override PartName="/ppt/diagrams/colors7.xml" ContentType="application/vnd.openxmlformats-officedocument.drawingml.diagramColors+xml"/>
  <Override PartName="/ppt/diagrams/quickStyle7.xml" ContentType="application/vnd.openxmlformats-officedocument.drawingml.diagramStyle+xml"/>
  <Override PartName="/ppt/diagrams/quickStyle8.xml" ContentType="application/vnd.openxmlformats-officedocument.drawingml.diagram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ppt/tags/tag2.xml" ContentType="application/vnd.openxmlformats-officedocument.presentationml.tags+xml"/>
  <Override PartName="/docProps/app.xml" ContentType="application/vnd.openxmlformats-officedocument.extended-properties+xml"/>
  <Override PartName="/ppt/tags/tag1.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64" r:id="rId3"/>
    <p:sldId id="261" r:id="rId4"/>
    <p:sldId id="263" r:id="rId5"/>
    <p:sldId id="265" r:id="rId6"/>
    <p:sldId id="266" r:id="rId7"/>
    <p:sldId id="262" r:id="rId8"/>
    <p:sldId id="260" r:id="rId9"/>
    <p:sldId id="267" r:id="rId10"/>
    <p:sldId id="269" r:id="rId11"/>
    <p:sldId id="268" r:id="rId12"/>
    <p:sldId id="273" r:id="rId13"/>
    <p:sldId id="274" r:id="rId14"/>
    <p:sldId id="275" r:id="rId15"/>
    <p:sldId id="270" r:id="rId16"/>
    <p:sldId id="271" r:id="rId17"/>
    <p:sldId id="272" r:id="rId18"/>
    <p:sldId id="258"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Lst>
  <p:sldSz cx="12192000" cy="6858000"/>
  <p:notesSz cx="6858000" cy="9144000"/>
  <p:custDataLst>
    <p:tags r:id="rId35"/>
  </p:custData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4" d="100"/>
          <a:sy n="74" d="100"/>
        </p:scale>
        <p:origin x="-534"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 Id="rId43" Type="http://schemas.openxmlformats.org/officeDocument/2006/relationships/customXml" Target="../customXml/item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diagrams/_rels/data9.xml.rels><?xml version="1.0" encoding="UTF-8" standalone="yes"?>
<Relationships xmlns="http://schemas.openxmlformats.org/package/2006/relationships"><Relationship Id="rId3" Type="http://schemas.openxmlformats.org/officeDocument/2006/relationships/hyperlink" Target="http://www.koipkro.kostroma.ru/sites/RSMO-test/SitePages/&#1044;&#1086;&#1084;&#1072;&#1096;&#1085;&#1103;&#1103;%20&#1089;&#1090;&#1088;&#1072;&#1085;&#1080;&#1094;&#1072;%20&#1089;&#1086;&#1086;&#1073;&#1097;&#1077;&#1089;&#1090;&#1074;&#1072;.aspx" TargetMode="External"/><Relationship Id="rId2" Type="http://schemas.openxmlformats.org/officeDocument/2006/relationships/hyperlink" Target="http://www.eduportal44.ru/koiro/prof-IPB/SitePages/%D0%91%D0%B5%D0%B7%D0%BE%D0%BF%D0%B0%D1%81%D0%BD%D1%8B%D0%B9%20%D0%B8%D0%BD%D1%82%D0%B5%D1%80%D0%BD%D0%B5%D1%82.aspx" TargetMode="External"/><Relationship Id="rId1" Type="http://schemas.openxmlformats.org/officeDocument/2006/relationships/hyperlink" Target="http://www.koipkro.kostroma.ru/" TargetMode="External"/></Relationships>
</file>

<file path=ppt/diagrams/_rels/drawing9.xml.rels><?xml version="1.0" encoding="UTF-8" standalone="yes"?>
<Relationships xmlns="http://schemas.openxmlformats.org/package/2006/relationships"><Relationship Id="rId3" Type="http://schemas.openxmlformats.org/officeDocument/2006/relationships/hyperlink" Target="http://www.koipkro.kostroma.ru/sites/RSMO-test/SitePages/&#1044;&#1086;&#1084;&#1072;&#1096;&#1085;&#1103;&#1103;%20&#1089;&#1090;&#1088;&#1072;&#1085;&#1080;&#1094;&#1072;%20&#1089;&#1086;&#1086;&#1073;&#1097;&#1077;&#1089;&#1090;&#1074;&#1072;.aspx" TargetMode="External"/><Relationship Id="rId2" Type="http://schemas.openxmlformats.org/officeDocument/2006/relationships/hyperlink" Target="http://www.eduportal44.ru/koiro/prof-IPB/SitePages/%D0%91%D0%B5%D0%B7%D0%BE%D0%BF%D0%B0%D1%81%D0%BD%D1%8B%D0%B9%20%D0%B8%D0%BD%D1%82%D0%B5%D1%80%D0%BD%D0%B5%D1%82.aspx" TargetMode="External"/><Relationship Id="rId1" Type="http://schemas.openxmlformats.org/officeDocument/2006/relationships/hyperlink" Target="http://www.koipkro.kostroma.ru/" TargetMode="Externa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0ED00C-82BE-49D8-8437-810AC1F6E43A}"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ru-RU"/>
        </a:p>
      </dgm:t>
    </dgm:pt>
    <dgm:pt modelId="{B23D1AF8-5316-4EC4-B9F7-F4988942FD13}">
      <dgm:prSet phldrT="[Текст]" custT="1"/>
      <dgm:spPr/>
      <dgm:t>
        <a:bodyPr/>
        <a:lstStyle/>
        <a:p>
          <a:r>
            <a:rPr lang="ru-RU" sz="1200" dirty="0" smtClean="0"/>
            <a:t>7. Меры, направленные на обеспечение информационной безопасности детства</a:t>
          </a:r>
        </a:p>
        <a:p>
          <a:endParaRPr lang="ru-RU" sz="900" dirty="0"/>
        </a:p>
      </dgm:t>
    </dgm:pt>
    <dgm:pt modelId="{017F159C-B6B4-49BD-B281-08CB105897A8}" type="parTrans" cxnId="{C3F3EAAF-23F8-4E8D-9BE7-6312FEC40932}">
      <dgm:prSet/>
      <dgm:spPr/>
      <dgm:t>
        <a:bodyPr/>
        <a:lstStyle/>
        <a:p>
          <a:endParaRPr lang="ru-RU"/>
        </a:p>
      </dgm:t>
    </dgm:pt>
    <dgm:pt modelId="{AD9D7E88-3138-4760-AAC3-62334BDC3F85}" type="sibTrans" cxnId="{C3F3EAAF-23F8-4E8D-9BE7-6312FEC40932}">
      <dgm:prSet/>
      <dgm:spPr/>
      <dgm:t>
        <a:bodyPr/>
        <a:lstStyle/>
        <a:p>
          <a:endParaRPr lang="ru-RU"/>
        </a:p>
      </dgm:t>
    </dgm:pt>
    <dgm:pt modelId="{C2E63C6F-C9B4-4A55-8781-4E50D1E37CB9}">
      <dgm:prSet custT="1"/>
      <dgm:spPr/>
      <dgm:t>
        <a:bodyPr/>
        <a:lstStyle/>
        <a:p>
          <a:r>
            <a:rPr lang="ru-RU" sz="1100" dirty="0" smtClean="0"/>
            <a:t>Создание и внедрение программ обучения детей и подростков правилам безопасного поведения в интернет-пространстве, профилактики интернет-зависимости, предупреждения рисков вовлечения в противоправную деятельность, порнографию, участие во </a:t>
          </a:r>
          <a:r>
            <a:rPr lang="ru-RU" sz="1100" dirty="0" err="1" smtClean="0"/>
            <a:t>флешмобах</a:t>
          </a:r>
          <a:r>
            <a:rPr lang="ru-RU" sz="1100" dirty="0" smtClean="0"/>
            <a:t>.</a:t>
          </a:r>
          <a:endParaRPr lang="ru-RU" sz="1100" dirty="0"/>
        </a:p>
      </dgm:t>
    </dgm:pt>
    <dgm:pt modelId="{B07833FE-8A89-48C2-B353-43CCEC68BC3B}" type="parTrans" cxnId="{7CE9F695-8B57-4B36-80A4-F3C25EC9F89D}">
      <dgm:prSet/>
      <dgm:spPr/>
      <dgm:t>
        <a:bodyPr/>
        <a:lstStyle/>
        <a:p>
          <a:endParaRPr lang="ru-RU"/>
        </a:p>
      </dgm:t>
    </dgm:pt>
    <dgm:pt modelId="{1AF85464-938F-4D3A-A4FF-504092FD8C10}" type="sibTrans" cxnId="{7CE9F695-8B57-4B36-80A4-F3C25EC9F89D}">
      <dgm:prSet/>
      <dgm:spPr/>
      <dgm:t>
        <a:bodyPr/>
        <a:lstStyle/>
        <a:p>
          <a:endParaRPr lang="ru-RU"/>
        </a:p>
      </dgm:t>
    </dgm:pt>
    <dgm:pt modelId="{F56CE3FC-163E-4284-BE46-4B90827B2D1B}">
      <dgm:prSet phldrT="[Текст]" custT="1"/>
      <dgm:spPr/>
      <dgm:t>
        <a:bodyPr/>
        <a:lstStyle/>
        <a:p>
          <a:r>
            <a:rPr lang="ru-RU" sz="1100" dirty="0" smtClean="0"/>
            <a:t>Развитие высоких технологий, открытость страны мировому сообществу привели к незащищенности детей от противоправного контента в информационно-телекоммуникационной сети "Интернет" (далее - сеть "Интернет"), усугубили проблемы, связанные с торговлей детьми, детской порнографией и проституцией. По сведениям МВД России, число сайтов, содержащих материалы с детской порнографией, увеличилось почти на треть, а количество самих интернет-материалов - в 25 раз. Значительное число сайтов, посвященных суицидам, доступно подросткам в любое время.</a:t>
          </a:r>
          <a:endParaRPr lang="ru-RU" sz="1100" dirty="0"/>
        </a:p>
      </dgm:t>
    </dgm:pt>
    <dgm:pt modelId="{23361581-A13C-43B7-8EFF-BDDFBE70D37A}" type="parTrans" cxnId="{38E80454-730A-4C25-B2AA-2AD9B01B9429}">
      <dgm:prSet/>
      <dgm:spPr/>
      <dgm:t>
        <a:bodyPr/>
        <a:lstStyle/>
        <a:p>
          <a:endParaRPr lang="ru-RU"/>
        </a:p>
      </dgm:t>
    </dgm:pt>
    <dgm:pt modelId="{F7293212-0B8D-4A48-9190-8419247818E8}" type="sibTrans" cxnId="{38E80454-730A-4C25-B2AA-2AD9B01B9429}">
      <dgm:prSet/>
      <dgm:spPr/>
      <dgm:t>
        <a:bodyPr/>
        <a:lstStyle/>
        <a:p>
          <a:endParaRPr lang="ru-RU"/>
        </a:p>
      </dgm:t>
    </dgm:pt>
    <dgm:pt modelId="{9A5C7501-5F87-46F0-BADB-A5BCFB70813B}">
      <dgm:prSet custT="1"/>
      <dgm:spPr/>
      <dgm:t>
        <a:bodyPr/>
        <a:lstStyle/>
        <a:p>
          <a:r>
            <a:rPr lang="ru-RU" sz="1200" dirty="0" smtClean="0"/>
            <a:t>III. ДОСТУПНОСТЬ КАЧЕСТВЕННОГО ОБУЧЕНИЯ И ВОСПИТАНИЯ, КУЛЬТУРНОЕ РАЗВИТИЕ И ИНФОРМАЦИОННАЯ БЕЗОПАСНОСТЬ ДЕТЕЙ</a:t>
          </a:r>
        </a:p>
        <a:p>
          <a:endParaRPr lang="ru-RU" sz="1000" dirty="0"/>
        </a:p>
      </dgm:t>
    </dgm:pt>
    <dgm:pt modelId="{7B068443-369C-42FD-A579-77AB543528F4}" type="parTrans" cxnId="{492060D1-9F10-4F57-A54F-BA7B299C849F}">
      <dgm:prSet/>
      <dgm:spPr/>
      <dgm:t>
        <a:bodyPr/>
        <a:lstStyle/>
        <a:p>
          <a:endParaRPr lang="ru-RU"/>
        </a:p>
      </dgm:t>
    </dgm:pt>
    <dgm:pt modelId="{77CFF18A-0FEF-43CA-B971-7810B4F1E725}" type="sibTrans" cxnId="{492060D1-9F10-4F57-A54F-BA7B299C849F}">
      <dgm:prSet/>
      <dgm:spPr/>
      <dgm:t>
        <a:bodyPr/>
        <a:lstStyle/>
        <a:p>
          <a:endParaRPr lang="ru-RU"/>
        </a:p>
      </dgm:t>
    </dgm:pt>
    <dgm:pt modelId="{B5C37BB6-2330-4912-A4DE-11217C22AA12}">
      <dgm:prSet phldrT="[Текст]" custT="1"/>
      <dgm:spPr/>
      <dgm:t>
        <a:bodyPr/>
        <a:lstStyle/>
        <a:p>
          <a:r>
            <a:rPr lang="ru-RU" sz="1100" dirty="0" smtClean="0"/>
            <a:t>Вместе с тем продолжают нарастать проблемы, из-за нерешенности которых права и интересы детей в системе образования оказываются во многом не реализованными. </a:t>
          </a:r>
        </a:p>
        <a:p>
          <a:r>
            <a:rPr lang="ru-RU" sz="1100" dirty="0" smtClean="0"/>
            <a:t>… Несоответствие современной системы обеспечения информационной безопасности детей новым рискам, связанным с развитием сети "Интернет" и информационных технологий, нарастающему противоправному контенту.</a:t>
          </a:r>
          <a:endParaRPr lang="ru-RU" sz="1100" dirty="0"/>
        </a:p>
      </dgm:t>
    </dgm:pt>
    <dgm:pt modelId="{D8CA06EA-694D-479A-97AB-F306901D12E6}" type="parTrans" cxnId="{10EBAFB3-CFE7-42F9-8887-2527A84F0FA4}">
      <dgm:prSet/>
      <dgm:spPr/>
      <dgm:t>
        <a:bodyPr/>
        <a:lstStyle/>
        <a:p>
          <a:endParaRPr lang="ru-RU"/>
        </a:p>
      </dgm:t>
    </dgm:pt>
    <dgm:pt modelId="{2068D5E8-C6D0-4066-ACB0-29C300A692C1}" type="sibTrans" cxnId="{10EBAFB3-CFE7-42F9-8887-2527A84F0FA4}">
      <dgm:prSet/>
      <dgm:spPr/>
      <dgm:t>
        <a:bodyPr/>
        <a:lstStyle/>
        <a:p>
          <a:endParaRPr lang="ru-RU"/>
        </a:p>
      </dgm:t>
    </dgm:pt>
    <dgm:pt modelId="{812D611C-7ECA-44FD-ADB0-12467012CAAD}">
      <dgm:prSet phldrT="[Текст]" custT="1"/>
      <dgm:spPr/>
      <dgm:t>
        <a:bodyPr/>
        <a:lstStyle/>
        <a:p>
          <a:r>
            <a:rPr lang="ru-RU" sz="1100" dirty="0" smtClean="0"/>
            <a:t>Задачи …</a:t>
          </a:r>
          <a:endParaRPr lang="ru-RU" sz="1100" dirty="0"/>
        </a:p>
      </dgm:t>
    </dgm:pt>
    <dgm:pt modelId="{F0090833-E13C-4BF6-A4B1-DF08D403D40F}" type="parTrans" cxnId="{601EF2D8-A721-4E7A-BCC1-3D9330BCF814}">
      <dgm:prSet/>
      <dgm:spPr/>
      <dgm:t>
        <a:bodyPr/>
        <a:lstStyle/>
        <a:p>
          <a:endParaRPr lang="ru-RU"/>
        </a:p>
      </dgm:t>
    </dgm:pt>
    <dgm:pt modelId="{2A265B4E-CA5B-4A61-B08B-5B0B7CD0EF22}" type="sibTrans" cxnId="{601EF2D8-A721-4E7A-BCC1-3D9330BCF814}">
      <dgm:prSet/>
      <dgm:spPr/>
      <dgm:t>
        <a:bodyPr/>
        <a:lstStyle/>
        <a:p>
          <a:endParaRPr lang="ru-RU"/>
        </a:p>
      </dgm:t>
    </dgm:pt>
    <dgm:pt modelId="{F45064AD-942F-448A-8FB1-6C657DFAAFAE}">
      <dgm:prSet/>
      <dgm:spPr/>
      <dgm:t>
        <a:bodyPr/>
        <a:lstStyle/>
        <a:p>
          <a:endParaRPr lang="ru-RU" sz="800" dirty="0"/>
        </a:p>
      </dgm:t>
    </dgm:pt>
    <dgm:pt modelId="{577B4F19-90C4-4BDD-9DE0-5B75C3586346}" type="parTrans" cxnId="{A97127D0-11C3-40D4-BF14-6C3D9C0B38C6}">
      <dgm:prSet/>
      <dgm:spPr/>
      <dgm:t>
        <a:bodyPr/>
        <a:lstStyle/>
        <a:p>
          <a:endParaRPr lang="ru-RU"/>
        </a:p>
      </dgm:t>
    </dgm:pt>
    <dgm:pt modelId="{95887F87-215E-47D4-B8CB-25AB1000935D}" type="sibTrans" cxnId="{A97127D0-11C3-40D4-BF14-6C3D9C0B38C6}">
      <dgm:prSet/>
      <dgm:spPr/>
      <dgm:t>
        <a:bodyPr/>
        <a:lstStyle/>
        <a:p>
          <a:endParaRPr lang="ru-RU"/>
        </a:p>
      </dgm:t>
    </dgm:pt>
    <dgm:pt modelId="{2C253408-146B-458D-B4CD-7B4783F9C7E7}">
      <dgm:prSet phldrT="[Текст]" custT="1"/>
      <dgm:spPr/>
      <dgm:t>
        <a:bodyPr/>
        <a:lstStyle/>
        <a:p>
          <a:r>
            <a:rPr lang="ru-RU" sz="1100" dirty="0" smtClean="0"/>
            <a:t>Обеспечение информационной безопасности детства путем реализации единой государственной политики в сфере защиты детей от информации, причиняющей </a:t>
          </a:r>
          <a:r>
            <a:rPr lang="ru-RU" sz="1200" dirty="0" smtClean="0"/>
            <a:t>вред их здоровью и развитию.</a:t>
          </a:r>
          <a:endParaRPr lang="ru-RU" sz="1200" dirty="0"/>
        </a:p>
      </dgm:t>
    </dgm:pt>
    <dgm:pt modelId="{53545EAD-6763-4BCE-BBCC-B8B44DC30AEA}" type="parTrans" cxnId="{DECD2660-EE2B-484A-AD19-809BDD5051E9}">
      <dgm:prSet/>
      <dgm:spPr/>
      <dgm:t>
        <a:bodyPr/>
        <a:lstStyle/>
        <a:p>
          <a:endParaRPr lang="ru-RU"/>
        </a:p>
      </dgm:t>
    </dgm:pt>
    <dgm:pt modelId="{D20B736D-072D-4DBC-9FAE-2A777B461B2F}" type="sibTrans" cxnId="{DECD2660-EE2B-484A-AD19-809BDD5051E9}">
      <dgm:prSet/>
      <dgm:spPr/>
      <dgm:t>
        <a:bodyPr/>
        <a:lstStyle/>
        <a:p>
          <a:endParaRPr lang="ru-RU"/>
        </a:p>
      </dgm:t>
    </dgm:pt>
    <dgm:pt modelId="{C44F3643-2B40-4A49-998E-9C227BDEAB72}">
      <dgm:prSet custT="1"/>
      <dgm:spPr/>
      <dgm:t>
        <a:bodyPr/>
        <a:lstStyle/>
        <a:p>
          <a:r>
            <a:rPr lang="ru-RU" sz="1100" dirty="0" smtClean="0"/>
            <a:t>Создание правовых механизмов блокирования информационных каналов проникновения через источники массовой информации в детско-подростковую среду элементов криминальной психологии, культа насилия, других откровенных антиобщественных тенденций и соответствующей им атрибутики.</a:t>
          </a:r>
        </a:p>
      </dgm:t>
    </dgm:pt>
    <dgm:pt modelId="{7CDFB22F-5A36-4577-ABC0-3B6CF5164FF2}" type="parTrans" cxnId="{768307AC-6B4D-4C3E-AAE0-DA437DE62D0A}">
      <dgm:prSet/>
      <dgm:spPr/>
      <dgm:t>
        <a:bodyPr/>
        <a:lstStyle/>
        <a:p>
          <a:endParaRPr lang="ru-RU"/>
        </a:p>
      </dgm:t>
    </dgm:pt>
    <dgm:pt modelId="{7053494B-5E08-4AAB-AE97-CB4C20F20612}" type="sibTrans" cxnId="{768307AC-6B4D-4C3E-AAE0-DA437DE62D0A}">
      <dgm:prSet/>
      <dgm:spPr/>
      <dgm:t>
        <a:bodyPr/>
        <a:lstStyle/>
        <a:p>
          <a:endParaRPr lang="ru-RU"/>
        </a:p>
      </dgm:t>
    </dgm:pt>
    <dgm:pt modelId="{8BE29EF5-17AD-47A8-B75D-B258D11DA002}">
      <dgm:prSet custT="1"/>
      <dgm:spPr/>
      <dgm:t>
        <a:bodyPr/>
        <a:lstStyle/>
        <a:p>
          <a:r>
            <a:rPr lang="ru-RU" sz="1100" dirty="0" smtClean="0"/>
            <a:t>Внедрение системы мониторинговых исследований по вопросам обеспечения безопасности образовательной среды образовательных учреждений, а также по вопросам научно-методического и нормативно-правового обеспечения соблюдения санитарно-гигиенических требований к использованию информационно-компьютерных средств в образовании детей.</a:t>
          </a:r>
        </a:p>
      </dgm:t>
    </dgm:pt>
    <dgm:pt modelId="{C9676C07-B732-4789-BA84-7C9A18C0D3B4}" type="parTrans" cxnId="{2355D324-D549-4341-9CB7-ECEDCBD8EBDC}">
      <dgm:prSet/>
      <dgm:spPr/>
      <dgm:t>
        <a:bodyPr/>
        <a:lstStyle/>
        <a:p>
          <a:endParaRPr lang="ru-RU"/>
        </a:p>
      </dgm:t>
    </dgm:pt>
    <dgm:pt modelId="{8DCA91C2-ED3F-418A-A158-17550F0CB3DF}" type="sibTrans" cxnId="{2355D324-D549-4341-9CB7-ECEDCBD8EBDC}">
      <dgm:prSet/>
      <dgm:spPr/>
      <dgm:t>
        <a:bodyPr/>
        <a:lstStyle/>
        <a:p>
          <a:endParaRPr lang="ru-RU"/>
        </a:p>
      </dgm:t>
    </dgm:pt>
    <dgm:pt modelId="{D2F8C516-3A4B-41D9-8764-A55092906A46}">
      <dgm:prSet custT="1"/>
      <dgm:spPr/>
      <dgm:t>
        <a:bodyPr/>
        <a:lstStyle/>
        <a:p>
          <a:r>
            <a:rPr lang="ru-RU" sz="1100" dirty="0" smtClean="0"/>
            <a:t>Создание общественных механизмов экспертизы интернет-контента для детей.</a:t>
          </a:r>
        </a:p>
      </dgm:t>
    </dgm:pt>
    <dgm:pt modelId="{100A259E-A357-47EC-82A3-82F81F968ECC}" type="parTrans" cxnId="{1009C5FB-DDC0-4949-93BB-B8F792BF9347}">
      <dgm:prSet/>
      <dgm:spPr/>
      <dgm:t>
        <a:bodyPr/>
        <a:lstStyle/>
        <a:p>
          <a:endParaRPr lang="ru-RU"/>
        </a:p>
      </dgm:t>
    </dgm:pt>
    <dgm:pt modelId="{668E2309-D9A0-41B0-8587-3748CFFC149E}" type="sibTrans" cxnId="{1009C5FB-DDC0-4949-93BB-B8F792BF9347}">
      <dgm:prSet/>
      <dgm:spPr/>
      <dgm:t>
        <a:bodyPr/>
        <a:lstStyle/>
        <a:p>
          <a:endParaRPr lang="ru-RU"/>
        </a:p>
      </dgm:t>
    </dgm:pt>
    <dgm:pt modelId="{A240C324-435E-4A98-87BF-53A896B28383}">
      <dgm:prSet custT="1"/>
      <dgm:spPr/>
      <dgm:t>
        <a:bodyPr/>
        <a:lstStyle/>
        <a:p>
          <a:r>
            <a:rPr lang="ru-RU" sz="1100" dirty="0" smtClean="0"/>
            <a:t>Создание порталов и сайтов, аккумулирующих сведения о лучших ресурсах для детей и родителей; стимулирование родителей к использованию услуги "Родительский контроль", позволяющей устанавливать ограничения доступа к сети "Интернет".</a:t>
          </a:r>
        </a:p>
      </dgm:t>
    </dgm:pt>
    <dgm:pt modelId="{BE62A440-FC22-4733-A947-6565BED5D9F0}" type="parTrans" cxnId="{6E0451A9-34A6-4F07-9455-CDFADED7A715}">
      <dgm:prSet/>
      <dgm:spPr/>
      <dgm:t>
        <a:bodyPr/>
        <a:lstStyle/>
        <a:p>
          <a:endParaRPr lang="ru-RU"/>
        </a:p>
      </dgm:t>
    </dgm:pt>
    <dgm:pt modelId="{C7DE20D7-93C3-47EF-BE85-684D3F413DBE}" type="sibTrans" cxnId="{6E0451A9-34A6-4F07-9455-CDFADED7A715}">
      <dgm:prSet/>
      <dgm:spPr/>
      <dgm:t>
        <a:bodyPr/>
        <a:lstStyle/>
        <a:p>
          <a:endParaRPr lang="ru-RU"/>
        </a:p>
      </dgm:t>
    </dgm:pt>
    <dgm:pt modelId="{8A734605-3A8E-4ED5-A76E-B61EE3ECDEC8}">
      <dgm:prSet custT="1"/>
      <dgm:spPr/>
      <dgm:t>
        <a:bodyPr/>
        <a:lstStyle/>
        <a:p>
          <a:r>
            <a:rPr lang="ru-RU" sz="1100" dirty="0" smtClean="0"/>
            <a:t>Создание надежной системы защиты детей от противоправного контента в образовательной среде школы и дома.</a:t>
          </a:r>
        </a:p>
      </dgm:t>
    </dgm:pt>
    <dgm:pt modelId="{B8E539D1-4830-4748-8070-B9B057A59A3F}" type="parTrans" cxnId="{86DB20CB-2645-45DF-8A6A-A59837925A66}">
      <dgm:prSet/>
      <dgm:spPr/>
      <dgm:t>
        <a:bodyPr/>
        <a:lstStyle/>
        <a:p>
          <a:endParaRPr lang="ru-RU"/>
        </a:p>
      </dgm:t>
    </dgm:pt>
    <dgm:pt modelId="{B3FF8837-944B-485F-82E9-E3461389D774}" type="sibTrans" cxnId="{86DB20CB-2645-45DF-8A6A-A59837925A66}">
      <dgm:prSet/>
      <dgm:spPr/>
      <dgm:t>
        <a:bodyPr/>
        <a:lstStyle/>
        <a:p>
          <a:endParaRPr lang="ru-RU"/>
        </a:p>
      </dgm:t>
    </dgm:pt>
    <dgm:pt modelId="{CD929473-62E5-401D-8B38-5950BAAFA5A3}">
      <dgm:prSet custT="1"/>
      <dgm:spPr/>
      <dgm:t>
        <a:bodyPr/>
        <a:lstStyle/>
        <a:p>
          <a:r>
            <a:rPr lang="ru-RU" sz="1100" dirty="0" smtClean="0"/>
            <a:t>Сокращение числа детей, пострадавших от противоправного контента в интернет-среде.</a:t>
          </a:r>
        </a:p>
      </dgm:t>
    </dgm:pt>
    <dgm:pt modelId="{750FF13A-24D6-4301-A03E-EB572AC4AE8B}" type="parTrans" cxnId="{BE9DBECE-F771-46BF-940B-6E769A4E33B6}">
      <dgm:prSet/>
      <dgm:spPr/>
      <dgm:t>
        <a:bodyPr/>
        <a:lstStyle/>
        <a:p>
          <a:endParaRPr lang="ru-RU"/>
        </a:p>
      </dgm:t>
    </dgm:pt>
    <dgm:pt modelId="{2B0E9B6E-C4B2-43CD-915E-149B00311662}" type="sibTrans" cxnId="{BE9DBECE-F771-46BF-940B-6E769A4E33B6}">
      <dgm:prSet/>
      <dgm:spPr/>
      <dgm:t>
        <a:bodyPr/>
        <a:lstStyle/>
        <a:p>
          <a:endParaRPr lang="ru-RU"/>
        </a:p>
      </dgm:t>
    </dgm:pt>
    <dgm:pt modelId="{871C1C64-DC8A-49BB-A8C0-133C409ACC3D}">
      <dgm:prSet/>
      <dgm:spPr/>
      <dgm:t>
        <a:bodyPr/>
        <a:lstStyle/>
        <a:p>
          <a:endParaRPr lang="ru-RU" sz="800" dirty="0" smtClean="0"/>
        </a:p>
      </dgm:t>
    </dgm:pt>
    <dgm:pt modelId="{740B96FC-98E2-4DB8-BDA3-50790C552017}" type="parTrans" cxnId="{7B0B2D23-362F-45A3-8183-B0EA9BAB54AE}">
      <dgm:prSet/>
      <dgm:spPr/>
      <dgm:t>
        <a:bodyPr/>
        <a:lstStyle/>
        <a:p>
          <a:endParaRPr lang="ru-RU"/>
        </a:p>
      </dgm:t>
    </dgm:pt>
    <dgm:pt modelId="{41479EB2-7274-4067-932C-EFF3E214F7A7}" type="sibTrans" cxnId="{7B0B2D23-362F-45A3-8183-B0EA9BAB54AE}">
      <dgm:prSet/>
      <dgm:spPr/>
      <dgm:t>
        <a:bodyPr/>
        <a:lstStyle/>
        <a:p>
          <a:endParaRPr lang="ru-RU"/>
        </a:p>
      </dgm:t>
    </dgm:pt>
    <dgm:pt modelId="{57904D40-051A-468C-9B09-058EB3BD2A0B}">
      <dgm:prSet custT="1"/>
      <dgm:spPr/>
      <dgm:t>
        <a:bodyPr/>
        <a:lstStyle/>
        <a:p>
          <a:r>
            <a:rPr lang="ru-RU" sz="1100" dirty="0" smtClean="0"/>
            <a:t>8. Ожидаемые результаты</a:t>
          </a:r>
        </a:p>
      </dgm:t>
    </dgm:pt>
    <dgm:pt modelId="{2B3C81D2-28A9-46C7-9CFD-0D0050C6E204}" type="parTrans" cxnId="{DC923EBD-C967-4B90-A051-E7A2B4A12062}">
      <dgm:prSet/>
      <dgm:spPr/>
      <dgm:t>
        <a:bodyPr/>
        <a:lstStyle/>
        <a:p>
          <a:endParaRPr lang="ru-RU"/>
        </a:p>
      </dgm:t>
    </dgm:pt>
    <dgm:pt modelId="{B06A9088-A677-4AC1-BFD9-514B53C3C733}" type="sibTrans" cxnId="{DC923EBD-C967-4B90-A051-E7A2B4A12062}">
      <dgm:prSet/>
      <dgm:spPr/>
      <dgm:t>
        <a:bodyPr/>
        <a:lstStyle/>
        <a:p>
          <a:endParaRPr lang="ru-RU"/>
        </a:p>
      </dgm:t>
    </dgm:pt>
    <dgm:pt modelId="{BAF881E4-441A-45EE-BBDF-BD9F3ECC0AEE}" type="pres">
      <dgm:prSet presAssocID="{D30ED00C-82BE-49D8-8437-810AC1F6E43A}" presName="linear" presStyleCnt="0">
        <dgm:presLayoutVars>
          <dgm:animLvl val="lvl"/>
          <dgm:resizeHandles val="exact"/>
        </dgm:presLayoutVars>
      </dgm:prSet>
      <dgm:spPr/>
      <dgm:t>
        <a:bodyPr/>
        <a:lstStyle/>
        <a:p>
          <a:endParaRPr lang="ru-RU"/>
        </a:p>
      </dgm:t>
    </dgm:pt>
    <dgm:pt modelId="{5CE9E079-7DB3-4842-B188-F3BBCA8F6B2A}" type="pres">
      <dgm:prSet presAssocID="{F56CE3FC-163E-4284-BE46-4B90827B2D1B}" presName="parentText" presStyleLbl="node1" presStyleIdx="0" presStyleCnt="4" custScaleY="104459">
        <dgm:presLayoutVars>
          <dgm:chMax val="0"/>
          <dgm:bulletEnabled val="1"/>
        </dgm:presLayoutVars>
      </dgm:prSet>
      <dgm:spPr/>
      <dgm:t>
        <a:bodyPr/>
        <a:lstStyle/>
        <a:p>
          <a:endParaRPr lang="ru-RU"/>
        </a:p>
      </dgm:t>
    </dgm:pt>
    <dgm:pt modelId="{C8B6EE60-6446-4D53-91DB-EC47B8351794}" type="pres">
      <dgm:prSet presAssocID="{F7293212-0B8D-4A48-9190-8419247818E8}" presName="spacer" presStyleCnt="0"/>
      <dgm:spPr/>
    </dgm:pt>
    <dgm:pt modelId="{A59A42B9-DA85-45B9-978E-340B07240EF7}" type="pres">
      <dgm:prSet presAssocID="{9A5C7501-5F87-46F0-BADB-A5BCFB70813B}" presName="parentText" presStyleLbl="node1" presStyleIdx="1" presStyleCnt="4" custScaleY="73438">
        <dgm:presLayoutVars>
          <dgm:chMax val="0"/>
          <dgm:bulletEnabled val="1"/>
        </dgm:presLayoutVars>
      </dgm:prSet>
      <dgm:spPr/>
      <dgm:t>
        <a:bodyPr/>
        <a:lstStyle/>
        <a:p>
          <a:endParaRPr lang="ru-RU"/>
        </a:p>
      </dgm:t>
    </dgm:pt>
    <dgm:pt modelId="{61E048D4-E183-4E83-91C9-C5F42600B221}" type="pres">
      <dgm:prSet presAssocID="{9A5C7501-5F87-46F0-BADB-A5BCFB70813B}" presName="childText" presStyleLbl="revTx" presStyleIdx="0" presStyleCnt="3">
        <dgm:presLayoutVars>
          <dgm:bulletEnabled val="1"/>
        </dgm:presLayoutVars>
      </dgm:prSet>
      <dgm:spPr/>
      <dgm:t>
        <a:bodyPr/>
        <a:lstStyle/>
        <a:p>
          <a:endParaRPr lang="ru-RU"/>
        </a:p>
      </dgm:t>
    </dgm:pt>
    <dgm:pt modelId="{261C25EB-8699-4255-AACB-25B1FF51FAEC}" type="pres">
      <dgm:prSet presAssocID="{B23D1AF8-5316-4EC4-B9F7-F4988942FD13}" presName="parentText" presStyleLbl="node1" presStyleIdx="2" presStyleCnt="4" custScaleY="68661" custLinFactNeighborX="-146" custLinFactNeighborY="-5502">
        <dgm:presLayoutVars>
          <dgm:chMax val="0"/>
          <dgm:bulletEnabled val="1"/>
        </dgm:presLayoutVars>
      </dgm:prSet>
      <dgm:spPr/>
      <dgm:t>
        <a:bodyPr/>
        <a:lstStyle/>
        <a:p>
          <a:endParaRPr lang="ru-RU"/>
        </a:p>
      </dgm:t>
    </dgm:pt>
    <dgm:pt modelId="{11983DA5-7DD3-49E8-851F-2FB59EBBD4E9}" type="pres">
      <dgm:prSet presAssocID="{B23D1AF8-5316-4EC4-B9F7-F4988942FD13}" presName="childText" presStyleLbl="revTx" presStyleIdx="1" presStyleCnt="3" custLinFactNeighborX="218" custLinFactNeighborY="-23973">
        <dgm:presLayoutVars>
          <dgm:bulletEnabled val="1"/>
        </dgm:presLayoutVars>
      </dgm:prSet>
      <dgm:spPr/>
      <dgm:t>
        <a:bodyPr/>
        <a:lstStyle/>
        <a:p>
          <a:endParaRPr lang="ru-RU"/>
        </a:p>
      </dgm:t>
    </dgm:pt>
    <dgm:pt modelId="{D21F599A-7AE7-466C-A40E-9A23445E4D24}" type="pres">
      <dgm:prSet presAssocID="{57904D40-051A-468C-9B09-058EB3BD2A0B}" presName="parentText" presStyleLbl="node1" presStyleIdx="3" presStyleCnt="4" custScaleY="43197">
        <dgm:presLayoutVars>
          <dgm:chMax val="0"/>
          <dgm:bulletEnabled val="1"/>
        </dgm:presLayoutVars>
      </dgm:prSet>
      <dgm:spPr/>
      <dgm:t>
        <a:bodyPr/>
        <a:lstStyle/>
        <a:p>
          <a:endParaRPr lang="ru-RU"/>
        </a:p>
      </dgm:t>
    </dgm:pt>
    <dgm:pt modelId="{52BC4FA1-C0DB-46E6-A8EF-C92D24420F32}" type="pres">
      <dgm:prSet presAssocID="{57904D40-051A-468C-9B09-058EB3BD2A0B}" presName="childText" presStyleLbl="revTx" presStyleIdx="2" presStyleCnt="3">
        <dgm:presLayoutVars>
          <dgm:bulletEnabled val="1"/>
        </dgm:presLayoutVars>
      </dgm:prSet>
      <dgm:spPr/>
      <dgm:t>
        <a:bodyPr/>
        <a:lstStyle/>
        <a:p>
          <a:endParaRPr lang="ru-RU"/>
        </a:p>
      </dgm:t>
    </dgm:pt>
  </dgm:ptLst>
  <dgm:cxnLst>
    <dgm:cxn modelId="{3062CA8A-8366-452D-8AF4-763287447347}" type="presOf" srcId="{B5C37BB6-2330-4912-A4DE-11217C22AA12}" destId="{61E048D4-E183-4E83-91C9-C5F42600B221}" srcOrd="0" destOrd="0" presId="urn:microsoft.com/office/officeart/2005/8/layout/vList2"/>
    <dgm:cxn modelId="{A0C2BE44-6C0B-4622-98A9-A9081C2CBFB6}" type="presOf" srcId="{CD929473-62E5-401D-8B38-5950BAAFA5A3}" destId="{52BC4FA1-C0DB-46E6-A8EF-C92D24420F32}" srcOrd="0" destOrd="1" presId="urn:microsoft.com/office/officeart/2005/8/layout/vList2"/>
    <dgm:cxn modelId="{91B3186A-2F30-4E92-A5A1-E0027F3BEFE1}" type="presOf" srcId="{C44F3643-2B40-4A49-998E-9C227BDEAB72}" destId="{11983DA5-7DD3-49E8-851F-2FB59EBBD4E9}" srcOrd="0" destOrd="1" presId="urn:microsoft.com/office/officeart/2005/8/layout/vList2"/>
    <dgm:cxn modelId="{6E0451A9-34A6-4F07-9455-CDFADED7A715}" srcId="{B23D1AF8-5316-4EC4-B9F7-F4988942FD13}" destId="{A240C324-435E-4A98-87BF-53A896B28383}" srcOrd="4" destOrd="0" parTransId="{BE62A440-FC22-4733-A947-6565BED5D9F0}" sibTransId="{C7DE20D7-93C3-47EF-BE85-684D3F413DBE}"/>
    <dgm:cxn modelId="{A97127D0-11C3-40D4-BF14-6C3D9C0B38C6}" srcId="{9A5C7501-5F87-46F0-BADB-A5BCFB70813B}" destId="{F45064AD-942F-448A-8FB1-6C657DFAAFAE}" srcOrd="3" destOrd="0" parTransId="{577B4F19-90C4-4BDD-9DE0-5B75C3586346}" sibTransId="{95887F87-215E-47D4-B8CB-25AB1000935D}"/>
    <dgm:cxn modelId="{DC923EBD-C967-4B90-A051-E7A2B4A12062}" srcId="{D30ED00C-82BE-49D8-8437-810AC1F6E43A}" destId="{57904D40-051A-468C-9B09-058EB3BD2A0B}" srcOrd="3" destOrd="0" parTransId="{2B3C81D2-28A9-46C7-9CFD-0D0050C6E204}" sibTransId="{B06A9088-A677-4AC1-BFD9-514B53C3C733}"/>
    <dgm:cxn modelId="{F6A409DC-48E9-4CE7-8B22-57EFCEE07957}" type="presOf" srcId="{8BE29EF5-17AD-47A8-B75D-B258D11DA002}" destId="{11983DA5-7DD3-49E8-851F-2FB59EBBD4E9}" srcOrd="0" destOrd="2" presId="urn:microsoft.com/office/officeart/2005/8/layout/vList2"/>
    <dgm:cxn modelId="{BE9DBECE-F771-46BF-940B-6E769A4E33B6}" srcId="{57904D40-051A-468C-9B09-058EB3BD2A0B}" destId="{CD929473-62E5-401D-8B38-5950BAAFA5A3}" srcOrd="1" destOrd="0" parTransId="{750FF13A-24D6-4301-A03E-EB572AC4AE8B}" sibTransId="{2B0E9B6E-C4B2-43CD-915E-149B00311662}"/>
    <dgm:cxn modelId="{DECD2660-EE2B-484A-AD19-809BDD5051E9}" srcId="{9A5C7501-5F87-46F0-BADB-A5BCFB70813B}" destId="{2C253408-146B-458D-B4CD-7B4783F9C7E7}" srcOrd="2" destOrd="0" parTransId="{53545EAD-6763-4BCE-BBCC-B8B44DC30AEA}" sibTransId="{D20B736D-072D-4DBC-9FAE-2A777B461B2F}"/>
    <dgm:cxn modelId="{52FECABA-664B-41DA-A95A-B1EF59BBA59A}" type="presOf" srcId="{F56CE3FC-163E-4284-BE46-4B90827B2D1B}" destId="{5CE9E079-7DB3-4842-B188-F3BBCA8F6B2A}" srcOrd="0" destOrd="0" presId="urn:microsoft.com/office/officeart/2005/8/layout/vList2"/>
    <dgm:cxn modelId="{7481FBF1-D306-4C30-B071-2E8F957156F6}" type="presOf" srcId="{B23D1AF8-5316-4EC4-B9F7-F4988942FD13}" destId="{261C25EB-8699-4255-AACB-25B1FF51FAEC}" srcOrd="0" destOrd="0" presId="urn:microsoft.com/office/officeart/2005/8/layout/vList2"/>
    <dgm:cxn modelId="{38B2FC7E-FD07-4F65-A0C2-4DCAEA5D2878}" type="presOf" srcId="{812D611C-7ECA-44FD-ADB0-12467012CAAD}" destId="{61E048D4-E183-4E83-91C9-C5F42600B221}" srcOrd="0" destOrd="1" presId="urn:microsoft.com/office/officeart/2005/8/layout/vList2"/>
    <dgm:cxn modelId="{01AF5E72-0658-46EF-B057-0A3E88D697C7}" type="presOf" srcId="{F45064AD-942F-448A-8FB1-6C657DFAAFAE}" destId="{61E048D4-E183-4E83-91C9-C5F42600B221}" srcOrd="0" destOrd="3" presId="urn:microsoft.com/office/officeart/2005/8/layout/vList2"/>
    <dgm:cxn modelId="{2355D324-D549-4341-9CB7-ECEDCBD8EBDC}" srcId="{B23D1AF8-5316-4EC4-B9F7-F4988942FD13}" destId="{8BE29EF5-17AD-47A8-B75D-B258D11DA002}" srcOrd="2" destOrd="0" parTransId="{C9676C07-B732-4789-BA84-7C9A18C0D3B4}" sibTransId="{8DCA91C2-ED3F-418A-A158-17550F0CB3DF}"/>
    <dgm:cxn modelId="{DF479560-55DF-4F87-9CBD-E2DB9B13C895}" type="presOf" srcId="{871C1C64-DC8A-49BB-A8C0-133C409ACC3D}" destId="{52BC4FA1-C0DB-46E6-A8EF-C92D24420F32}" srcOrd="0" destOrd="2" presId="urn:microsoft.com/office/officeart/2005/8/layout/vList2"/>
    <dgm:cxn modelId="{8E52F6F5-D651-49A6-AA69-34B42903274C}" type="presOf" srcId="{D30ED00C-82BE-49D8-8437-810AC1F6E43A}" destId="{BAF881E4-441A-45EE-BBDF-BD9F3ECC0AEE}" srcOrd="0" destOrd="0" presId="urn:microsoft.com/office/officeart/2005/8/layout/vList2"/>
    <dgm:cxn modelId="{EB1CF887-B416-48A4-82B0-F44009DE80C5}" type="presOf" srcId="{A240C324-435E-4A98-87BF-53A896B28383}" destId="{11983DA5-7DD3-49E8-851F-2FB59EBBD4E9}" srcOrd="0" destOrd="4" presId="urn:microsoft.com/office/officeart/2005/8/layout/vList2"/>
    <dgm:cxn modelId="{C3F3EAAF-23F8-4E8D-9BE7-6312FEC40932}" srcId="{D30ED00C-82BE-49D8-8437-810AC1F6E43A}" destId="{B23D1AF8-5316-4EC4-B9F7-F4988942FD13}" srcOrd="2" destOrd="0" parTransId="{017F159C-B6B4-49BD-B281-08CB105897A8}" sibTransId="{AD9D7E88-3138-4760-AAC3-62334BDC3F85}"/>
    <dgm:cxn modelId="{6820AFAD-77DE-40B1-B6FE-54F050A4ECB9}" type="presOf" srcId="{8A734605-3A8E-4ED5-A76E-B61EE3ECDEC8}" destId="{52BC4FA1-C0DB-46E6-A8EF-C92D24420F32}" srcOrd="0" destOrd="0" presId="urn:microsoft.com/office/officeart/2005/8/layout/vList2"/>
    <dgm:cxn modelId="{1009C5FB-DDC0-4949-93BB-B8F792BF9347}" srcId="{B23D1AF8-5316-4EC4-B9F7-F4988942FD13}" destId="{D2F8C516-3A4B-41D9-8764-A55092906A46}" srcOrd="3" destOrd="0" parTransId="{100A259E-A357-47EC-82A3-82F81F968ECC}" sibTransId="{668E2309-D9A0-41B0-8587-3748CFFC149E}"/>
    <dgm:cxn modelId="{7CE9F695-8B57-4B36-80A4-F3C25EC9F89D}" srcId="{B23D1AF8-5316-4EC4-B9F7-F4988942FD13}" destId="{C2E63C6F-C9B4-4A55-8781-4E50D1E37CB9}" srcOrd="0" destOrd="0" parTransId="{B07833FE-8A89-48C2-B353-43CCEC68BC3B}" sibTransId="{1AF85464-938F-4D3A-A4FF-504092FD8C10}"/>
    <dgm:cxn modelId="{FCC2CFB1-40C3-45F8-856E-183A8F6B8199}" type="presOf" srcId="{C2E63C6F-C9B4-4A55-8781-4E50D1E37CB9}" destId="{11983DA5-7DD3-49E8-851F-2FB59EBBD4E9}" srcOrd="0" destOrd="0" presId="urn:microsoft.com/office/officeart/2005/8/layout/vList2"/>
    <dgm:cxn modelId="{86DB20CB-2645-45DF-8A6A-A59837925A66}" srcId="{57904D40-051A-468C-9B09-058EB3BD2A0B}" destId="{8A734605-3A8E-4ED5-A76E-B61EE3ECDEC8}" srcOrd="0" destOrd="0" parTransId="{B8E539D1-4830-4748-8070-B9B057A59A3F}" sibTransId="{B3FF8837-944B-485F-82E9-E3461389D774}"/>
    <dgm:cxn modelId="{9B56D696-9262-4032-BB34-2C693F95CF24}" type="presOf" srcId="{D2F8C516-3A4B-41D9-8764-A55092906A46}" destId="{11983DA5-7DD3-49E8-851F-2FB59EBBD4E9}" srcOrd="0" destOrd="3" presId="urn:microsoft.com/office/officeart/2005/8/layout/vList2"/>
    <dgm:cxn modelId="{601EF2D8-A721-4E7A-BCC1-3D9330BCF814}" srcId="{9A5C7501-5F87-46F0-BADB-A5BCFB70813B}" destId="{812D611C-7ECA-44FD-ADB0-12467012CAAD}" srcOrd="1" destOrd="0" parTransId="{F0090833-E13C-4BF6-A4B1-DF08D403D40F}" sibTransId="{2A265B4E-CA5B-4A61-B08B-5B0B7CD0EF22}"/>
    <dgm:cxn modelId="{492060D1-9F10-4F57-A54F-BA7B299C849F}" srcId="{D30ED00C-82BE-49D8-8437-810AC1F6E43A}" destId="{9A5C7501-5F87-46F0-BADB-A5BCFB70813B}" srcOrd="1" destOrd="0" parTransId="{7B068443-369C-42FD-A579-77AB543528F4}" sibTransId="{77CFF18A-0FEF-43CA-B971-7810B4F1E725}"/>
    <dgm:cxn modelId="{C4D47BE4-258C-43BB-BE7E-26861E86E73E}" type="presOf" srcId="{9A5C7501-5F87-46F0-BADB-A5BCFB70813B}" destId="{A59A42B9-DA85-45B9-978E-340B07240EF7}" srcOrd="0" destOrd="0" presId="urn:microsoft.com/office/officeart/2005/8/layout/vList2"/>
    <dgm:cxn modelId="{EBEA793E-8276-41B9-9DCE-37F6A39A1725}" type="presOf" srcId="{2C253408-146B-458D-B4CD-7B4783F9C7E7}" destId="{61E048D4-E183-4E83-91C9-C5F42600B221}" srcOrd="0" destOrd="2" presId="urn:microsoft.com/office/officeart/2005/8/layout/vList2"/>
    <dgm:cxn modelId="{7B0B2D23-362F-45A3-8183-B0EA9BAB54AE}" srcId="{57904D40-051A-468C-9B09-058EB3BD2A0B}" destId="{871C1C64-DC8A-49BB-A8C0-133C409ACC3D}" srcOrd="2" destOrd="0" parTransId="{740B96FC-98E2-4DB8-BDA3-50790C552017}" sibTransId="{41479EB2-7274-4067-932C-EFF3E214F7A7}"/>
    <dgm:cxn modelId="{768307AC-6B4D-4C3E-AAE0-DA437DE62D0A}" srcId="{B23D1AF8-5316-4EC4-B9F7-F4988942FD13}" destId="{C44F3643-2B40-4A49-998E-9C227BDEAB72}" srcOrd="1" destOrd="0" parTransId="{7CDFB22F-5A36-4577-ABC0-3B6CF5164FF2}" sibTransId="{7053494B-5E08-4AAB-AE97-CB4C20F20612}"/>
    <dgm:cxn modelId="{10EBAFB3-CFE7-42F9-8887-2527A84F0FA4}" srcId="{9A5C7501-5F87-46F0-BADB-A5BCFB70813B}" destId="{B5C37BB6-2330-4912-A4DE-11217C22AA12}" srcOrd="0" destOrd="0" parTransId="{D8CA06EA-694D-479A-97AB-F306901D12E6}" sibTransId="{2068D5E8-C6D0-4066-ACB0-29C300A692C1}"/>
    <dgm:cxn modelId="{2AA025C4-59A0-4F17-8CCF-DDD739E41B9E}" type="presOf" srcId="{57904D40-051A-468C-9B09-058EB3BD2A0B}" destId="{D21F599A-7AE7-466C-A40E-9A23445E4D24}" srcOrd="0" destOrd="0" presId="urn:microsoft.com/office/officeart/2005/8/layout/vList2"/>
    <dgm:cxn modelId="{38E80454-730A-4C25-B2AA-2AD9B01B9429}" srcId="{D30ED00C-82BE-49D8-8437-810AC1F6E43A}" destId="{F56CE3FC-163E-4284-BE46-4B90827B2D1B}" srcOrd="0" destOrd="0" parTransId="{23361581-A13C-43B7-8EFF-BDDFBE70D37A}" sibTransId="{F7293212-0B8D-4A48-9190-8419247818E8}"/>
    <dgm:cxn modelId="{C0119919-8A8D-407C-8EA6-0B26D140D8E9}" type="presParOf" srcId="{BAF881E4-441A-45EE-BBDF-BD9F3ECC0AEE}" destId="{5CE9E079-7DB3-4842-B188-F3BBCA8F6B2A}" srcOrd="0" destOrd="0" presId="urn:microsoft.com/office/officeart/2005/8/layout/vList2"/>
    <dgm:cxn modelId="{1B50467A-3EE5-4988-8FB0-6C5416E78464}" type="presParOf" srcId="{BAF881E4-441A-45EE-BBDF-BD9F3ECC0AEE}" destId="{C8B6EE60-6446-4D53-91DB-EC47B8351794}" srcOrd="1" destOrd="0" presId="urn:microsoft.com/office/officeart/2005/8/layout/vList2"/>
    <dgm:cxn modelId="{B857FD70-C6F8-43E9-A759-CE67B2E44479}" type="presParOf" srcId="{BAF881E4-441A-45EE-BBDF-BD9F3ECC0AEE}" destId="{A59A42B9-DA85-45B9-978E-340B07240EF7}" srcOrd="2" destOrd="0" presId="urn:microsoft.com/office/officeart/2005/8/layout/vList2"/>
    <dgm:cxn modelId="{EFCCCCB3-E6A4-41FB-B6E7-7151BCBCF14F}" type="presParOf" srcId="{BAF881E4-441A-45EE-BBDF-BD9F3ECC0AEE}" destId="{61E048D4-E183-4E83-91C9-C5F42600B221}" srcOrd="3" destOrd="0" presId="urn:microsoft.com/office/officeart/2005/8/layout/vList2"/>
    <dgm:cxn modelId="{6873E8B4-3043-42FC-84CA-5817A20550C6}" type="presParOf" srcId="{BAF881E4-441A-45EE-BBDF-BD9F3ECC0AEE}" destId="{261C25EB-8699-4255-AACB-25B1FF51FAEC}" srcOrd="4" destOrd="0" presId="urn:microsoft.com/office/officeart/2005/8/layout/vList2"/>
    <dgm:cxn modelId="{0E01151E-DE58-44FB-BE41-E701F0DCF38C}" type="presParOf" srcId="{BAF881E4-441A-45EE-BBDF-BD9F3ECC0AEE}" destId="{11983DA5-7DD3-49E8-851F-2FB59EBBD4E9}" srcOrd="5" destOrd="0" presId="urn:microsoft.com/office/officeart/2005/8/layout/vList2"/>
    <dgm:cxn modelId="{674A12A1-2F17-4C7C-8281-0CAC7E800CE2}" type="presParOf" srcId="{BAF881E4-441A-45EE-BBDF-BD9F3ECC0AEE}" destId="{D21F599A-7AE7-466C-A40E-9A23445E4D24}" srcOrd="6" destOrd="0" presId="urn:microsoft.com/office/officeart/2005/8/layout/vList2"/>
    <dgm:cxn modelId="{6CE44FB3-E29B-40EF-964C-E4CDDADC93A1}" type="presParOf" srcId="{BAF881E4-441A-45EE-BBDF-BD9F3ECC0AEE}" destId="{52BC4FA1-C0DB-46E6-A8EF-C92D24420F32}"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C16290-C1D0-4D74-A4F9-4711C805FA06}"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ru-RU"/>
        </a:p>
      </dgm:t>
    </dgm:pt>
    <dgm:pt modelId="{54A7029D-35CB-4E4F-8B14-957E0D9FD153}">
      <dgm:prSet phldrT="[Текст]"/>
      <dgm:spPr/>
      <dgm:t>
        <a:bodyPr/>
        <a:lstStyle/>
        <a:p>
          <a:r>
            <a:rPr lang="ru-RU" dirty="0" smtClean="0"/>
            <a:t>Федеральный закон регулирует отношения, связанные с защитой детей от информации, причиняющей вред их здоровью и (или) развитию, в том числе от такой информации, содержащейся в информационной продукции.</a:t>
          </a:r>
        </a:p>
      </dgm:t>
    </dgm:pt>
    <dgm:pt modelId="{480C40AE-560B-484C-9428-6C556D8B7E34}" type="parTrans" cxnId="{94E9BCDE-A2A9-43E3-899F-739B3DEB8E7E}">
      <dgm:prSet/>
      <dgm:spPr/>
      <dgm:t>
        <a:bodyPr/>
        <a:lstStyle/>
        <a:p>
          <a:endParaRPr lang="ru-RU"/>
        </a:p>
      </dgm:t>
    </dgm:pt>
    <dgm:pt modelId="{810ED28C-83E2-4000-A5F9-A2EC35753789}" type="sibTrans" cxnId="{94E9BCDE-A2A9-43E3-899F-739B3DEB8E7E}">
      <dgm:prSet/>
      <dgm:spPr/>
      <dgm:t>
        <a:bodyPr/>
        <a:lstStyle/>
        <a:p>
          <a:endParaRPr lang="ru-RU"/>
        </a:p>
      </dgm:t>
    </dgm:pt>
    <dgm:pt modelId="{3113C2C6-DD95-437E-A372-D5BBFB103A28}">
      <dgm:prSet phldrT="[Текст]"/>
      <dgm:spPr/>
      <dgm:t>
        <a:bodyPr/>
        <a:lstStyle/>
        <a:p>
          <a:r>
            <a:rPr lang="ru-RU" dirty="0" smtClean="0"/>
            <a:t>Статья 5. Виды информации, причиняющей вред здоровью и (или) развитию детей</a:t>
          </a:r>
          <a:endParaRPr lang="ru-RU" dirty="0"/>
        </a:p>
      </dgm:t>
    </dgm:pt>
    <dgm:pt modelId="{B43BA1F7-3D56-47C9-991A-1B9B3139B432}" type="parTrans" cxnId="{DF5E3635-64BF-4539-85B8-1DA65EDE0CD8}">
      <dgm:prSet/>
      <dgm:spPr/>
      <dgm:t>
        <a:bodyPr/>
        <a:lstStyle/>
        <a:p>
          <a:endParaRPr lang="ru-RU"/>
        </a:p>
      </dgm:t>
    </dgm:pt>
    <dgm:pt modelId="{C46784D0-1EC1-4514-A52E-99CA3D3E016D}" type="sibTrans" cxnId="{DF5E3635-64BF-4539-85B8-1DA65EDE0CD8}">
      <dgm:prSet/>
      <dgm:spPr/>
      <dgm:t>
        <a:bodyPr/>
        <a:lstStyle/>
        <a:p>
          <a:endParaRPr lang="ru-RU"/>
        </a:p>
      </dgm:t>
    </dgm:pt>
    <dgm:pt modelId="{2F52470E-457A-4296-BAA8-BAAE9BB1EABB}">
      <dgm:prSet/>
      <dgm:spPr/>
      <dgm:t>
        <a:bodyPr/>
        <a:lstStyle/>
        <a:p>
          <a:r>
            <a:rPr lang="ru-RU" dirty="0" smtClean="0"/>
            <a:t>2. К информации, запрещенной для распространения среди детей, относится информация:</a:t>
          </a:r>
          <a:endParaRPr lang="ru-RU" dirty="0"/>
        </a:p>
      </dgm:t>
    </dgm:pt>
    <dgm:pt modelId="{6B3AC20A-02E8-4D8E-A2DA-131ED4F85A21}" type="parTrans" cxnId="{B44EB8D5-9C41-4758-ACF4-B6A8D20FAC92}">
      <dgm:prSet/>
      <dgm:spPr/>
      <dgm:t>
        <a:bodyPr/>
        <a:lstStyle/>
        <a:p>
          <a:endParaRPr lang="ru-RU"/>
        </a:p>
      </dgm:t>
    </dgm:pt>
    <dgm:pt modelId="{9C54566D-5985-42DA-85E0-31535365075E}" type="sibTrans" cxnId="{B44EB8D5-9C41-4758-ACF4-B6A8D20FAC92}">
      <dgm:prSet/>
      <dgm:spPr/>
      <dgm:t>
        <a:bodyPr/>
        <a:lstStyle/>
        <a:p>
          <a:endParaRPr lang="ru-RU"/>
        </a:p>
      </dgm:t>
    </dgm:pt>
    <dgm:pt modelId="{938B85FA-469E-4B16-8A60-A093680183C9}">
      <dgm:prSet/>
      <dgm:spPr/>
      <dgm:t>
        <a:bodyPr/>
        <a:lstStyle/>
        <a:p>
          <a:r>
            <a:rPr lang="ru-RU" dirty="0" smtClean="0"/>
            <a:t>1) побуждающая детей к совершению действий, представляющих угрозу их жизни и (или) здоровью, в том числе к причинению вреда своему здоровью, самоубийству;</a:t>
          </a:r>
          <a:endParaRPr lang="ru-RU" dirty="0"/>
        </a:p>
      </dgm:t>
    </dgm:pt>
    <dgm:pt modelId="{2B76E041-6686-4EB5-B55A-CAE5BE0C1D65}" type="parTrans" cxnId="{1E701D19-E780-48A5-8A43-E04D2DA1736A}">
      <dgm:prSet/>
      <dgm:spPr/>
      <dgm:t>
        <a:bodyPr/>
        <a:lstStyle/>
        <a:p>
          <a:endParaRPr lang="ru-RU"/>
        </a:p>
      </dgm:t>
    </dgm:pt>
    <dgm:pt modelId="{E749C3C1-C0A9-45C1-B0F6-3627CCAD611A}" type="sibTrans" cxnId="{1E701D19-E780-48A5-8A43-E04D2DA1736A}">
      <dgm:prSet/>
      <dgm:spPr/>
      <dgm:t>
        <a:bodyPr/>
        <a:lstStyle/>
        <a:p>
          <a:endParaRPr lang="ru-RU"/>
        </a:p>
      </dgm:t>
    </dgm:pt>
    <dgm:pt modelId="{E4BE630C-7107-4200-A401-2671F7493DBA}">
      <dgm:prSet/>
      <dgm:spPr/>
      <dgm:t>
        <a:bodyPr/>
        <a:lstStyle/>
        <a:p>
          <a:r>
            <a:rPr lang="ru-RU" dirty="0" smtClean="0"/>
            <a:t>2) способная вызвать у детей желание употребить наркотические средства, психотропные и (или) одурманивающие вещества, табачные изделия, алкогольную и спиртосодержащую продукцию, принять участие в азартных играх, заниматься проституцией, бродяжничеством или попрошайничеством;</a:t>
          </a:r>
          <a:endParaRPr lang="ru-RU" dirty="0"/>
        </a:p>
      </dgm:t>
    </dgm:pt>
    <dgm:pt modelId="{927FF4F3-71E2-4316-B601-B8D16A01EAEF}" type="parTrans" cxnId="{B938CBEE-0967-44E9-BD97-A10F92092D9A}">
      <dgm:prSet/>
      <dgm:spPr/>
      <dgm:t>
        <a:bodyPr/>
        <a:lstStyle/>
        <a:p>
          <a:endParaRPr lang="ru-RU"/>
        </a:p>
      </dgm:t>
    </dgm:pt>
    <dgm:pt modelId="{F1AF88BB-7023-4A3C-9966-13D694DB7677}" type="sibTrans" cxnId="{B938CBEE-0967-44E9-BD97-A10F92092D9A}">
      <dgm:prSet/>
      <dgm:spPr/>
      <dgm:t>
        <a:bodyPr/>
        <a:lstStyle/>
        <a:p>
          <a:endParaRPr lang="ru-RU"/>
        </a:p>
      </dgm:t>
    </dgm:pt>
    <dgm:pt modelId="{C924E028-2E4C-4C70-89D3-E0B951825A3D}">
      <dgm:prSet/>
      <dgm:spPr/>
      <dgm:t>
        <a:bodyPr/>
        <a:lstStyle/>
        <a:p>
          <a:r>
            <a:rPr lang="ru-RU" dirty="0" smtClean="0"/>
            <a:t>3) обосновывающая или оправдывающая допустимость насилия и (или) жестокости либо побуждающая осуществлять насильственные действия по отношению к людям или животным, за исключением случаев, предусмотренных настоящим Федеральным законом;</a:t>
          </a:r>
          <a:endParaRPr lang="ru-RU" dirty="0"/>
        </a:p>
      </dgm:t>
    </dgm:pt>
    <dgm:pt modelId="{E205E99C-86A1-463B-8D25-8C949363EF34}" type="parTrans" cxnId="{A6DB2718-905A-4DAC-8C21-D8989C037C4A}">
      <dgm:prSet/>
      <dgm:spPr/>
      <dgm:t>
        <a:bodyPr/>
        <a:lstStyle/>
        <a:p>
          <a:endParaRPr lang="ru-RU"/>
        </a:p>
      </dgm:t>
    </dgm:pt>
    <dgm:pt modelId="{D50C2390-713E-4D60-B8FA-F304803D6A10}" type="sibTrans" cxnId="{A6DB2718-905A-4DAC-8C21-D8989C037C4A}">
      <dgm:prSet/>
      <dgm:spPr/>
      <dgm:t>
        <a:bodyPr/>
        <a:lstStyle/>
        <a:p>
          <a:endParaRPr lang="ru-RU"/>
        </a:p>
      </dgm:t>
    </dgm:pt>
    <dgm:pt modelId="{BA770082-258F-4782-BE57-E4C36FFC8F94}">
      <dgm:prSet/>
      <dgm:spPr/>
      <dgm:t>
        <a:bodyPr/>
        <a:lstStyle/>
        <a:p>
          <a:r>
            <a:rPr lang="ru-RU" dirty="0" smtClean="0"/>
            <a:t>4) отрицающая семейные ценности, пропагандирующая нетрадиционные сексуальные отношения и формирующая неуважение к родителям и (или) другим членам семьи;</a:t>
          </a:r>
          <a:endParaRPr lang="ru-RU" dirty="0"/>
        </a:p>
      </dgm:t>
    </dgm:pt>
    <dgm:pt modelId="{130C3E4F-D07E-4CC0-BC73-FCE8619D16D6}" type="parTrans" cxnId="{B510E543-6293-4546-9943-386932311A52}">
      <dgm:prSet/>
      <dgm:spPr/>
      <dgm:t>
        <a:bodyPr/>
        <a:lstStyle/>
        <a:p>
          <a:endParaRPr lang="ru-RU"/>
        </a:p>
      </dgm:t>
    </dgm:pt>
    <dgm:pt modelId="{069E5FE8-2B3B-4963-82B4-81D2BBA0089E}" type="sibTrans" cxnId="{B510E543-6293-4546-9943-386932311A52}">
      <dgm:prSet/>
      <dgm:spPr/>
      <dgm:t>
        <a:bodyPr/>
        <a:lstStyle/>
        <a:p>
          <a:endParaRPr lang="ru-RU"/>
        </a:p>
      </dgm:t>
    </dgm:pt>
    <dgm:pt modelId="{450A7F05-8906-4B79-AC53-A6EB3F58FAD5}">
      <dgm:prSet/>
      <dgm:spPr/>
      <dgm:t>
        <a:bodyPr/>
        <a:lstStyle/>
        <a:p>
          <a:r>
            <a:rPr lang="ru-RU" dirty="0" smtClean="0"/>
            <a:t>5) оправдывающая противоправное поведение;</a:t>
          </a:r>
          <a:endParaRPr lang="ru-RU" dirty="0"/>
        </a:p>
      </dgm:t>
    </dgm:pt>
    <dgm:pt modelId="{0CF23FD3-5A07-49ED-9488-BA50308FCE30}" type="parTrans" cxnId="{6AE7D9D5-4073-4441-B59B-DC2CB526E006}">
      <dgm:prSet/>
      <dgm:spPr/>
      <dgm:t>
        <a:bodyPr/>
        <a:lstStyle/>
        <a:p>
          <a:endParaRPr lang="ru-RU"/>
        </a:p>
      </dgm:t>
    </dgm:pt>
    <dgm:pt modelId="{2B00F535-CA7C-4734-81B9-8A28C116A788}" type="sibTrans" cxnId="{6AE7D9D5-4073-4441-B59B-DC2CB526E006}">
      <dgm:prSet/>
      <dgm:spPr/>
      <dgm:t>
        <a:bodyPr/>
        <a:lstStyle/>
        <a:p>
          <a:endParaRPr lang="ru-RU"/>
        </a:p>
      </dgm:t>
    </dgm:pt>
    <dgm:pt modelId="{EEB019DB-3C1B-4567-8E15-DB1899FA09D3}">
      <dgm:prSet/>
      <dgm:spPr/>
      <dgm:t>
        <a:bodyPr/>
        <a:lstStyle/>
        <a:p>
          <a:r>
            <a:rPr lang="ru-RU" dirty="0" smtClean="0"/>
            <a:t>6) содержащая нецензурную брань;</a:t>
          </a:r>
          <a:endParaRPr lang="ru-RU" dirty="0"/>
        </a:p>
      </dgm:t>
    </dgm:pt>
    <dgm:pt modelId="{C7CEAB48-21A8-4140-8DA6-E4021F22A62B}" type="parTrans" cxnId="{8F4C7B63-261E-427F-9E8D-31F92864ADA5}">
      <dgm:prSet/>
      <dgm:spPr/>
      <dgm:t>
        <a:bodyPr/>
        <a:lstStyle/>
        <a:p>
          <a:endParaRPr lang="ru-RU"/>
        </a:p>
      </dgm:t>
    </dgm:pt>
    <dgm:pt modelId="{2C3F372F-6A2E-42FE-9BB4-1D64BB66D736}" type="sibTrans" cxnId="{8F4C7B63-261E-427F-9E8D-31F92864ADA5}">
      <dgm:prSet/>
      <dgm:spPr/>
      <dgm:t>
        <a:bodyPr/>
        <a:lstStyle/>
        <a:p>
          <a:endParaRPr lang="ru-RU"/>
        </a:p>
      </dgm:t>
    </dgm:pt>
    <dgm:pt modelId="{3BD310AD-7460-46CF-8DCD-D934A5454CB9}">
      <dgm:prSet/>
      <dgm:spPr/>
      <dgm:t>
        <a:bodyPr/>
        <a:lstStyle/>
        <a:p>
          <a:r>
            <a:rPr lang="ru-RU" dirty="0" smtClean="0"/>
            <a:t>7) содержащая информацию порнографического характера;</a:t>
          </a:r>
          <a:endParaRPr lang="ru-RU" dirty="0"/>
        </a:p>
      </dgm:t>
    </dgm:pt>
    <dgm:pt modelId="{FA48F43A-066B-455E-AD44-B877A3B456E1}" type="parTrans" cxnId="{A196EE78-8BD7-416D-A499-DA44DF6B16B0}">
      <dgm:prSet/>
      <dgm:spPr/>
      <dgm:t>
        <a:bodyPr/>
        <a:lstStyle/>
        <a:p>
          <a:endParaRPr lang="ru-RU"/>
        </a:p>
      </dgm:t>
    </dgm:pt>
    <dgm:pt modelId="{7DCE05B1-6E0A-4A8E-A504-BC8E2D0B2A07}" type="sibTrans" cxnId="{A196EE78-8BD7-416D-A499-DA44DF6B16B0}">
      <dgm:prSet/>
      <dgm:spPr/>
      <dgm:t>
        <a:bodyPr/>
        <a:lstStyle/>
        <a:p>
          <a:endParaRPr lang="ru-RU"/>
        </a:p>
      </dgm:t>
    </dgm:pt>
    <dgm:pt modelId="{5E13D416-5A67-4BB9-81CD-8FCF15E7932B}">
      <dgm:prSet/>
      <dgm:spPr/>
      <dgm:t>
        <a:bodyPr/>
        <a:lstStyle/>
        <a:p>
          <a:r>
            <a:rPr lang="ru-RU" dirty="0" smtClean="0"/>
            <a:t>8) о несовершеннолетнем, пострадавшем в результате противоправных действий (бездействия), включая фамилии, имена, отчества, фото- и видеоизображения такого несовершеннолетнего, его родителей и иных законных представителей, дату рождения такого несовершеннолетнего, аудиозапись его голоса, место его жительства или место временного пребывания, место его учебы или работы, иную информацию, позволяющую прямо или косвенно установить личность такого несовершеннолетнего.</a:t>
          </a:r>
          <a:endParaRPr lang="ru-RU" dirty="0"/>
        </a:p>
      </dgm:t>
    </dgm:pt>
    <dgm:pt modelId="{0906ACE9-8711-4C5B-9B79-4F6D204A73EF}" type="parTrans" cxnId="{588AE5CF-B8E4-4943-AA56-A80C7F93C88F}">
      <dgm:prSet/>
      <dgm:spPr/>
      <dgm:t>
        <a:bodyPr/>
        <a:lstStyle/>
        <a:p>
          <a:endParaRPr lang="ru-RU"/>
        </a:p>
      </dgm:t>
    </dgm:pt>
    <dgm:pt modelId="{C339B0FE-340D-4AD9-8A27-5ABC59EB05E1}" type="sibTrans" cxnId="{588AE5CF-B8E4-4943-AA56-A80C7F93C88F}">
      <dgm:prSet/>
      <dgm:spPr/>
      <dgm:t>
        <a:bodyPr/>
        <a:lstStyle/>
        <a:p>
          <a:endParaRPr lang="ru-RU"/>
        </a:p>
      </dgm:t>
    </dgm:pt>
    <dgm:pt modelId="{F4A4B560-CAE4-40FD-9042-BBBCC5FD5B18}">
      <dgm:prSet/>
      <dgm:spPr/>
      <dgm:t>
        <a:bodyPr/>
        <a:lstStyle/>
        <a:p>
          <a:r>
            <a:rPr lang="ru-RU" dirty="0" smtClean="0"/>
            <a:t>Глава 6. ОТВЕТСТВЕННОСТЬ ЗА ПРАВОНАРУШЕНИЯ В СФЕРЕ ЗАЩИТЫ ДЕТЕЙ ОТ ИНФОРМАЦИИ, ПРИЧИНЯЮЩЕЙ ВРЕД ИХ ЗДОРОВЬЮ И (ИЛИ) РАЗВИТИЮ</a:t>
          </a:r>
          <a:endParaRPr lang="ru-RU" dirty="0"/>
        </a:p>
      </dgm:t>
    </dgm:pt>
    <dgm:pt modelId="{38996B31-184D-4684-84B7-F919F5F76EC8}" type="parTrans" cxnId="{B4C780C9-7593-431F-9683-17D512638DD6}">
      <dgm:prSet/>
      <dgm:spPr/>
    </dgm:pt>
    <dgm:pt modelId="{EA5CAF61-066D-47C6-9FED-1168CCE55E42}" type="sibTrans" cxnId="{B4C780C9-7593-431F-9683-17D512638DD6}">
      <dgm:prSet/>
      <dgm:spPr/>
    </dgm:pt>
    <dgm:pt modelId="{50CF07E5-13A6-4F73-8793-FE9D80C0CA2B}" type="pres">
      <dgm:prSet presAssocID="{34C16290-C1D0-4D74-A4F9-4711C805FA06}" presName="linear" presStyleCnt="0">
        <dgm:presLayoutVars>
          <dgm:animLvl val="lvl"/>
          <dgm:resizeHandles val="exact"/>
        </dgm:presLayoutVars>
      </dgm:prSet>
      <dgm:spPr/>
      <dgm:t>
        <a:bodyPr/>
        <a:lstStyle/>
        <a:p>
          <a:endParaRPr lang="ru-RU"/>
        </a:p>
      </dgm:t>
    </dgm:pt>
    <dgm:pt modelId="{92F84F32-F136-4043-86E9-AA3FF92EAA5C}" type="pres">
      <dgm:prSet presAssocID="{54A7029D-35CB-4E4F-8B14-957E0D9FD153}" presName="parentText" presStyleLbl="node1" presStyleIdx="0" presStyleCnt="3">
        <dgm:presLayoutVars>
          <dgm:chMax val="0"/>
          <dgm:bulletEnabled val="1"/>
        </dgm:presLayoutVars>
      </dgm:prSet>
      <dgm:spPr/>
      <dgm:t>
        <a:bodyPr/>
        <a:lstStyle/>
        <a:p>
          <a:endParaRPr lang="ru-RU"/>
        </a:p>
      </dgm:t>
    </dgm:pt>
    <dgm:pt modelId="{CD64A953-52BE-4505-9BDA-E0D58EC53812}" type="pres">
      <dgm:prSet presAssocID="{810ED28C-83E2-4000-A5F9-A2EC35753789}" presName="spacer" presStyleCnt="0"/>
      <dgm:spPr/>
    </dgm:pt>
    <dgm:pt modelId="{D76ACD89-A75E-4BD8-A7B7-FAF41AA7F7B3}" type="pres">
      <dgm:prSet presAssocID="{3113C2C6-DD95-437E-A372-D5BBFB103A28}" presName="parentText" presStyleLbl="node1" presStyleIdx="1" presStyleCnt="3">
        <dgm:presLayoutVars>
          <dgm:chMax val="0"/>
          <dgm:bulletEnabled val="1"/>
        </dgm:presLayoutVars>
      </dgm:prSet>
      <dgm:spPr/>
      <dgm:t>
        <a:bodyPr/>
        <a:lstStyle/>
        <a:p>
          <a:endParaRPr lang="ru-RU"/>
        </a:p>
      </dgm:t>
    </dgm:pt>
    <dgm:pt modelId="{31C900DA-CE84-4D4F-96C3-F2C51C964856}" type="pres">
      <dgm:prSet presAssocID="{3113C2C6-DD95-437E-A372-D5BBFB103A28}" presName="childText" presStyleLbl="revTx" presStyleIdx="0" presStyleCnt="1">
        <dgm:presLayoutVars>
          <dgm:bulletEnabled val="1"/>
        </dgm:presLayoutVars>
      </dgm:prSet>
      <dgm:spPr/>
      <dgm:t>
        <a:bodyPr/>
        <a:lstStyle/>
        <a:p>
          <a:endParaRPr lang="ru-RU"/>
        </a:p>
      </dgm:t>
    </dgm:pt>
    <dgm:pt modelId="{465E62B5-B562-497D-8A6F-96238C086646}" type="pres">
      <dgm:prSet presAssocID="{F4A4B560-CAE4-40FD-9042-BBBCC5FD5B18}" presName="parentText" presStyleLbl="node1" presStyleIdx="2" presStyleCnt="3">
        <dgm:presLayoutVars>
          <dgm:chMax val="0"/>
          <dgm:bulletEnabled val="1"/>
        </dgm:presLayoutVars>
      </dgm:prSet>
      <dgm:spPr/>
      <dgm:t>
        <a:bodyPr/>
        <a:lstStyle/>
        <a:p>
          <a:endParaRPr lang="ru-RU"/>
        </a:p>
      </dgm:t>
    </dgm:pt>
  </dgm:ptLst>
  <dgm:cxnLst>
    <dgm:cxn modelId="{1711ECF5-FB5E-46FB-BC0D-8E7EE92AC802}" type="presOf" srcId="{5E13D416-5A67-4BB9-81CD-8FCF15E7932B}" destId="{31C900DA-CE84-4D4F-96C3-F2C51C964856}" srcOrd="0" destOrd="8" presId="urn:microsoft.com/office/officeart/2005/8/layout/vList2"/>
    <dgm:cxn modelId="{8F4C7B63-261E-427F-9E8D-31F92864ADA5}" srcId="{3113C2C6-DD95-437E-A372-D5BBFB103A28}" destId="{EEB019DB-3C1B-4567-8E15-DB1899FA09D3}" srcOrd="6" destOrd="0" parTransId="{C7CEAB48-21A8-4140-8DA6-E4021F22A62B}" sibTransId="{2C3F372F-6A2E-42FE-9BB4-1D64BB66D736}"/>
    <dgm:cxn modelId="{1E701D19-E780-48A5-8A43-E04D2DA1736A}" srcId="{3113C2C6-DD95-437E-A372-D5BBFB103A28}" destId="{938B85FA-469E-4B16-8A60-A093680183C9}" srcOrd="1" destOrd="0" parTransId="{2B76E041-6686-4EB5-B55A-CAE5BE0C1D65}" sibTransId="{E749C3C1-C0A9-45C1-B0F6-3627CCAD611A}"/>
    <dgm:cxn modelId="{A5D99FAD-5143-4739-9B70-6465B00A926C}" type="presOf" srcId="{BA770082-258F-4782-BE57-E4C36FFC8F94}" destId="{31C900DA-CE84-4D4F-96C3-F2C51C964856}" srcOrd="0" destOrd="4" presId="urn:microsoft.com/office/officeart/2005/8/layout/vList2"/>
    <dgm:cxn modelId="{B44EB8D5-9C41-4758-ACF4-B6A8D20FAC92}" srcId="{3113C2C6-DD95-437E-A372-D5BBFB103A28}" destId="{2F52470E-457A-4296-BAA8-BAAE9BB1EABB}" srcOrd="0" destOrd="0" parTransId="{6B3AC20A-02E8-4D8E-A2DA-131ED4F85A21}" sibTransId="{9C54566D-5985-42DA-85E0-31535365075E}"/>
    <dgm:cxn modelId="{9CB0289F-EE48-4419-9828-915A02DE44CE}" type="presOf" srcId="{34C16290-C1D0-4D74-A4F9-4711C805FA06}" destId="{50CF07E5-13A6-4F73-8793-FE9D80C0CA2B}" srcOrd="0" destOrd="0" presId="urn:microsoft.com/office/officeart/2005/8/layout/vList2"/>
    <dgm:cxn modelId="{A6DB2718-905A-4DAC-8C21-D8989C037C4A}" srcId="{3113C2C6-DD95-437E-A372-D5BBFB103A28}" destId="{C924E028-2E4C-4C70-89D3-E0B951825A3D}" srcOrd="3" destOrd="0" parTransId="{E205E99C-86A1-463B-8D25-8C949363EF34}" sibTransId="{D50C2390-713E-4D60-B8FA-F304803D6A10}"/>
    <dgm:cxn modelId="{D8384B55-488F-4FB4-AF9A-68F585051B3C}" type="presOf" srcId="{54A7029D-35CB-4E4F-8B14-957E0D9FD153}" destId="{92F84F32-F136-4043-86E9-AA3FF92EAA5C}" srcOrd="0" destOrd="0" presId="urn:microsoft.com/office/officeart/2005/8/layout/vList2"/>
    <dgm:cxn modelId="{94E9BCDE-A2A9-43E3-899F-739B3DEB8E7E}" srcId="{34C16290-C1D0-4D74-A4F9-4711C805FA06}" destId="{54A7029D-35CB-4E4F-8B14-957E0D9FD153}" srcOrd="0" destOrd="0" parTransId="{480C40AE-560B-484C-9428-6C556D8B7E34}" sibTransId="{810ED28C-83E2-4000-A5F9-A2EC35753789}"/>
    <dgm:cxn modelId="{14DD21B7-76D3-4637-B809-62004F7F1C44}" type="presOf" srcId="{938B85FA-469E-4B16-8A60-A093680183C9}" destId="{31C900DA-CE84-4D4F-96C3-F2C51C964856}" srcOrd="0" destOrd="1" presId="urn:microsoft.com/office/officeart/2005/8/layout/vList2"/>
    <dgm:cxn modelId="{6AE7D9D5-4073-4441-B59B-DC2CB526E006}" srcId="{3113C2C6-DD95-437E-A372-D5BBFB103A28}" destId="{450A7F05-8906-4B79-AC53-A6EB3F58FAD5}" srcOrd="5" destOrd="0" parTransId="{0CF23FD3-5A07-49ED-9488-BA50308FCE30}" sibTransId="{2B00F535-CA7C-4734-81B9-8A28C116A788}"/>
    <dgm:cxn modelId="{588AE5CF-B8E4-4943-AA56-A80C7F93C88F}" srcId="{3113C2C6-DD95-437E-A372-D5BBFB103A28}" destId="{5E13D416-5A67-4BB9-81CD-8FCF15E7932B}" srcOrd="8" destOrd="0" parTransId="{0906ACE9-8711-4C5B-9B79-4F6D204A73EF}" sibTransId="{C339B0FE-340D-4AD9-8A27-5ABC59EB05E1}"/>
    <dgm:cxn modelId="{E949C4E5-3739-4858-819D-2B66D4F14605}" type="presOf" srcId="{3113C2C6-DD95-437E-A372-D5BBFB103A28}" destId="{D76ACD89-A75E-4BD8-A7B7-FAF41AA7F7B3}" srcOrd="0" destOrd="0" presId="urn:microsoft.com/office/officeart/2005/8/layout/vList2"/>
    <dgm:cxn modelId="{19D0E169-9EDB-4CF1-B3A5-DB9E9F40EE23}" type="presOf" srcId="{E4BE630C-7107-4200-A401-2671F7493DBA}" destId="{31C900DA-CE84-4D4F-96C3-F2C51C964856}" srcOrd="0" destOrd="2" presId="urn:microsoft.com/office/officeart/2005/8/layout/vList2"/>
    <dgm:cxn modelId="{A196EE78-8BD7-416D-A499-DA44DF6B16B0}" srcId="{3113C2C6-DD95-437E-A372-D5BBFB103A28}" destId="{3BD310AD-7460-46CF-8DCD-D934A5454CB9}" srcOrd="7" destOrd="0" parTransId="{FA48F43A-066B-455E-AD44-B877A3B456E1}" sibTransId="{7DCE05B1-6E0A-4A8E-A504-BC8E2D0B2A07}"/>
    <dgm:cxn modelId="{B510E543-6293-4546-9943-386932311A52}" srcId="{3113C2C6-DD95-437E-A372-D5BBFB103A28}" destId="{BA770082-258F-4782-BE57-E4C36FFC8F94}" srcOrd="4" destOrd="0" parTransId="{130C3E4F-D07E-4CC0-BC73-FCE8619D16D6}" sibTransId="{069E5FE8-2B3B-4963-82B4-81D2BBA0089E}"/>
    <dgm:cxn modelId="{B4C780C9-7593-431F-9683-17D512638DD6}" srcId="{34C16290-C1D0-4D74-A4F9-4711C805FA06}" destId="{F4A4B560-CAE4-40FD-9042-BBBCC5FD5B18}" srcOrd="2" destOrd="0" parTransId="{38996B31-184D-4684-84B7-F919F5F76EC8}" sibTransId="{EA5CAF61-066D-47C6-9FED-1168CCE55E42}"/>
    <dgm:cxn modelId="{01F709BD-1CB5-49D5-BC52-897C91F3E73F}" type="presOf" srcId="{C924E028-2E4C-4C70-89D3-E0B951825A3D}" destId="{31C900DA-CE84-4D4F-96C3-F2C51C964856}" srcOrd="0" destOrd="3" presId="urn:microsoft.com/office/officeart/2005/8/layout/vList2"/>
    <dgm:cxn modelId="{B938CBEE-0967-44E9-BD97-A10F92092D9A}" srcId="{3113C2C6-DD95-437E-A372-D5BBFB103A28}" destId="{E4BE630C-7107-4200-A401-2671F7493DBA}" srcOrd="2" destOrd="0" parTransId="{927FF4F3-71E2-4316-B601-B8D16A01EAEF}" sibTransId="{F1AF88BB-7023-4A3C-9966-13D694DB7677}"/>
    <dgm:cxn modelId="{6564EC3C-E8B1-4155-92DB-1F3C2FBFFDD5}" type="presOf" srcId="{F4A4B560-CAE4-40FD-9042-BBBCC5FD5B18}" destId="{465E62B5-B562-497D-8A6F-96238C086646}" srcOrd="0" destOrd="0" presId="urn:microsoft.com/office/officeart/2005/8/layout/vList2"/>
    <dgm:cxn modelId="{55A0671C-8934-4C18-8CE7-090CB8F79C36}" type="presOf" srcId="{3BD310AD-7460-46CF-8DCD-D934A5454CB9}" destId="{31C900DA-CE84-4D4F-96C3-F2C51C964856}" srcOrd="0" destOrd="7" presId="urn:microsoft.com/office/officeart/2005/8/layout/vList2"/>
    <dgm:cxn modelId="{9A1B45B9-2196-41CD-8F77-ED019CFBE58C}" type="presOf" srcId="{450A7F05-8906-4B79-AC53-A6EB3F58FAD5}" destId="{31C900DA-CE84-4D4F-96C3-F2C51C964856}" srcOrd="0" destOrd="5" presId="urn:microsoft.com/office/officeart/2005/8/layout/vList2"/>
    <dgm:cxn modelId="{E0955928-146D-4656-B2FA-64A13022C98C}" type="presOf" srcId="{2F52470E-457A-4296-BAA8-BAAE9BB1EABB}" destId="{31C900DA-CE84-4D4F-96C3-F2C51C964856}" srcOrd="0" destOrd="0" presId="urn:microsoft.com/office/officeart/2005/8/layout/vList2"/>
    <dgm:cxn modelId="{DF5E3635-64BF-4539-85B8-1DA65EDE0CD8}" srcId="{34C16290-C1D0-4D74-A4F9-4711C805FA06}" destId="{3113C2C6-DD95-437E-A372-D5BBFB103A28}" srcOrd="1" destOrd="0" parTransId="{B43BA1F7-3D56-47C9-991A-1B9B3139B432}" sibTransId="{C46784D0-1EC1-4514-A52E-99CA3D3E016D}"/>
    <dgm:cxn modelId="{829452E0-8FC5-4028-94C5-C27FEABECAE9}" type="presOf" srcId="{EEB019DB-3C1B-4567-8E15-DB1899FA09D3}" destId="{31C900DA-CE84-4D4F-96C3-F2C51C964856}" srcOrd="0" destOrd="6" presId="urn:microsoft.com/office/officeart/2005/8/layout/vList2"/>
    <dgm:cxn modelId="{0BFEC6D1-AEEE-4382-8BC2-1D7818A3A8B4}" type="presParOf" srcId="{50CF07E5-13A6-4F73-8793-FE9D80C0CA2B}" destId="{92F84F32-F136-4043-86E9-AA3FF92EAA5C}" srcOrd="0" destOrd="0" presId="urn:microsoft.com/office/officeart/2005/8/layout/vList2"/>
    <dgm:cxn modelId="{71D7ACD2-0352-494D-8DA9-5577B213325D}" type="presParOf" srcId="{50CF07E5-13A6-4F73-8793-FE9D80C0CA2B}" destId="{CD64A953-52BE-4505-9BDA-E0D58EC53812}" srcOrd="1" destOrd="0" presId="urn:microsoft.com/office/officeart/2005/8/layout/vList2"/>
    <dgm:cxn modelId="{0B6F7676-AA45-4C60-B87C-A83577C09037}" type="presParOf" srcId="{50CF07E5-13A6-4F73-8793-FE9D80C0CA2B}" destId="{D76ACD89-A75E-4BD8-A7B7-FAF41AA7F7B3}" srcOrd="2" destOrd="0" presId="urn:microsoft.com/office/officeart/2005/8/layout/vList2"/>
    <dgm:cxn modelId="{25612A45-8828-497B-82E0-5CF64F4E95A0}" type="presParOf" srcId="{50CF07E5-13A6-4F73-8793-FE9D80C0CA2B}" destId="{31C900DA-CE84-4D4F-96C3-F2C51C964856}" srcOrd="3" destOrd="0" presId="urn:microsoft.com/office/officeart/2005/8/layout/vList2"/>
    <dgm:cxn modelId="{0BE375F9-5117-417C-9597-683DCDD0CE52}" type="presParOf" srcId="{50CF07E5-13A6-4F73-8793-FE9D80C0CA2B}" destId="{465E62B5-B562-497D-8A6F-96238C086646}"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4435AC-719A-4A32-A8B2-04753F60B727}"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ru-RU"/>
        </a:p>
      </dgm:t>
    </dgm:pt>
    <dgm:pt modelId="{2EB5AAF1-0010-4DC3-8730-B943E300320C}">
      <dgm:prSet phldrT="[Текст]"/>
      <dgm:spPr/>
      <dgm:t>
        <a:bodyPr/>
        <a:lstStyle/>
        <a:p>
          <a:r>
            <a:rPr lang="ru-RU" dirty="0" smtClean="0"/>
            <a:t>Статья 8. </a:t>
          </a:r>
          <a:r>
            <a:rPr lang="ru-RU" b="1" dirty="0" smtClean="0"/>
            <a:t>Информационная продукция для детей, достигших возраста шести лет</a:t>
          </a:r>
          <a:endParaRPr lang="ru-RU" b="1" dirty="0"/>
        </a:p>
      </dgm:t>
    </dgm:pt>
    <dgm:pt modelId="{5CBC4986-9F92-48E7-B2F0-972EDC14F723}" type="parTrans" cxnId="{BA0FCC2B-6C7F-4BAE-B159-F9C4193DB155}">
      <dgm:prSet/>
      <dgm:spPr/>
      <dgm:t>
        <a:bodyPr/>
        <a:lstStyle/>
        <a:p>
          <a:endParaRPr lang="ru-RU"/>
        </a:p>
      </dgm:t>
    </dgm:pt>
    <dgm:pt modelId="{A2D6CB60-73F7-4C68-B7BA-B7F23D84DD6A}" type="sibTrans" cxnId="{BA0FCC2B-6C7F-4BAE-B159-F9C4193DB155}">
      <dgm:prSet/>
      <dgm:spPr/>
      <dgm:t>
        <a:bodyPr/>
        <a:lstStyle/>
        <a:p>
          <a:endParaRPr lang="ru-RU"/>
        </a:p>
      </dgm:t>
    </dgm:pt>
    <dgm:pt modelId="{3AAE6BCB-02AB-44D1-A31A-8D458BEDF790}">
      <dgm:prSet phldrT="[Текст]"/>
      <dgm:spPr/>
      <dgm:t>
        <a:bodyPr/>
        <a:lstStyle/>
        <a:p>
          <a:r>
            <a:rPr lang="ru-RU" dirty="0" smtClean="0"/>
            <a:t>К допускаемой к обороту информационной продукции для детей, достигших возраста шести лет, может быть отнесена информационная продукция, предусмотренная статьей 7 настоящего Федерального закона, а также информационная продукция, содержащая оправданные ее жанром и (или) сюжетом:</a:t>
          </a:r>
        </a:p>
        <a:p>
          <a:r>
            <a:rPr lang="ru-RU" dirty="0" smtClean="0"/>
            <a:t>1) кратковременные и ненатуралистические изображение или описание заболеваний человека (за исключением тяжелых заболеваний) и (или) их последствий в форме, не унижающей человеческого достоинства;</a:t>
          </a:r>
        </a:p>
        <a:p>
          <a:r>
            <a:rPr lang="ru-RU" dirty="0" smtClean="0"/>
            <a:t>2) ненатуралистические изображение или описание несчастного случая, аварии, катастрофы либо ненасильственной смерти без демонстрации их последствий, которые могут вызывать у детей страх, ужас или панику;</a:t>
          </a:r>
        </a:p>
        <a:p>
          <a:r>
            <a:rPr lang="ru-RU" dirty="0" smtClean="0"/>
            <a:t>3) не побуждающие к совершению антиобщественных действий и (или) преступлений эпизодические изображение или описание этих действий и (или) преступлений при условии, что не обосновывается и не оправдывается их допустимость и выражается отрицательное, осуждающее отношение к лицам, их совершающим.</a:t>
          </a:r>
        </a:p>
      </dgm:t>
    </dgm:pt>
    <dgm:pt modelId="{18D11303-34FA-48FA-998C-DFF91A6B7FDB}" type="sibTrans" cxnId="{BCA94ED1-542F-4337-8A27-FDFFAC2324B1}">
      <dgm:prSet/>
      <dgm:spPr/>
    </dgm:pt>
    <dgm:pt modelId="{79D12CAC-FB7C-48B8-B651-0BB4C699F89C}" type="parTrans" cxnId="{BCA94ED1-542F-4337-8A27-FDFFAC2324B1}">
      <dgm:prSet/>
      <dgm:spPr/>
    </dgm:pt>
    <dgm:pt modelId="{17C2C484-009F-428D-A5E7-A0E9DE706D08}">
      <dgm:prSet phldrT="[Текст]"/>
      <dgm:spPr/>
      <dgm:t>
        <a:bodyPr/>
        <a:lstStyle/>
        <a:p>
          <a:r>
            <a:rPr lang="ru-RU" dirty="0" smtClean="0"/>
            <a:t>Статья 7. </a:t>
          </a:r>
          <a:r>
            <a:rPr lang="ru-RU" b="1" dirty="0" smtClean="0"/>
            <a:t>Информационная продукция для детей, не достигших возраста шести лет</a:t>
          </a:r>
          <a:endParaRPr lang="ru-RU" dirty="0"/>
        </a:p>
      </dgm:t>
    </dgm:pt>
    <dgm:pt modelId="{FBB4AACA-39C5-4637-9EDB-CD6C6B7DCC8E}" type="parTrans" cxnId="{F13670CE-02AD-4532-8FBE-13DB20A12962}">
      <dgm:prSet/>
      <dgm:spPr/>
    </dgm:pt>
    <dgm:pt modelId="{BC818C5F-BF15-4B1B-BA57-88CAD609D2B8}" type="sibTrans" cxnId="{F13670CE-02AD-4532-8FBE-13DB20A12962}">
      <dgm:prSet/>
      <dgm:spPr/>
    </dgm:pt>
    <dgm:pt modelId="{ABB998BB-E4CE-4927-A8C0-BA46A8B2FEB7}">
      <dgm:prSet phldrT="[Текст]"/>
      <dgm:spPr/>
      <dgm:t>
        <a:bodyPr/>
        <a:lstStyle/>
        <a:p>
          <a:r>
            <a:rPr lang="ru-RU" dirty="0" smtClean="0"/>
            <a:t>К информационной продукции для детей, не достигших возраста шести лет, может быть отнесена информационная продукция, содержащая информацию, не причиняющую вреда здоровью и (или) развитию детей (в том числе информационная продукция, содержащая оправданные ее жанром и (или) сюжетом эпизодические ненатуралистические изображение или описание физического и (или) психического насилия (за исключением сексуального насилия) при условии торжества добра над злом и выражения сострадания к жертве насилия и (или) осуждения насилия).</a:t>
          </a:r>
          <a:endParaRPr lang="ru-RU" dirty="0"/>
        </a:p>
      </dgm:t>
    </dgm:pt>
    <dgm:pt modelId="{4D280450-F666-4833-93F7-F6E48AB6EAC8}" type="parTrans" cxnId="{CBD7F760-BA1C-41D2-BFC7-0A18869891AA}">
      <dgm:prSet/>
      <dgm:spPr/>
    </dgm:pt>
    <dgm:pt modelId="{B569846A-0F84-43B7-BA2F-C424D800241E}" type="sibTrans" cxnId="{CBD7F760-BA1C-41D2-BFC7-0A18869891AA}">
      <dgm:prSet/>
      <dgm:spPr/>
    </dgm:pt>
    <dgm:pt modelId="{350C6DCB-7D2C-4DD3-8BB0-622BE8EDB23B}" type="pres">
      <dgm:prSet presAssocID="{A54435AC-719A-4A32-A8B2-04753F60B727}" presName="linear" presStyleCnt="0">
        <dgm:presLayoutVars>
          <dgm:animLvl val="lvl"/>
          <dgm:resizeHandles val="exact"/>
        </dgm:presLayoutVars>
      </dgm:prSet>
      <dgm:spPr/>
      <dgm:t>
        <a:bodyPr/>
        <a:lstStyle/>
        <a:p>
          <a:endParaRPr lang="ru-RU"/>
        </a:p>
      </dgm:t>
    </dgm:pt>
    <dgm:pt modelId="{63143BA7-638C-415A-995A-EBEF9DCB9C5E}" type="pres">
      <dgm:prSet presAssocID="{17C2C484-009F-428D-A5E7-A0E9DE706D08}" presName="parentText" presStyleLbl="node1" presStyleIdx="0" presStyleCnt="2">
        <dgm:presLayoutVars>
          <dgm:chMax val="0"/>
          <dgm:bulletEnabled val="1"/>
        </dgm:presLayoutVars>
      </dgm:prSet>
      <dgm:spPr/>
      <dgm:t>
        <a:bodyPr/>
        <a:lstStyle/>
        <a:p>
          <a:endParaRPr lang="ru-RU"/>
        </a:p>
      </dgm:t>
    </dgm:pt>
    <dgm:pt modelId="{79CB435A-589A-46F5-92E7-AA6BE37DBC6D}" type="pres">
      <dgm:prSet presAssocID="{17C2C484-009F-428D-A5E7-A0E9DE706D08}" presName="childText" presStyleLbl="revTx" presStyleIdx="0" presStyleCnt="2">
        <dgm:presLayoutVars>
          <dgm:bulletEnabled val="1"/>
        </dgm:presLayoutVars>
      </dgm:prSet>
      <dgm:spPr/>
      <dgm:t>
        <a:bodyPr/>
        <a:lstStyle/>
        <a:p>
          <a:endParaRPr lang="ru-RU"/>
        </a:p>
      </dgm:t>
    </dgm:pt>
    <dgm:pt modelId="{BDA3FD90-E10E-4311-B4DC-F188CD6A3D4A}" type="pres">
      <dgm:prSet presAssocID="{2EB5AAF1-0010-4DC3-8730-B943E300320C}" presName="parentText" presStyleLbl="node1" presStyleIdx="1" presStyleCnt="2">
        <dgm:presLayoutVars>
          <dgm:chMax val="0"/>
          <dgm:bulletEnabled val="1"/>
        </dgm:presLayoutVars>
      </dgm:prSet>
      <dgm:spPr/>
      <dgm:t>
        <a:bodyPr/>
        <a:lstStyle/>
        <a:p>
          <a:endParaRPr lang="ru-RU"/>
        </a:p>
      </dgm:t>
    </dgm:pt>
    <dgm:pt modelId="{09F1E056-41BB-4DA3-A843-FFAF7881CFED}" type="pres">
      <dgm:prSet presAssocID="{2EB5AAF1-0010-4DC3-8730-B943E300320C}" presName="childText" presStyleLbl="revTx" presStyleIdx="1" presStyleCnt="2">
        <dgm:presLayoutVars>
          <dgm:bulletEnabled val="1"/>
        </dgm:presLayoutVars>
      </dgm:prSet>
      <dgm:spPr/>
      <dgm:t>
        <a:bodyPr/>
        <a:lstStyle/>
        <a:p>
          <a:endParaRPr lang="ru-RU"/>
        </a:p>
      </dgm:t>
    </dgm:pt>
  </dgm:ptLst>
  <dgm:cxnLst>
    <dgm:cxn modelId="{CBD7F760-BA1C-41D2-BFC7-0A18869891AA}" srcId="{17C2C484-009F-428D-A5E7-A0E9DE706D08}" destId="{ABB998BB-E4CE-4927-A8C0-BA46A8B2FEB7}" srcOrd="0" destOrd="0" parTransId="{4D280450-F666-4833-93F7-F6E48AB6EAC8}" sibTransId="{B569846A-0F84-43B7-BA2F-C424D800241E}"/>
    <dgm:cxn modelId="{BCA94ED1-542F-4337-8A27-FDFFAC2324B1}" srcId="{2EB5AAF1-0010-4DC3-8730-B943E300320C}" destId="{3AAE6BCB-02AB-44D1-A31A-8D458BEDF790}" srcOrd="0" destOrd="0" parTransId="{79D12CAC-FB7C-48B8-B651-0BB4C699F89C}" sibTransId="{18D11303-34FA-48FA-998C-DFF91A6B7FDB}"/>
    <dgm:cxn modelId="{0F7F68A1-F90F-4432-9BD6-18FF00A4CEE8}" type="presOf" srcId="{17C2C484-009F-428D-A5E7-A0E9DE706D08}" destId="{63143BA7-638C-415A-995A-EBEF9DCB9C5E}" srcOrd="0" destOrd="0" presId="urn:microsoft.com/office/officeart/2005/8/layout/vList2"/>
    <dgm:cxn modelId="{B8FB4830-7C36-49FE-B95E-F6256968A7D3}" type="presOf" srcId="{2EB5AAF1-0010-4DC3-8730-B943E300320C}" destId="{BDA3FD90-E10E-4311-B4DC-F188CD6A3D4A}" srcOrd="0" destOrd="0" presId="urn:microsoft.com/office/officeart/2005/8/layout/vList2"/>
    <dgm:cxn modelId="{BA0FCC2B-6C7F-4BAE-B159-F9C4193DB155}" srcId="{A54435AC-719A-4A32-A8B2-04753F60B727}" destId="{2EB5AAF1-0010-4DC3-8730-B943E300320C}" srcOrd="1" destOrd="0" parTransId="{5CBC4986-9F92-48E7-B2F0-972EDC14F723}" sibTransId="{A2D6CB60-73F7-4C68-B7BA-B7F23D84DD6A}"/>
    <dgm:cxn modelId="{F13670CE-02AD-4532-8FBE-13DB20A12962}" srcId="{A54435AC-719A-4A32-A8B2-04753F60B727}" destId="{17C2C484-009F-428D-A5E7-A0E9DE706D08}" srcOrd="0" destOrd="0" parTransId="{FBB4AACA-39C5-4637-9EDB-CD6C6B7DCC8E}" sibTransId="{BC818C5F-BF15-4B1B-BA57-88CAD609D2B8}"/>
    <dgm:cxn modelId="{869E3A74-B0C2-4416-B6C9-A18F561347BF}" type="presOf" srcId="{A54435AC-719A-4A32-A8B2-04753F60B727}" destId="{350C6DCB-7D2C-4DD3-8BB0-622BE8EDB23B}" srcOrd="0" destOrd="0" presId="urn:microsoft.com/office/officeart/2005/8/layout/vList2"/>
    <dgm:cxn modelId="{1E3AC2F6-A67B-42A7-AC6A-56E242227074}" type="presOf" srcId="{ABB998BB-E4CE-4927-A8C0-BA46A8B2FEB7}" destId="{79CB435A-589A-46F5-92E7-AA6BE37DBC6D}" srcOrd="0" destOrd="0" presId="urn:microsoft.com/office/officeart/2005/8/layout/vList2"/>
    <dgm:cxn modelId="{CD143D53-6942-46EF-98CD-C2D11B9D955F}" type="presOf" srcId="{3AAE6BCB-02AB-44D1-A31A-8D458BEDF790}" destId="{09F1E056-41BB-4DA3-A843-FFAF7881CFED}" srcOrd="0" destOrd="0" presId="urn:microsoft.com/office/officeart/2005/8/layout/vList2"/>
    <dgm:cxn modelId="{97C3E7BC-F58A-4DE1-B0C8-860E98A388DE}" type="presParOf" srcId="{350C6DCB-7D2C-4DD3-8BB0-622BE8EDB23B}" destId="{63143BA7-638C-415A-995A-EBEF9DCB9C5E}" srcOrd="0" destOrd="0" presId="urn:microsoft.com/office/officeart/2005/8/layout/vList2"/>
    <dgm:cxn modelId="{B73ACAC9-C373-4048-9D8A-68F80ED08EA0}" type="presParOf" srcId="{350C6DCB-7D2C-4DD3-8BB0-622BE8EDB23B}" destId="{79CB435A-589A-46F5-92E7-AA6BE37DBC6D}" srcOrd="1" destOrd="0" presId="urn:microsoft.com/office/officeart/2005/8/layout/vList2"/>
    <dgm:cxn modelId="{B3564655-F2BD-44B0-9817-4303553C2A7F}" type="presParOf" srcId="{350C6DCB-7D2C-4DD3-8BB0-622BE8EDB23B}" destId="{BDA3FD90-E10E-4311-B4DC-F188CD6A3D4A}" srcOrd="2" destOrd="0" presId="urn:microsoft.com/office/officeart/2005/8/layout/vList2"/>
    <dgm:cxn modelId="{DE6F8BB0-81B7-4026-8D7F-E38A88A6F05E}" type="presParOf" srcId="{350C6DCB-7D2C-4DD3-8BB0-622BE8EDB23B}" destId="{09F1E056-41BB-4DA3-A843-FFAF7881CFED}"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2CDDFF5-451A-49F1-889A-A0D84C760757}"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ru-RU"/>
        </a:p>
      </dgm:t>
    </dgm:pt>
    <dgm:pt modelId="{C0441895-DC0D-4198-A4AA-CD5130B7F85F}">
      <dgm:prSet phldrT="[Текст]"/>
      <dgm:spPr/>
      <dgm:t>
        <a:bodyPr/>
        <a:lstStyle/>
        <a:p>
          <a:r>
            <a:rPr lang="ru-RU" dirty="0" smtClean="0"/>
            <a:t> Рекомендации не применяются при распространении периодических печатных изданий.</a:t>
          </a:r>
        </a:p>
      </dgm:t>
    </dgm:pt>
    <dgm:pt modelId="{4C8794A4-7AA6-4B42-BA5A-91D43D3A46C0}" type="parTrans" cxnId="{3A2D34F4-E4B2-4BF2-9AA9-639D0B1F90A5}">
      <dgm:prSet/>
      <dgm:spPr/>
      <dgm:t>
        <a:bodyPr/>
        <a:lstStyle/>
        <a:p>
          <a:endParaRPr lang="ru-RU"/>
        </a:p>
      </dgm:t>
    </dgm:pt>
    <dgm:pt modelId="{560A891A-54D0-4068-878A-0A03812CA767}" type="sibTrans" cxnId="{3A2D34F4-E4B2-4BF2-9AA9-639D0B1F90A5}">
      <dgm:prSet/>
      <dgm:spPr/>
      <dgm:t>
        <a:bodyPr/>
        <a:lstStyle/>
        <a:p>
          <a:endParaRPr lang="ru-RU"/>
        </a:p>
      </dgm:t>
    </dgm:pt>
    <dgm:pt modelId="{89C65746-6449-4EA4-B313-70A90227BD72}">
      <dgm:prSet phldrT="[Текст]"/>
      <dgm:spPr/>
      <dgm:t>
        <a:bodyPr/>
        <a:lstStyle/>
        <a:p>
          <a:r>
            <a:rPr lang="ru-RU" dirty="0" smtClean="0"/>
            <a:t>1. Знак информационной продукции и (или) текстовое предупреждение об ограничении распространения информационной продукции среди детей указываются на полосе издания, содержащей выходные сведения.</a:t>
          </a:r>
          <a:endParaRPr lang="ru-RU" dirty="0"/>
        </a:p>
      </dgm:t>
    </dgm:pt>
    <dgm:pt modelId="{E857D420-B12B-457A-8CB6-3C1FC80850AE}" type="parTrans" cxnId="{A8434287-ED78-4685-8427-82618306C131}">
      <dgm:prSet/>
      <dgm:spPr/>
      <dgm:t>
        <a:bodyPr/>
        <a:lstStyle/>
        <a:p>
          <a:endParaRPr lang="ru-RU"/>
        </a:p>
      </dgm:t>
    </dgm:pt>
    <dgm:pt modelId="{1974FE4D-A825-4D13-A245-EB22098EFBA7}" type="sibTrans" cxnId="{A8434287-ED78-4685-8427-82618306C131}">
      <dgm:prSet/>
      <dgm:spPr/>
      <dgm:t>
        <a:bodyPr/>
        <a:lstStyle/>
        <a:p>
          <a:endParaRPr lang="ru-RU"/>
        </a:p>
      </dgm:t>
    </dgm:pt>
    <dgm:pt modelId="{6035FD02-F339-417E-8E67-FB09DBE9EB15}">
      <dgm:prSet phldrT="[Текст]"/>
      <dgm:spPr/>
      <dgm:t>
        <a:bodyPr/>
        <a:lstStyle/>
        <a:p>
          <a:r>
            <a:rPr lang="en-US" dirty="0" smtClean="0"/>
            <a:t>III. </a:t>
          </a:r>
          <a:r>
            <a:rPr lang="ru-RU" dirty="0" smtClean="0"/>
            <a:t>Ответственность за маркировку</a:t>
          </a:r>
        </a:p>
      </dgm:t>
    </dgm:pt>
    <dgm:pt modelId="{841D7768-A22F-4443-93D1-ECBB63A8550F}" type="parTrans" cxnId="{64CD8589-DCCB-4E68-8123-1FF1F4B21ED3}">
      <dgm:prSet/>
      <dgm:spPr/>
      <dgm:t>
        <a:bodyPr/>
        <a:lstStyle/>
        <a:p>
          <a:endParaRPr lang="ru-RU"/>
        </a:p>
      </dgm:t>
    </dgm:pt>
    <dgm:pt modelId="{51C007BC-4B6B-41EA-BCF5-7B7401D7DDA7}" type="sibTrans" cxnId="{64CD8589-DCCB-4E68-8123-1FF1F4B21ED3}">
      <dgm:prSet/>
      <dgm:spPr/>
      <dgm:t>
        <a:bodyPr/>
        <a:lstStyle/>
        <a:p>
          <a:endParaRPr lang="ru-RU"/>
        </a:p>
      </dgm:t>
    </dgm:pt>
    <dgm:pt modelId="{93A5F768-6514-47D7-B507-1524F863C53A}">
      <dgm:prSet/>
      <dgm:spPr/>
      <dgm:t>
        <a:bodyPr/>
        <a:lstStyle/>
        <a:p>
          <a:r>
            <a:rPr lang="ru-RU" dirty="0" smtClean="0"/>
            <a:t>6. Знаком информационной продукции не маркируются:</a:t>
          </a:r>
          <a:endParaRPr lang="ru-RU" dirty="0"/>
        </a:p>
      </dgm:t>
    </dgm:pt>
    <dgm:pt modelId="{22448C68-9358-409C-A9E4-F590BC9EB3AF}" type="parTrans" cxnId="{7B895704-46F0-4A40-81BD-17AD269C61DF}">
      <dgm:prSet/>
      <dgm:spPr/>
      <dgm:t>
        <a:bodyPr/>
        <a:lstStyle/>
        <a:p>
          <a:endParaRPr lang="ru-RU"/>
        </a:p>
      </dgm:t>
    </dgm:pt>
    <dgm:pt modelId="{FD005A08-CC64-44F8-8A37-13FA73A87825}" type="sibTrans" cxnId="{7B895704-46F0-4A40-81BD-17AD269C61DF}">
      <dgm:prSet/>
      <dgm:spPr/>
      <dgm:t>
        <a:bodyPr/>
        <a:lstStyle/>
        <a:p>
          <a:endParaRPr lang="ru-RU"/>
        </a:p>
      </dgm:t>
    </dgm:pt>
    <dgm:pt modelId="{F09D0426-4CFB-4A34-9AFB-C684C2ECACE8}">
      <dgm:prSet phldrT="[Текст]"/>
      <dgm:spPr/>
      <dgm:t>
        <a:bodyPr/>
        <a:lstStyle/>
        <a:p>
          <a:r>
            <a:rPr lang="en-US" smtClean="0"/>
            <a:t>I. </a:t>
          </a:r>
          <a:r>
            <a:rPr lang="ru-RU" smtClean="0"/>
            <a:t>Знак информационной продукции</a:t>
          </a:r>
          <a:endParaRPr lang="ru-RU" dirty="0" smtClean="0"/>
        </a:p>
      </dgm:t>
    </dgm:pt>
    <dgm:pt modelId="{98A3D779-0CAC-450B-B5FC-2032D212E539}" type="parTrans" cxnId="{D348A88B-3984-4514-9A6E-37C34EBFB9D4}">
      <dgm:prSet/>
      <dgm:spPr/>
      <dgm:t>
        <a:bodyPr/>
        <a:lstStyle/>
        <a:p>
          <a:endParaRPr lang="ru-RU"/>
        </a:p>
      </dgm:t>
    </dgm:pt>
    <dgm:pt modelId="{42319A39-6132-4C2C-9F28-7BED7FE2F19F}" type="sibTrans" cxnId="{D348A88B-3984-4514-9A6E-37C34EBFB9D4}">
      <dgm:prSet/>
      <dgm:spPr/>
      <dgm:t>
        <a:bodyPr/>
        <a:lstStyle/>
        <a:p>
          <a:endParaRPr lang="ru-RU"/>
        </a:p>
      </dgm:t>
    </dgm:pt>
    <dgm:pt modelId="{CDFDCB28-DDBA-4017-8B0F-40AC0A13587D}">
      <dgm:prSet/>
      <dgm:spPr/>
      <dgm:t>
        <a:bodyPr/>
        <a:lstStyle/>
        <a:p>
          <a:r>
            <a:rPr lang="ru-RU" dirty="0" smtClean="0"/>
            <a:t>1) Издания, содержащие научную, научно-техническую, статистическую информацию;</a:t>
          </a:r>
          <a:endParaRPr lang="ru-RU" dirty="0"/>
        </a:p>
      </dgm:t>
    </dgm:pt>
    <dgm:pt modelId="{C0CAB77A-C07C-47A2-88C4-D86DE5584513}" type="parTrans" cxnId="{6243287D-7B67-4E36-8DA5-55C699B1A102}">
      <dgm:prSet/>
      <dgm:spPr/>
      <dgm:t>
        <a:bodyPr/>
        <a:lstStyle/>
        <a:p>
          <a:endParaRPr lang="ru-RU"/>
        </a:p>
      </dgm:t>
    </dgm:pt>
    <dgm:pt modelId="{0C8CA6B0-26F3-472B-A385-C1B35CEDF404}" type="sibTrans" cxnId="{6243287D-7B67-4E36-8DA5-55C699B1A102}">
      <dgm:prSet/>
      <dgm:spPr/>
      <dgm:t>
        <a:bodyPr/>
        <a:lstStyle/>
        <a:p>
          <a:endParaRPr lang="ru-RU"/>
        </a:p>
      </dgm:t>
    </dgm:pt>
    <dgm:pt modelId="{7ADF4984-3D47-4B7E-AB1B-495B2E3CCD87}">
      <dgm:prSet/>
      <dgm:spPr/>
      <dgm:t>
        <a:bodyPr/>
        <a:lstStyle/>
        <a:p>
          <a:r>
            <a:rPr lang="ru-RU" dirty="0" smtClean="0"/>
            <a:t>2) Издания, имеющие значительную историческую, художественную или иную культурную ценность для общества;</a:t>
          </a:r>
          <a:endParaRPr lang="ru-RU" dirty="0"/>
        </a:p>
      </dgm:t>
    </dgm:pt>
    <dgm:pt modelId="{74E3FB4F-C7D0-4052-852F-148C02583355}" type="parTrans" cxnId="{BE955371-F11B-415C-8F0A-C8F5F0C2025A}">
      <dgm:prSet/>
      <dgm:spPr/>
      <dgm:t>
        <a:bodyPr/>
        <a:lstStyle/>
        <a:p>
          <a:endParaRPr lang="ru-RU"/>
        </a:p>
      </dgm:t>
    </dgm:pt>
    <dgm:pt modelId="{EADF62BE-30D4-4045-8E4E-610ED73BE17B}" type="sibTrans" cxnId="{BE955371-F11B-415C-8F0A-C8F5F0C2025A}">
      <dgm:prSet/>
      <dgm:spPr/>
      <dgm:t>
        <a:bodyPr/>
        <a:lstStyle/>
        <a:p>
          <a:endParaRPr lang="ru-RU"/>
        </a:p>
      </dgm:t>
    </dgm:pt>
    <dgm:pt modelId="{3D9D4F26-BA4A-4BC1-A7BD-206C30C184D0}">
      <dgm:prSet/>
      <dgm:spPr/>
      <dgm:t>
        <a:bodyPr/>
        <a:lstStyle/>
        <a:p>
          <a:r>
            <a:rPr lang="ru-RU" dirty="0" smtClean="0"/>
            <a:t>3) Учебники, учебные пособия, рекомендуемые или допускаемые к использованию в образовательном процессе в соответствии с законодательством Российской Федерации в области образования;</a:t>
          </a:r>
          <a:endParaRPr lang="ru-RU" dirty="0"/>
        </a:p>
      </dgm:t>
    </dgm:pt>
    <dgm:pt modelId="{3F3C7722-09D1-4020-B3AF-A05F2FE5AB46}" type="parTrans" cxnId="{7375541B-28D6-4E69-89A5-63BED306B2B7}">
      <dgm:prSet/>
      <dgm:spPr/>
      <dgm:t>
        <a:bodyPr/>
        <a:lstStyle/>
        <a:p>
          <a:endParaRPr lang="ru-RU"/>
        </a:p>
      </dgm:t>
    </dgm:pt>
    <dgm:pt modelId="{3CB3C588-D651-4B9F-B2FE-FF2C7FCD1431}" type="sibTrans" cxnId="{7375541B-28D6-4E69-89A5-63BED306B2B7}">
      <dgm:prSet/>
      <dgm:spPr/>
      <dgm:t>
        <a:bodyPr/>
        <a:lstStyle/>
        <a:p>
          <a:endParaRPr lang="ru-RU"/>
        </a:p>
      </dgm:t>
    </dgm:pt>
    <dgm:pt modelId="{41E36971-21C7-41F6-A0E2-8290D62A6324}">
      <dgm:prSet/>
      <dgm:spPr/>
      <dgm:t>
        <a:bodyPr/>
        <a:lstStyle/>
        <a:p>
          <a:r>
            <a:rPr lang="ru-RU" dirty="0" smtClean="0"/>
            <a:t>4) Издания, содержащие нормативные правовые акты, затрагивающие права, свободы и обязанности человека и гражданина, а также устанавливающие правовое положение организаций и полномочия государственных органов, органов местного самоуправления;</a:t>
          </a:r>
          <a:endParaRPr lang="ru-RU" dirty="0"/>
        </a:p>
      </dgm:t>
    </dgm:pt>
    <dgm:pt modelId="{2DA3C78B-777F-483C-A67F-7A2BD47D7D3A}" type="parTrans" cxnId="{443DA6E0-63AB-443D-8A23-A76C60825CBA}">
      <dgm:prSet/>
      <dgm:spPr/>
      <dgm:t>
        <a:bodyPr/>
        <a:lstStyle/>
        <a:p>
          <a:endParaRPr lang="ru-RU"/>
        </a:p>
      </dgm:t>
    </dgm:pt>
    <dgm:pt modelId="{3C8EFB8D-7787-4167-A7C7-FED169010064}" type="sibTrans" cxnId="{443DA6E0-63AB-443D-8A23-A76C60825CBA}">
      <dgm:prSet/>
      <dgm:spPr/>
      <dgm:t>
        <a:bodyPr/>
        <a:lstStyle/>
        <a:p>
          <a:endParaRPr lang="ru-RU"/>
        </a:p>
      </dgm:t>
    </dgm:pt>
    <dgm:pt modelId="{5A012C16-F767-43CD-9787-3F18409D5695}">
      <dgm:prSet/>
      <dgm:spPr/>
      <dgm:t>
        <a:bodyPr/>
        <a:lstStyle/>
        <a:p>
          <a:r>
            <a:rPr lang="ru-RU" dirty="0" smtClean="0"/>
            <a:t>5) Издания, содержащие информацию о состоянии окружающей среды;</a:t>
          </a:r>
          <a:endParaRPr lang="ru-RU" dirty="0"/>
        </a:p>
      </dgm:t>
    </dgm:pt>
    <dgm:pt modelId="{2D441DE4-1418-4A3D-ADB1-D220A2FFC1FA}" type="parTrans" cxnId="{E098E354-19A3-43F1-9B68-6D5F81E1AF13}">
      <dgm:prSet/>
      <dgm:spPr/>
      <dgm:t>
        <a:bodyPr/>
        <a:lstStyle/>
        <a:p>
          <a:endParaRPr lang="ru-RU"/>
        </a:p>
      </dgm:t>
    </dgm:pt>
    <dgm:pt modelId="{6F627F89-5BF7-4B82-93CB-9D83FBA777CE}" type="sibTrans" cxnId="{E098E354-19A3-43F1-9B68-6D5F81E1AF13}">
      <dgm:prSet/>
      <dgm:spPr/>
      <dgm:t>
        <a:bodyPr/>
        <a:lstStyle/>
        <a:p>
          <a:endParaRPr lang="ru-RU"/>
        </a:p>
      </dgm:t>
    </dgm:pt>
    <dgm:pt modelId="{04949225-EFF7-44FF-AF26-F17F5F411A57}">
      <dgm:prSet/>
      <dgm:spPr/>
      <dgm:t>
        <a:bodyPr/>
        <a:lstStyle/>
        <a:p>
          <a:r>
            <a:rPr lang="ru-RU" dirty="0" smtClean="0"/>
            <a:t>6) Издания, содержащие информацию о деятельности государственных органов и органов местного самоуправления, а также об использовании бюджетных средств.</a:t>
          </a:r>
          <a:endParaRPr lang="ru-RU" dirty="0"/>
        </a:p>
      </dgm:t>
    </dgm:pt>
    <dgm:pt modelId="{483AA542-A629-4290-8007-DA1ECFC3DEF9}" type="parTrans" cxnId="{635F600F-2A56-4725-8F35-3D2DCA211FAF}">
      <dgm:prSet/>
      <dgm:spPr/>
      <dgm:t>
        <a:bodyPr/>
        <a:lstStyle/>
        <a:p>
          <a:endParaRPr lang="ru-RU"/>
        </a:p>
      </dgm:t>
    </dgm:pt>
    <dgm:pt modelId="{9A08E358-5AF7-47A0-95D9-22ABD5A9BB6A}" type="sibTrans" cxnId="{635F600F-2A56-4725-8F35-3D2DCA211FAF}">
      <dgm:prSet/>
      <dgm:spPr/>
      <dgm:t>
        <a:bodyPr/>
        <a:lstStyle/>
        <a:p>
          <a:endParaRPr lang="ru-RU"/>
        </a:p>
      </dgm:t>
    </dgm:pt>
    <dgm:pt modelId="{54CE5352-EDBD-43A0-83A4-CFFC57DE4186}">
      <dgm:prSet/>
      <dgm:spPr/>
      <dgm:t>
        <a:bodyPr/>
        <a:lstStyle/>
        <a:p>
          <a:r>
            <a:rPr lang="ru-RU" dirty="0" smtClean="0"/>
            <a:t>7. Производители и (или) распространители самостоятельно определяют издания, не маркируемые знаком информационной продукции (пункт 6 настоящих Рекомендаций).</a:t>
          </a:r>
          <a:endParaRPr lang="ru-RU" dirty="0"/>
        </a:p>
      </dgm:t>
    </dgm:pt>
    <dgm:pt modelId="{CAB3056E-4936-4397-B33A-275722C7FD43}" type="parTrans" cxnId="{A8307E24-F73B-4128-9800-7DDB30B85115}">
      <dgm:prSet/>
      <dgm:spPr/>
      <dgm:t>
        <a:bodyPr/>
        <a:lstStyle/>
        <a:p>
          <a:endParaRPr lang="ru-RU"/>
        </a:p>
      </dgm:t>
    </dgm:pt>
    <dgm:pt modelId="{4813B8A7-98D8-412F-8C4C-2EDB44538F71}" type="sibTrans" cxnId="{A8307E24-F73B-4128-9800-7DDB30B85115}">
      <dgm:prSet/>
      <dgm:spPr/>
      <dgm:t>
        <a:bodyPr/>
        <a:lstStyle/>
        <a:p>
          <a:endParaRPr lang="ru-RU"/>
        </a:p>
      </dgm:t>
    </dgm:pt>
    <dgm:pt modelId="{13E9ADCD-5387-4DA8-9665-D2D4CBA1213B}" type="pres">
      <dgm:prSet presAssocID="{52CDDFF5-451A-49F1-889A-A0D84C760757}" presName="linear" presStyleCnt="0">
        <dgm:presLayoutVars>
          <dgm:animLvl val="lvl"/>
          <dgm:resizeHandles val="exact"/>
        </dgm:presLayoutVars>
      </dgm:prSet>
      <dgm:spPr/>
      <dgm:t>
        <a:bodyPr/>
        <a:lstStyle/>
        <a:p>
          <a:endParaRPr lang="ru-RU"/>
        </a:p>
      </dgm:t>
    </dgm:pt>
    <dgm:pt modelId="{A982AE83-13D0-4157-8606-19B3824BFA29}" type="pres">
      <dgm:prSet presAssocID="{C0441895-DC0D-4198-A4AA-CD5130B7F85F}" presName="parentText" presStyleLbl="node1" presStyleIdx="0" presStyleCnt="3">
        <dgm:presLayoutVars>
          <dgm:chMax val="0"/>
          <dgm:bulletEnabled val="1"/>
        </dgm:presLayoutVars>
      </dgm:prSet>
      <dgm:spPr/>
      <dgm:t>
        <a:bodyPr/>
        <a:lstStyle/>
        <a:p>
          <a:endParaRPr lang="ru-RU"/>
        </a:p>
      </dgm:t>
    </dgm:pt>
    <dgm:pt modelId="{48DE7404-212E-4533-ABE7-60C6FAEA0B48}" type="pres">
      <dgm:prSet presAssocID="{560A891A-54D0-4068-878A-0A03812CA767}" presName="spacer" presStyleCnt="0"/>
      <dgm:spPr/>
    </dgm:pt>
    <dgm:pt modelId="{1A2F284C-4C25-4EE0-8052-A9D3BF99E527}" type="pres">
      <dgm:prSet presAssocID="{F09D0426-4CFB-4A34-9AFB-C684C2ECACE8}" presName="parentText" presStyleLbl="node1" presStyleIdx="1" presStyleCnt="3">
        <dgm:presLayoutVars>
          <dgm:chMax val="0"/>
          <dgm:bulletEnabled val="1"/>
        </dgm:presLayoutVars>
      </dgm:prSet>
      <dgm:spPr/>
      <dgm:t>
        <a:bodyPr/>
        <a:lstStyle/>
        <a:p>
          <a:endParaRPr lang="ru-RU"/>
        </a:p>
      </dgm:t>
    </dgm:pt>
    <dgm:pt modelId="{6B849FCF-8079-4EB6-9DE9-28C7D86ACFB7}" type="pres">
      <dgm:prSet presAssocID="{F09D0426-4CFB-4A34-9AFB-C684C2ECACE8}" presName="childText" presStyleLbl="revTx" presStyleIdx="0" presStyleCnt="1">
        <dgm:presLayoutVars>
          <dgm:bulletEnabled val="1"/>
        </dgm:presLayoutVars>
      </dgm:prSet>
      <dgm:spPr/>
      <dgm:t>
        <a:bodyPr/>
        <a:lstStyle/>
        <a:p>
          <a:endParaRPr lang="ru-RU"/>
        </a:p>
      </dgm:t>
    </dgm:pt>
    <dgm:pt modelId="{9BD6C592-7289-49FD-A082-0102BB29412D}" type="pres">
      <dgm:prSet presAssocID="{6035FD02-F339-417E-8E67-FB09DBE9EB15}" presName="parentText" presStyleLbl="node1" presStyleIdx="2" presStyleCnt="3">
        <dgm:presLayoutVars>
          <dgm:chMax val="0"/>
          <dgm:bulletEnabled val="1"/>
        </dgm:presLayoutVars>
      </dgm:prSet>
      <dgm:spPr/>
      <dgm:t>
        <a:bodyPr/>
        <a:lstStyle/>
        <a:p>
          <a:endParaRPr lang="ru-RU"/>
        </a:p>
      </dgm:t>
    </dgm:pt>
  </dgm:ptLst>
  <dgm:cxnLst>
    <dgm:cxn modelId="{1BD963C0-C684-4709-8CBD-0B11019FAF0D}" type="presOf" srcId="{5A012C16-F767-43CD-9787-3F18409D5695}" destId="{6B849FCF-8079-4EB6-9DE9-28C7D86ACFB7}" srcOrd="0" destOrd="6" presId="urn:microsoft.com/office/officeart/2005/8/layout/vList2"/>
    <dgm:cxn modelId="{6243287D-7B67-4E36-8DA5-55C699B1A102}" srcId="{F09D0426-4CFB-4A34-9AFB-C684C2ECACE8}" destId="{CDFDCB28-DDBA-4017-8B0F-40AC0A13587D}" srcOrd="2" destOrd="0" parTransId="{C0CAB77A-C07C-47A2-88C4-D86DE5584513}" sibTransId="{0C8CA6B0-26F3-472B-A385-C1B35CEDF404}"/>
    <dgm:cxn modelId="{A8434287-ED78-4685-8427-82618306C131}" srcId="{F09D0426-4CFB-4A34-9AFB-C684C2ECACE8}" destId="{89C65746-6449-4EA4-B313-70A90227BD72}" srcOrd="0" destOrd="0" parTransId="{E857D420-B12B-457A-8CB6-3C1FC80850AE}" sibTransId="{1974FE4D-A825-4D13-A245-EB22098EFBA7}"/>
    <dgm:cxn modelId="{2E2A89DF-6B89-4C54-AA28-524801239FA4}" type="presOf" srcId="{CDFDCB28-DDBA-4017-8B0F-40AC0A13587D}" destId="{6B849FCF-8079-4EB6-9DE9-28C7D86ACFB7}" srcOrd="0" destOrd="2" presId="urn:microsoft.com/office/officeart/2005/8/layout/vList2"/>
    <dgm:cxn modelId="{A8307E24-F73B-4128-9800-7DDB30B85115}" srcId="{F09D0426-4CFB-4A34-9AFB-C684C2ECACE8}" destId="{54CE5352-EDBD-43A0-83A4-CFFC57DE4186}" srcOrd="8" destOrd="0" parTransId="{CAB3056E-4936-4397-B33A-275722C7FD43}" sibTransId="{4813B8A7-98D8-412F-8C4C-2EDB44538F71}"/>
    <dgm:cxn modelId="{7375541B-28D6-4E69-89A5-63BED306B2B7}" srcId="{F09D0426-4CFB-4A34-9AFB-C684C2ECACE8}" destId="{3D9D4F26-BA4A-4BC1-A7BD-206C30C184D0}" srcOrd="4" destOrd="0" parTransId="{3F3C7722-09D1-4020-B3AF-A05F2FE5AB46}" sibTransId="{3CB3C588-D651-4B9F-B2FE-FF2C7FCD1431}"/>
    <dgm:cxn modelId="{BE955371-F11B-415C-8F0A-C8F5F0C2025A}" srcId="{F09D0426-4CFB-4A34-9AFB-C684C2ECACE8}" destId="{7ADF4984-3D47-4B7E-AB1B-495B2E3CCD87}" srcOrd="3" destOrd="0" parTransId="{74E3FB4F-C7D0-4052-852F-148C02583355}" sibTransId="{EADF62BE-30D4-4045-8E4E-610ED73BE17B}"/>
    <dgm:cxn modelId="{635F600F-2A56-4725-8F35-3D2DCA211FAF}" srcId="{F09D0426-4CFB-4A34-9AFB-C684C2ECACE8}" destId="{04949225-EFF7-44FF-AF26-F17F5F411A57}" srcOrd="7" destOrd="0" parTransId="{483AA542-A629-4290-8007-DA1ECFC3DEF9}" sibTransId="{9A08E358-5AF7-47A0-95D9-22ABD5A9BB6A}"/>
    <dgm:cxn modelId="{31B42033-F2C2-4F1D-8053-D860AC8748FB}" type="presOf" srcId="{54CE5352-EDBD-43A0-83A4-CFFC57DE4186}" destId="{6B849FCF-8079-4EB6-9DE9-28C7D86ACFB7}" srcOrd="0" destOrd="8" presId="urn:microsoft.com/office/officeart/2005/8/layout/vList2"/>
    <dgm:cxn modelId="{A8477C22-0627-4EDF-A469-5DD0BFBDB00C}" type="presOf" srcId="{6035FD02-F339-417E-8E67-FB09DBE9EB15}" destId="{9BD6C592-7289-49FD-A082-0102BB29412D}" srcOrd="0" destOrd="0" presId="urn:microsoft.com/office/officeart/2005/8/layout/vList2"/>
    <dgm:cxn modelId="{1044664E-1D79-4A3F-8AF8-6BD2A5AE0AD1}" type="presOf" srcId="{89C65746-6449-4EA4-B313-70A90227BD72}" destId="{6B849FCF-8079-4EB6-9DE9-28C7D86ACFB7}" srcOrd="0" destOrd="0" presId="urn:microsoft.com/office/officeart/2005/8/layout/vList2"/>
    <dgm:cxn modelId="{64CD8589-DCCB-4E68-8123-1FF1F4B21ED3}" srcId="{52CDDFF5-451A-49F1-889A-A0D84C760757}" destId="{6035FD02-F339-417E-8E67-FB09DBE9EB15}" srcOrd="2" destOrd="0" parTransId="{841D7768-A22F-4443-93D1-ECBB63A8550F}" sibTransId="{51C007BC-4B6B-41EA-BCF5-7B7401D7DDA7}"/>
    <dgm:cxn modelId="{ADF4C939-865E-47EA-982B-248EEACB2EA3}" type="presOf" srcId="{7ADF4984-3D47-4B7E-AB1B-495B2E3CCD87}" destId="{6B849FCF-8079-4EB6-9DE9-28C7D86ACFB7}" srcOrd="0" destOrd="3" presId="urn:microsoft.com/office/officeart/2005/8/layout/vList2"/>
    <dgm:cxn modelId="{443DA6E0-63AB-443D-8A23-A76C60825CBA}" srcId="{F09D0426-4CFB-4A34-9AFB-C684C2ECACE8}" destId="{41E36971-21C7-41F6-A0E2-8290D62A6324}" srcOrd="5" destOrd="0" parTransId="{2DA3C78B-777F-483C-A67F-7A2BD47D7D3A}" sibTransId="{3C8EFB8D-7787-4167-A7C7-FED169010064}"/>
    <dgm:cxn modelId="{062221AC-97BF-4356-AC10-978766DC0F17}" type="presOf" srcId="{41E36971-21C7-41F6-A0E2-8290D62A6324}" destId="{6B849FCF-8079-4EB6-9DE9-28C7D86ACFB7}" srcOrd="0" destOrd="5" presId="urn:microsoft.com/office/officeart/2005/8/layout/vList2"/>
    <dgm:cxn modelId="{9EBCA530-8685-4F41-B99F-8B613DE5851C}" type="presOf" srcId="{04949225-EFF7-44FF-AF26-F17F5F411A57}" destId="{6B849FCF-8079-4EB6-9DE9-28C7D86ACFB7}" srcOrd="0" destOrd="7" presId="urn:microsoft.com/office/officeart/2005/8/layout/vList2"/>
    <dgm:cxn modelId="{AA359EC7-F0BF-440A-9093-82F57151C482}" type="presOf" srcId="{52CDDFF5-451A-49F1-889A-A0D84C760757}" destId="{13E9ADCD-5387-4DA8-9665-D2D4CBA1213B}" srcOrd="0" destOrd="0" presId="urn:microsoft.com/office/officeart/2005/8/layout/vList2"/>
    <dgm:cxn modelId="{3A2D34F4-E4B2-4BF2-9AA9-639D0B1F90A5}" srcId="{52CDDFF5-451A-49F1-889A-A0D84C760757}" destId="{C0441895-DC0D-4198-A4AA-CD5130B7F85F}" srcOrd="0" destOrd="0" parTransId="{4C8794A4-7AA6-4B42-BA5A-91D43D3A46C0}" sibTransId="{560A891A-54D0-4068-878A-0A03812CA767}"/>
    <dgm:cxn modelId="{33DF7756-1B5D-43F9-A183-2173DBBAFB6C}" type="presOf" srcId="{93A5F768-6514-47D7-B507-1524F863C53A}" destId="{6B849FCF-8079-4EB6-9DE9-28C7D86ACFB7}" srcOrd="0" destOrd="1" presId="urn:microsoft.com/office/officeart/2005/8/layout/vList2"/>
    <dgm:cxn modelId="{C18723A3-97CC-4482-8C34-82DC3716BF03}" type="presOf" srcId="{C0441895-DC0D-4198-A4AA-CD5130B7F85F}" destId="{A982AE83-13D0-4157-8606-19B3824BFA29}" srcOrd="0" destOrd="0" presId="urn:microsoft.com/office/officeart/2005/8/layout/vList2"/>
    <dgm:cxn modelId="{E098E354-19A3-43F1-9B68-6D5F81E1AF13}" srcId="{F09D0426-4CFB-4A34-9AFB-C684C2ECACE8}" destId="{5A012C16-F767-43CD-9787-3F18409D5695}" srcOrd="6" destOrd="0" parTransId="{2D441DE4-1418-4A3D-ADB1-D220A2FFC1FA}" sibTransId="{6F627F89-5BF7-4B82-93CB-9D83FBA777CE}"/>
    <dgm:cxn modelId="{C362ABAB-365E-405B-9064-763F977370DF}" type="presOf" srcId="{3D9D4F26-BA4A-4BC1-A7BD-206C30C184D0}" destId="{6B849FCF-8079-4EB6-9DE9-28C7D86ACFB7}" srcOrd="0" destOrd="4" presId="urn:microsoft.com/office/officeart/2005/8/layout/vList2"/>
    <dgm:cxn modelId="{D348A88B-3984-4514-9A6E-37C34EBFB9D4}" srcId="{52CDDFF5-451A-49F1-889A-A0D84C760757}" destId="{F09D0426-4CFB-4A34-9AFB-C684C2ECACE8}" srcOrd="1" destOrd="0" parTransId="{98A3D779-0CAC-450B-B5FC-2032D212E539}" sibTransId="{42319A39-6132-4C2C-9F28-7BED7FE2F19F}"/>
    <dgm:cxn modelId="{7B895704-46F0-4A40-81BD-17AD269C61DF}" srcId="{F09D0426-4CFB-4A34-9AFB-C684C2ECACE8}" destId="{93A5F768-6514-47D7-B507-1524F863C53A}" srcOrd="1" destOrd="0" parTransId="{22448C68-9358-409C-A9E4-F590BC9EB3AF}" sibTransId="{FD005A08-CC64-44F8-8A37-13FA73A87825}"/>
    <dgm:cxn modelId="{16346D38-AA14-4A51-87D1-56393C8908F9}" type="presOf" srcId="{F09D0426-4CFB-4A34-9AFB-C684C2ECACE8}" destId="{1A2F284C-4C25-4EE0-8052-A9D3BF99E527}" srcOrd="0" destOrd="0" presId="urn:microsoft.com/office/officeart/2005/8/layout/vList2"/>
    <dgm:cxn modelId="{A532B67B-7072-42BF-A928-CF0DB8E068B3}" type="presParOf" srcId="{13E9ADCD-5387-4DA8-9665-D2D4CBA1213B}" destId="{A982AE83-13D0-4157-8606-19B3824BFA29}" srcOrd="0" destOrd="0" presId="urn:microsoft.com/office/officeart/2005/8/layout/vList2"/>
    <dgm:cxn modelId="{98FD333C-DE4D-4924-9E81-BF3960D8862B}" type="presParOf" srcId="{13E9ADCD-5387-4DA8-9665-D2D4CBA1213B}" destId="{48DE7404-212E-4533-ABE7-60C6FAEA0B48}" srcOrd="1" destOrd="0" presId="urn:microsoft.com/office/officeart/2005/8/layout/vList2"/>
    <dgm:cxn modelId="{201E6A41-6F9C-4687-BAB5-4AB780F96BA9}" type="presParOf" srcId="{13E9ADCD-5387-4DA8-9665-D2D4CBA1213B}" destId="{1A2F284C-4C25-4EE0-8052-A9D3BF99E527}" srcOrd="2" destOrd="0" presId="urn:microsoft.com/office/officeart/2005/8/layout/vList2"/>
    <dgm:cxn modelId="{4C26FDE5-2708-42D2-96F7-988405E2FFBD}" type="presParOf" srcId="{13E9ADCD-5387-4DA8-9665-D2D4CBA1213B}" destId="{6B849FCF-8079-4EB6-9DE9-28C7D86ACFB7}" srcOrd="3" destOrd="0" presId="urn:microsoft.com/office/officeart/2005/8/layout/vList2"/>
    <dgm:cxn modelId="{CE22718A-BCA7-4866-A796-ED87D709F3F4}" type="presParOf" srcId="{13E9ADCD-5387-4DA8-9665-D2D4CBA1213B}" destId="{9BD6C592-7289-49FD-A082-0102BB29412D}"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4ABCBC5-023E-4880-AEAB-B95B8204587D}"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ru-RU"/>
        </a:p>
      </dgm:t>
    </dgm:pt>
    <dgm:pt modelId="{0006D0F1-E771-4491-AAC2-30A5A1563730}">
      <dgm:prSet phldrT="[Текст]"/>
      <dgm:spPr/>
      <dgm:t>
        <a:bodyPr/>
        <a:lstStyle/>
        <a:p>
          <a:r>
            <a:rPr lang="ru-RU" dirty="0" smtClean="0"/>
            <a:t>IV. Механизмы реализации государственной политики в области</a:t>
          </a:r>
        </a:p>
        <a:p>
          <a:r>
            <a:rPr lang="ru-RU" dirty="0" smtClean="0"/>
            <a:t>информационной безопасности детей</a:t>
          </a:r>
        </a:p>
      </dgm:t>
    </dgm:pt>
    <dgm:pt modelId="{17E9BE7D-14AE-4E06-A915-B896FD80F868}" type="parTrans" cxnId="{7D408FE0-A0FB-4904-BCF7-93522E0C3578}">
      <dgm:prSet/>
      <dgm:spPr/>
      <dgm:t>
        <a:bodyPr/>
        <a:lstStyle/>
        <a:p>
          <a:endParaRPr lang="ru-RU"/>
        </a:p>
      </dgm:t>
    </dgm:pt>
    <dgm:pt modelId="{58B4D971-260A-497A-B65E-4F4CA99DB598}" type="sibTrans" cxnId="{7D408FE0-A0FB-4904-BCF7-93522E0C3578}">
      <dgm:prSet/>
      <dgm:spPr/>
      <dgm:t>
        <a:bodyPr/>
        <a:lstStyle/>
        <a:p>
          <a:endParaRPr lang="ru-RU"/>
        </a:p>
      </dgm:t>
    </dgm:pt>
    <dgm:pt modelId="{81AACB65-10E2-48CF-9C1F-C4DA2651F7C9}">
      <dgm:prSet phldrT="[Текст]"/>
      <dgm:spPr/>
      <dgm:t>
        <a:bodyPr/>
        <a:lstStyle/>
        <a:p>
          <a:r>
            <a:rPr lang="ru-RU" dirty="0" smtClean="0"/>
            <a:t>Для обеспечения информационной безопасности детей наряду с запретом информационной продукции, которая может причинить вред развитию и здоровью ребенка, государству и обществу необходимо содействовать созданию условий, обеспечивающих позитивную социализацию и индивидуализацию ребенка, его психологическое благополучие и позитивное мировосприятие.</a:t>
          </a:r>
          <a:endParaRPr lang="ru-RU" dirty="0"/>
        </a:p>
      </dgm:t>
    </dgm:pt>
    <dgm:pt modelId="{96F03E00-780F-4AC0-9284-68005CA62FEC}" type="parTrans" cxnId="{E0C82FDB-9B3E-42E1-9E65-036AD3EA79C3}">
      <dgm:prSet/>
      <dgm:spPr/>
      <dgm:t>
        <a:bodyPr/>
        <a:lstStyle/>
        <a:p>
          <a:endParaRPr lang="ru-RU"/>
        </a:p>
      </dgm:t>
    </dgm:pt>
    <dgm:pt modelId="{480B8CFD-76FC-4F0D-9731-E98A36708373}" type="sibTrans" cxnId="{E0C82FDB-9B3E-42E1-9E65-036AD3EA79C3}">
      <dgm:prSet/>
      <dgm:spPr/>
      <dgm:t>
        <a:bodyPr/>
        <a:lstStyle/>
        <a:p>
          <a:endParaRPr lang="ru-RU"/>
        </a:p>
      </dgm:t>
    </dgm:pt>
    <dgm:pt modelId="{A22B7535-9DB9-46D8-9B3C-E0757D5DEEFA}">
      <dgm:prSet/>
      <dgm:spPr/>
      <dgm:t>
        <a:bodyPr/>
        <a:lstStyle/>
        <a:p>
          <a:r>
            <a:rPr lang="ru-RU" smtClean="0"/>
            <a:t>Необходимо продолжать работу по совершенствованию механизма блокировки сайтов в сети "Интернет", содержащих запрещенную информацию.</a:t>
          </a:r>
          <a:endParaRPr lang="ru-RU" dirty="0"/>
        </a:p>
      </dgm:t>
    </dgm:pt>
    <dgm:pt modelId="{2E6B2C61-B917-4FCF-9C27-AE8667AEF359}" type="parTrans" cxnId="{AE90692B-9F86-4301-A0E7-01645544B96E}">
      <dgm:prSet/>
      <dgm:spPr/>
      <dgm:t>
        <a:bodyPr/>
        <a:lstStyle/>
        <a:p>
          <a:endParaRPr lang="ru-RU"/>
        </a:p>
      </dgm:t>
    </dgm:pt>
    <dgm:pt modelId="{0527DF1B-F540-48DA-B8BA-F1872B209AE9}" type="sibTrans" cxnId="{AE90692B-9F86-4301-A0E7-01645544B96E}">
      <dgm:prSet/>
      <dgm:spPr/>
      <dgm:t>
        <a:bodyPr/>
        <a:lstStyle/>
        <a:p>
          <a:endParaRPr lang="ru-RU"/>
        </a:p>
      </dgm:t>
    </dgm:pt>
    <dgm:pt modelId="{A69F06CC-21A8-4EFB-8908-9315B9A3A835}">
      <dgm:prSet/>
      <dgm:spPr/>
      <dgm:t>
        <a:bodyPr/>
        <a:lstStyle/>
        <a:p>
          <a:r>
            <a:rPr lang="ru-RU" smtClean="0"/>
            <a:t>Перспективными являются также разработка и внедрение специальных образовательных и просветительских программ, содержащих информацию об информационных угрозах, о правилах безопасного пользования детьми сетью "Интернет", средствах защиты несовершеннолетних от доступа к информации, наносящей вред их здоровью, нравственному и духовному развитию, предназначенных для родителей, работников системы образования, детских и юношеских библиотек и других специалистов, занятых обучением и воспитанием несовершеннолетних, организацией их досуга.</a:t>
          </a:r>
          <a:endParaRPr lang="ru-RU" dirty="0"/>
        </a:p>
      </dgm:t>
    </dgm:pt>
    <dgm:pt modelId="{D9549557-DA62-425D-999B-08C58FF0ACCB}" type="parTrans" cxnId="{84B905FC-1E51-446A-8206-3AF6418F68D3}">
      <dgm:prSet/>
      <dgm:spPr/>
      <dgm:t>
        <a:bodyPr/>
        <a:lstStyle/>
        <a:p>
          <a:endParaRPr lang="ru-RU"/>
        </a:p>
      </dgm:t>
    </dgm:pt>
    <dgm:pt modelId="{DE1850FC-72BD-4F8C-972C-07918064ABAE}" type="sibTrans" cxnId="{84B905FC-1E51-446A-8206-3AF6418F68D3}">
      <dgm:prSet/>
      <dgm:spPr/>
      <dgm:t>
        <a:bodyPr/>
        <a:lstStyle/>
        <a:p>
          <a:endParaRPr lang="ru-RU"/>
        </a:p>
      </dgm:t>
    </dgm:pt>
    <dgm:pt modelId="{4B493E26-CDCB-4ABA-8649-0461AE981E27}">
      <dgm:prSet/>
      <dgm:spPr/>
      <dgm:t>
        <a:bodyPr/>
        <a:lstStyle/>
        <a:p>
          <a:endParaRPr lang="ru-RU" dirty="0"/>
        </a:p>
      </dgm:t>
    </dgm:pt>
    <dgm:pt modelId="{CC69D101-494D-4AA6-BBAF-3B020898D429}" type="parTrans" cxnId="{D480F65D-5BFA-4368-A17E-D4827A8C73BD}">
      <dgm:prSet/>
      <dgm:spPr/>
      <dgm:t>
        <a:bodyPr/>
        <a:lstStyle/>
        <a:p>
          <a:endParaRPr lang="ru-RU"/>
        </a:p>
      </dgm:t>
    </dgm:pt>
    <dgm:pt modelId="{1E47B2F8-6304-48A2-9CE9-319574A7DEF9}" type="sibTrans" cxnId="{D480F65D-5BFA-4368-A17E-D4827A8C73BD}">
      <dgm:prSet/>
      <dgm:spPr/>
      <dgm:t>
        <a:bodyPr/>
        <a:lstStyle/>
        <a:p>
          <a:endParaRPr lang="ru-RU"/>
        </a:p>
      </dgm:t>
    </dgm:pt>
    <dgm:pt modelId="{F4290F39-A524-416B-8FCE-AA0E0860FB7D}">
      <dgm:prSet phldrT="[Текст]"/>
      <dgm:spPr/>
      <dgm:t>
        <a:bodyPr/>
        <a:lstStyle/>
        <a:p>
          <a:r>
            <a:rPr lang="ru-RU" dirty="0" smtClean="0"/>
            <a:t>Необходима также организация последовательных и регулярных мероприятий государства и общественных организаций, направленных на повышение уровня </a:t>
          </a:r>
          <a:r>
            <a:rPr lang="ru-RU" dirty="0" err="1" smtClean="0"/>
            <a:t>медиаграмотности</a:t>
          </a:r>
          <a:r>
            <a:rPr lang="ru-RU" dirty="0" smtClean="0"/>
            <a:t> детей, которые должны с раннего возраста приобретать навыки безопасного существования в современном информационном пространстве.</a:t>
          </a:r>
        </a:p>
      </dgm:t>
    </dgm:pt>
    <dgm:pt modelId="{3E18F33A-C8C5-4003-A0BF-3165575DD29C}" type="parTrans" cxnId="{0AF74636-B7DA-4AC2-940F-938FECD18581}">
      <dgm:prSet/>
      <dgm:spPr/>
      <dgm:t>
        <a:bodyPr/>
        <a:lstStyle/>
        <a:p>
          <a:endParaRPr lang="ru-RU"/>
        </a:p>
      </dgm:t>
    </dgm:pt>
    <dgm:pt modelId="{AFABE736-AF81-4312-8B85-69C1256420DA}" type="sibTrans" cxnId="{0AF74636-B7DA-4AC2-940F-938FECD18581}">
      <dgm:prSet/>
      <dgm:spPr/>
      <dgm:t>
        <a:bodyPr/>
        <a:lstStyle/>
        <a:p>
          <a:endParaRPr lang="ru-RU"/>
        </a:p>
      </dgm:t>
    </dgm:pt>
    <dgm:pt modelId="{7C887A71-AFAC-4ADD-8353-D389BF4F36D8}">
      <dgm:prSet phldrT="[Текст]"/>
      <dgm:spPr/>
      <dgm:t>
        <a:bodyPr/>
        <a:lstStyle/>
        <a:p>
          <a:r>
            <a:rPr lang="ru-RU" smtClean="0"/>
            <a:t>Усилия </a:t>
          </a:r>
          <a:r>
            <a:rPr lang="ru-RU" dirty="0" smtClean="0"/>
            <a:t>государства по ограничению доступа к ресурсам, содержащим противоправный контент, не смогут полностью оградить детей от вредной информации. Поэтому необходимо формировать у детей механизмы критической оценки получаемых сведений. Совместные усилия семьи, общественных организаций и государства должны быть направлены на выработку у детей навыка самостоятельной оценки контента, умения анализировать и отличать настоящие новости от дезинформации, противостоять манипулированию и зловредной рекламе асоциального поведения.</a:t>
          </a:r>
          <a:endParaRPr lang="ru-RU"/>
        </a:p>
      </dgm:t>
    </dgm:pt>
    <dgm:pt modelId="{B101EC9E-FD1B-412C-AD11-F45B2473585F}" type="parTrans" cxnId="{05123021-8AAD-4DF1-9D6B-C616E92CD628}">
      <dgm:prSet/>
      <dgm:spPr/>
      <dgm:t>
        <a:bodyPr/>
        <a:lstStyle/>
        <a:p>
          <a:endParaRPr lang="ru-RU"/>
        </a:p>
      </dgm:t>
    </dgm:pt>
    <dgm:pt modelId="{18D5D0D0-D188-4C94-881D-BF852735524A}" type="sibTrans" cxnId="{05123021-8AAD-4DF1-9D6B-C616E92CD628}">
      <dgm:prSet/>
      <dgm:spPr/>
      <dgm:t>
        <a:bodyPr/>
        <a:lstStyle/>
        <a:p>
          <a:endParaRPr lang="ru-RU"/>
        </a:p>
      </dgm:t>
    </dgm:pt>
    <dgm:pt modelId="{2F2FCB2D-A93C-498F-9125-5FB935440653}" type="pres">
      <dgm:prSet presAssocID="{F4ABCBC5-023E-4880-AEAB-B95B8204587D}" presName="linear" presStyleCnt="0">
        <dgm:presLayoutVars>
          <dgm:animLvl val="lvl"/>
          <dgm:resizeHandles val="exact"/>
        </dgm:presLayoutVars>
      </dgm:prSet>
      <dgm:spPr/>
      <dgm:t>
        <a:bodyPr/>
        <a:lstStyle/>
        <a:p>
          <a:endParaRPr lang="ru-RU"/>
        </a:p>
      </dgm:t>
    </dgm:pt>
    <dgm:pt modelId="{AC34DFEA-50EB-42F7-A62B-01F91BB74099}" type="pres">
      <dgm:prSet presAssocID="{0006D0F1-E771-4491-AAC2-30A5A1563730}" presName="parentText" presStyleLbl="node1" presStyleIdx="0" presStyleCnt="1">
        <dgm:presLayoutVars>
          <dgm:chMax val="0"/>
          <dgm:bulletEnabled val="1"/>
        </dgm:presLayoutVars>
      </dgm:prSet>
      <dgm:spPr/>
      <dgm:t>
        <a:bodyPr/>
        <a:lstStyle/>
        <a:p>
          <a:endParaRPr lang="ru-RU"/>
        </a:p>
      </dgm:t>
    </dgm:pt>
    <dgm:pt modelId="{9EEC9A5F-51B8-4A7B-BA45-B0A0848075AF}" type="pres">
      <dgm:prSet presAssocID="{0006D0F1-E771-4491-AAC2-30A5A1563730}" presName="childText" presStyleLbl="revTx" presStyleIdx="0" presStyleCnt="1">
        <dgm:presLayoutVars>
          <dgm:bulletEnabled val="1"/>
        </dgm:presLayoutVars>
      </dgm:prSet>
      <dgm:spPr/>
      <dgm:t>
        <a:bodyPr/>
        <a:lstStyle/>
        <a:p>
          <a:endParaRPr lang="ru-RU"/>
        </a:p>
      </dgm:t>
    </dgm:pt>
  </dgm:ptLst>
  <dgm:cxnLst>
    <dgm:cxn modelId="{42805BAA-8EF7-4734-A833-C25CA9D48B88}" type="presOf" srcId="{7C887A71-AFAC-4ADD-8353-D389BF4F36D8}" destId="{9EEC9A5F-51B8-4A7B-BA45-B0A0848075AF}" srcOrd="0" destOrd="2" presId="urn:microsoft.com/office/officeart/2005/8/layout/vList2"/>
    <dgm:cxn modelId="{ED7603DC-0187-4F3D-B3C1-1481D7490A16}" type="presOf" srcId="{F4ABCBC5-023E-4880-AEAB-B95B8204587D}" destId="{2F2FCB2D-A93C-498F-9125-5FB935440653}" srcOrd="0" destOrd="0" presId="urn:microsoft.com/office/officeart/2005/8/layout/vList2"/>
    <dgm:cxn modelId="{E0C82FDB-9B3E-42E1-9E65-036AD3EA79C3}" srcId="{0006D0F1-E771-4491-AAC2-30A5A1563730}" destId="{81AACB65-10E2-48CF-9C1F-C4DA2651F7C9}" srcOrd="0" destOrd="0" parTransId="{96F03E00-780F-4AC0-9284-68005CA62FEC}" sibTransId="{480B8CFD-76FC-4F0D-9731-E98A36708373}"/>
    <dgm:cxn modelId="{D480F65D-5BFA-4368-A17E-D4827A8C73BD}" srcId="{0006D0F1-E771-4491-AAC2-30A5A1563730}" destId="{4B493E26-CDCB-4ABA-8649-0461AE981E27}" srcOrd="5" destOrd="0" parTransId="{CC69D101-494D-4AA6-BBAF-3B020898D429}" sibTransId="{1E47B2F8-6304-48A2-9CE9-319574A7DEF9}"/>
    <dgm:cxn modelId="{84B905FC-1E51-446A-8206-3AF6418F68D3}" srcId="{0006D0F1-E771-4491-AAC2-30A5A1563730}" destId="{A69F06CC-21A8-4EFB-8908-9315B9A3A835}" srcOrd="4" destOrd="0" parTransId="{D9549557-DA62-425D-999B-08C58FF0ACCB}" sibTransId="{DE1850FC-72BD-4F8C-972C-07918064ABAE}"/>
    <dgm:cxn modelId="{4B086E51-223A-44BF-BD76-76EC7D79B482}" type="presOf" srcId="{A22B7535-9DB9-46D8-9B3C-E0757D5DEEFA}" destId="{9EEC9A5F-51B8-4A7B-BA45-B0A0848075AF}" srcOrd="0" destOrd="3" presId="urn:microsoft.com/office/officeart/2005/8/layout/vList2"/>
    <dgm:cxn modelId="{7D408FE0-A0FB-4904-BCF7-93522E0C3578}" srcId="{F4ABCBC5-023E-4880-AEAB-B95B8204587D}" destId="{0006D0F1-E771-4491-AAC2-30A5A1563730}" srcOrd="0" destOrd="0" parTransId="{17E9BE7D-14AE-4E06-A915-B896FD80F868}" sibTransId="{58B4D971-260A-497A-B65E-4F4CA99DB598}"/>
    <dgm:cxn modelId="{AE90692B-9F86-4301-A0E7-01645544B96E}" srcId="{0006D0F1-E771-4491-AAC2-30A5A1563730}" destId="{A22B7535-9DB9-46D8-9B3C-E0757D5DEEFA}" srcOrd="3" destOrd="0" parTransId="{2E6B2C61-B917-4FCF-9C27-AE8667AEF359}" sibTransId="{0527DF1B-F540-48DA-B8BA-F1872B209AE9}"/>
    <dgm:cxn modelId="{0AE41FF4-87DF-490D-8374-8EB6D2DC47E1}" type="presOf" srcId="{F4290F39-A524-416B-8FCE-AA0E0860FB7D}" destId="{9EEC9A5F-51B8-4A7B-BA45-B0A0848075AF}" srcOrd="0" destOrd="1" presId="urn:microsoft.com/office/officeart/2005/8/layout/vList2"/>
    <dgm:cxn modelId="{0AF74636-B7DA-4AC2-940F-938FECD18581}" srcId="{0006D0F1-E771-4491-AAC2-30A5A1563730}" destId="{F4290F39-A524-416B-8FCE-AA0E0860FB7D}" srcOrd="1" destOrd="0" parTransId="{3E18F33A-C8C5-4003-A0BF-3165575DD29C}" sibTransId="{AFABE736-AF81-4312-8B85-69C1256420DA}"/>
    <dgm:cxn modelId="{039752C0-53E3-426C-A14B-86EE1BE11A85}" type="presOf" srcId="{81AACB65-10E2-48CF-9C1F-C4DA2651F7C9}" destId="{9EEC9A5F-51B8-4A7B-BA45-B0A0848075AF}" srcOrd="0" destOrd="0" presId="urn:microsoft.com/office/officeart/2005/8/layout/vList2"/>
    <dgm:cxn modelId="{183623C3-C1A4-419C-87E8-710F58A75D9E}" type="presOf" srcId="{4B493E26-CDCB-4ABA-8649-0461AE981E27}" destId="{9EEC9A5F-51B8-4A7B-BA45-B0A0848075AF}" srcOrd="0" destOrd="5" presId="urn:microsoft.com/office/officeart/2005/8/layout/vList2"/>
    <dgm:cxn modelId="{05123021-8AAD-4DF1-9D6B-C616E92CD628}" srcId="{0006D0F1-E771-4491-AAC2-30A5A1563730}" destId="{7C887A71-AFAC-4ADD-8353-D389BF4F36D8}" srcOrd="2" destOrd="0" parTransId="{B101EC9E-FD1B-412C-AD11-F45B2473585F}" sibTransId="{18D5D0D0-D188-4C94-881D-BF852735524A}"/>
    <dgm:cxn modelId="{EAC472B4-7763-4BD3-871E-6A8DC9A7FD41}" type="presOf" srcId="{0006D0F1-E771-4491-AAC2-30A5A1563730}" destId="{AC34DFEA-50EB-42F7-A62B-01F91BB74099}" srcOrd="0" destOrd="0" presId="urn:microsoft.com/office/officeart/2005/8/layout/vList2"/>
    <dgm:cxn modelId="{B602B8D6-2DFE-4707-AF74-714E007F9D56}" type="presOf" srcId="{A69F06CC-21A8-4EFB-8908-9315B9A3A835}" destId="{9EEC9A5F-51B8-4A7B-BA45-B0A0848075AF}" srcOrd="0" destOrd="4" presId="urn:microsoft.com/office/officeart/2005/8/layout/vList2"/>
    <dgm:cxn modelId="{11F2A3A1-F7D5-4AA9-A68B-CB2827E8BD6D}" type="presParOf" srcId="{2F2FCB2D-A93C-498F-9125-5FB935440653}" destId="{AC34DFEA-50EB-42F7-A62B-01F91BB74099}" srcOrd="0" destOrd="0" presId="urn:microsoft.com/office/officeart/2005/8/layout/vList2"/>
    <dgm:cxn modelId="{540A6A88-54AC-4762-B8A5-A0AB1A05A6D8}" type="presParOf" srcId="{2F2FCB2D-A93C-498F-9125-5FB935440653}" destId="{9EEC9A5F-51B8-4A7B-BA45-B0A0848075AF}"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A56EC1C-7D34-4B66-906A-04CA156F341B}"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ru-RU"/>
        </a:p>
      </dgm:t>
    </dgm:pt>
    <dgm:pt modelId="{DB67377B-9979-4BEB-88B1-C5D9491A5640}">
      <dgm:prSet/>
      <dgm:spPr/>
      <dgm:t>
        <a:bodyPr/>
        <a:lstStyle/>
        <a:p>
          <a:pPr rtl="0"/>
          <a:r>
            <a:rPr lang="ru-RU" dirty="0" smtClean="0"/>
            <a:t>Глава 17. МЕРЫ, НАПРАВЛЕННЫЕ НА ОБЕСПЕЧЕНИЕ ИНФОРМАЦИОННОЙ БЕЗОПАСНОСТИ ДЕТСТВА</a:t>
          </a:r>
          <a:endParaRPr lang="ru-RU" dirty="0"/>
        </a:p>
      </dgm:t>
    </dgm:pt>
    <dgm:pt modelId="{9336B3F7-BA9F-4C87-9796-648D9069CED8}" type="parTrans" cxnId="{8054D8C1-616D-4C96-9EEB-BCC3B0D201C9}">
      <dgm:prSet/>
      <dgm:spPr/>
      <dgm:t>
        <a:bodyPr/>
        <a:lstStyle/>
        <a:p>
          <a:endParaRPr lang="ru-RU"/>
        </a:p>
      </dgm:t>
    </dgm:pt>
    <dgm:pt modelId="{D5C49940-5325-4E15-B441-711DDD239FD5}" type="sibTrans" cxnId="{8054D8C1-616D-4C96-9EEB-BCC3B0D201C9}">
      <dgm:prSet/>
      <dgm:spPr/>
      <dgm:t>
        <a:bodyPr/>
        <a:lstStyle/>
        <a:p>
          <a:endParaRPr lang="ru-RU"/>
        </a:p>
      </dgm:t>
    </dgm:pt>
    <dgm:pt modelId="{10C93F54-923D-4A9E-8C97-7152B0FF2A8A}">
      <dgm:prSet/>
      <dgm:spPr/>
      <dgm:t>
        <a:bodyPr/>
        <a:lstStyle/>
        <a:p>
          <a:pPr rtl="0"/>
          <a:r>
            <a:rPr lang="ru-RU" smtClean="0"/>
            <a:t>53. К мерам, направленным на обеспечение информационной безопасности детства, относятся:</a:t>
          </a:r>
          <a:endParaRPr lang="ru-RU"/>
        </a:p>
      </dgm:t>
    </dgm:pt>
    <dgm:pt modelId="{08487834-726C-4091-82A7-137D937D284B}" type="parTrans" cxnId="{6AE9BAF0-74DC-407F-94AA-7EF9D5B4FE41}">
      <dgm:prSet/>
      <dgm:spPr/>
      <dgm:t>
        <a:bodyPr/>
        <a:lstStyle/>
        <a:p>
          <a:endParaRPr lang="ru-RU"/>
        </a:p>
      </dgm:t>
    </dgm:pt>
    <dgm:pt modelId="{E9C364DB-7970-43E8-84A4-4956AD262BAB}" type="sibTrans" cxnId="{6AE9BAF0-74DC-407F-94AA-7EF9D5B4FE41}">
      <dgm:prSet/>
      <dgm:spPr/>
      <dgm:t>
        <a:bodyPr/>
        <a:lstStyle/>
        <a:p>
          <a:endParaRPr lang="ru-RU"/>
        </a:p>
      </dgm:t>
    </dgm:pt>
    <dgm:pt modelId="{3E448E64-BB92-4E44-8686-A8F59BC4D949}">
      <dgm:prSet/>
      <dgm:spPr/>
      <dgm:t>
        <a:bodyPr/>
        <a:lstStyle/>
        <a:p>
          <a:pPr rtl="0"/>
          <a:r>
            <a:rPr lang="ru-RU" dirty="0" smtClean="0"/>
            <a:t>1) создание системы защиты детей от противоправного контента;</a:t>
          </a:r>
          <a:endParaRPr lang="ru-RU" dirty="0"/>
        </a:p>
      </dgm:t>
    </dgm:pt>
    <dgm:pt modelId="{D29AD153-06D8-419E-8C46-6B24B1BB3F2A}" type="parTrans" cxnId="{9B3FA2C1-24F0-4EEC-9B05-4B733573D0CE}">
      <dgm:prSet/>
      <dgm:spPr/>
      <dgm:t>
        <a:bodyPr/>
        <a:lstStyle/>
        <a:p>
          <a:endParaRPr lang="ru-RU"/>
        </a:p>
      </dgm:t>
    </dgm:pt>
    <dgm:pt modelId="{6F0F6FCF-7271-4E37-9CDC-CE2CAA0332CF}" type="sibTrans" cxnId="{9B3FA2C1-24F0-4EEC-9B05-4B733573D0CE}">
      <dgm:prSet/>
      <dgm:spPr/>
      <dgm:t>
        <a:bodyPr/>
        <a:lstStyle/>
        <a:p>
          <a:endParaRPr lang="ru-RU"/>
        </a:p>
      </dgm:t>
    </dgm:pt>
    <dgm:pt modelId="{7A243DEF-0F95-4D63-8F71-3EBBAF4863BE}">
      <dgm:prSet/>
      <dgm:spPr/>
      <dgm:t>
        <a:bodyPr/>
        <a:lstStyle/>
        <a:p>
          <a:pPr rtl="0"/>
          <a:r>
            <a:rPr lang="ru-RU" dirty="0" smtClean="0"/>
            <a:t>2) разработка и реализация региональной программы "</a:t>
          </a:r>
          <a:r>
            <a:rPr lang="ru-RU" dirty="0" err="1" smtClean="0"/>
            <a:t>Медиабезопасность</a:t>
          </a:r>
          <a:r>
            <a:rPr lang="ru-RU" dirty="0" smtClean="0"/>
            <a:t> детей и подростков" по обучению детей и подростков Костромской области правилам безопасного поведения в интернет-пространстве, профилактики интернет-зависимости, предупреждения рисков вовлечения в противоправную деятельность;</a:t>
          </a:r>
          <a:endParaRPr lang="ru-RU" dirty="0"/>
        </a:p>
      </dgm:t>
    </dgm:pt>
    <dgm:pt modelId="{098B8276-52BE-460B-B322-138721C958F5}" type="parTrans" cxnId="{1697168C-EDAB-4C2C-971E-E1BEF79754BB}">
      <dgm:prSet/>
      <dgm:spPr/>
      <dgm:t>
        <a:bodyPr/>
        <a:lstStyle/>
        <a:p>
          <a:endParaRPr lang="ru-RU"/>
        </a:p>
      </dgm:t>
    </dgm:pt>
    <dgm:pt modelId="{A89D341F-CEAF-46BB-BD07-C6D5EC058499}" type="sibTrans" cxnId="{1697168C-EDAB-4C2C-971E-E1BEF79754BB}">
      <dgm:prSet/>
      <dgm:spPr/>
      <dgm:t>
        <a:bodyPr/>
        <a:lstStyle/>
        <a:p>
          <a:endParaRPr lang="ru-RU"/>
        </a:p>
      </dgm:t>
    </dgm:pt>
    <dgm:pt modelId="{2D87D159-3ED0-4269-A098-2E977420A0D0}">
      <dgm:prSet/>
      <dgm:spPr/>
      <dgm:t>
        <a:bodyPr/>
        <a:lstStyle/>
        <a:p>
          <a:pPr rtl="0"/>
          <a:r>
            <a:rPr lang="ru-RU" dirty="0" smtClean="0"/>
            <a:t>3) внедрение системы мониторинговых исследований по вопросам обеспечения безопасности образовательной среды образовательных учреждений Костромской области, а также по вопросам научно-методического и нормативно-правового обеспечения соблюдения санитарно-гигиенических требований к использованию информационных ресурсов и компьютерной техники в образовании детей;</a:t>
          </a:r>
          <a:endParaRPr lang="ru-RU" dirty="0"/>
        </a:p>
      </dgm:t>
    </dgm:pt>
    <dgm:pt modelId="{DFC8036C-C5AF-4D2A-BC5D-1F4A139C156C}" type="parTrans" cxnId="{2E14C3F4-B4FE-455B-B098-D1B6A52879D8}">
      <dgm:prSet/>
      <dgm:spPr/>
      <dgm:t>
        <a:bodyPr/>
        <a:lstStyle/>
        <a:p>
          <a:endParaRPr lang="ru-RU"/>
        </a:p>
      </dgm:t>
    </dgm:pt>
    <dgm:pt modelId="{28AA9A44-D4CB-48D5-8E35-AC424D21A307}" type="sibTrans" cxnId="{2E14C3F4-B4FE-455B-B098-D1B6A52879D8}">
      <dgm:prSet/>
      <dgm:spPr/>
      <dgm:t>
        <a:bodyPr/>
        <a:lstStyle/>
        <a:p>
          <a:endParaRPr lang="ru-RU"/>
        </a:p>
      </dgm:t>
    </dgm:pt>
    <dgm:pt modelId="{F6F5E940-11AA-46F0-BCFB-CC536A94CEF7}">
      <dgm:prSet/>
      <dgm:spPr/>
      <dgm:t>
        <a:bodyPr/>
        <a:lstStyle/>
        <a:p>
          <a:pPr rtl="0"/>
          <a:r>
            <a:rPr lang="ru-RU" dirty="0" smtClean="0"/>
            <a:t>4) создание общественных механизмов экспертизы контента для детей Костромской области;</a:t>
          </a:r>
          <a:endParaRPr lang="ru-RU" dirty="0"/>
        </a:p>
      </dgm:t>
    </dgm:pt>
    <dgm:pt modelId="{E3F73BC9-6BA5-4E7E-9F86-EA1CA30A09B2}" type="parTrans" cxnId="{E620437A-5E20-4562-8CA4-D7EFAA27B332}">
      <dgm:prSet/>
      <dgm:spPr/>
      <dgm:t>
        <a:bodyPr/>
        <a:lstStyle/>
        <a:p>
          <a:endParaRPr lang="ru-RU"/>
        </a:p>
      </dgm:t>
    </dgm:pt>
    <dgm:pt modelId="{65210581-C30C-439C-8391-B8C411BF6C44}" type="sibTrans" cxnId="{E620437A-5E20-4562-8CA4-D7EFAA27B332}">
      <dgm:prSet/>
      <dgm:spPr/>
      <dgm:t>
        <a:bodyPr/>
        <a:lstStyle/>
        <a:p>
          <a:endParaRPr lang="ru-RU"/>
        </a:p>
      </dgm:t>
    </dgm:pt>
    <dgm:pt modelId="{46909D1F-5C58-430B-B99F-FD70AFE720FE}">
      <dgm:prSet/>
      <dgm:spPr/>
      <dgm:t>
        <a:bodyPr/>
        <a:lstStyle/>
        <a:p>
          <a:pPr rtl="0"/>
          <a:r>
            <a:rPr lang="ru-RU" dirty="0" smtClean="0"/>
            <a:t>5) создание порталов и сайтов, аккумулирующих сведения о лучших ресурсах для детей и родителей; стимулирование родителей к использованию услуги "Родительский контроль", позволяющей устанавливать ограничения доступа к информационно-коммуникационной сети Интернет.</a:t>
          </a:r>
          <a:endParaRPr lang="ru-RU" dirty="0"/>
        </a:p>
      </dgm:t>
    </dgm:pt>
    <dgm:pt modelId="{1AC7FCAF-9217-468D-87BB-ADBF7FFE454E}" type="parTrans" cxnId="{F488EEF5-9DD3-4CD8-9E57-A2A244004B32}">
      <dgm:prSet/>
      <dgm:spPr/>
      <dgm:t>
        <a:bodyPr/>
        <a:lstStyle/>
        <a:p>
          <a:endParaRPr lang="ru-RU"/>
        </a:p>
      </dgm:t>
    </dgm:pt>
    <dgm:pt modelId="{A5750F44-E39D-45C2-9039-9F28236F4588}" type="sibTrans" cxnId="{F488EEF5-9DD3-4CD8-9E57-A2A244004B32}">
      <dgm:prSet/>
      <dgm:spPr/>
      <dgm:t>
        <a:bodyPr/>
        <a:lstStyle/>
        <a:p>
          <a:endParaRPr lang="ru-RU"/>
        </a:p>
      </dgm:t>
    </dgm:pt>
    <dgm:pt modelId="{AC25780D-12F3-455D-8F30-D2FA5552DDD9}">
      <dgm:prSet/>
      <dgm:spPr/>
      <dgm:t>
        <a:bodyPr/>
        <a:lstStyle/>
        <a:p>
          <a:pPr rtl="0"/>
          <a:r>
            <a:rPr lang="ru-RU" dirty="0" smtClean="0"/>
            <a:t>Глава 12. ОСНОВНЫЕ ЗАДАЧИ В СФЕРЕ КАЧЕСТВЕННОГООБУЧЕНИЯ, ВОСПИТАНИЯ, КУЛЬТУРНОГО РАЗВИТИЯ И ИНФОРМАЦИОННОЙ БЕЗОПАСНОСТИ ДЕТЕЙ</a:t>
          </a:r>
          <a:endParaRPr lang="ru-RU" dirty="0"/>
        </a:p>
      </dgm:t>
    </dgm:pt>
    <dgm:pt modelId="{A275EC48-FFF3-4CBE-86CD-66EA72EED4FB}" type="parTrans" cxnId="{1591E34A-F54B-4187-B600-4CFD28C304AE}">
      <dgm:prSet/>
      <dgm:spPr/>
      <dgm:t>
        <a:bodyPr/>
        <a:lstStyle/>
        <a:p>
          <a:endParaRPr lang="ru-RU"/>
        </a:p>
      </dgm:t>
    </dgm:pt>
    <dgm:pt modelId="{4A199617-9567-4552-993F-8B62F731F570}" type="sibTrans" cxnId="{1591E34A-F54B-4187-B600-4CFD28C304AE}">
      <dgm:prSet/>
      <dgm:spPr/>
      <dgm:t>
        <a:bodyPr/>
        <a:lstStyle/>
        <a:p>
          <a:endParaRPr lang="ru-RU"/>
        </a:p>
      </dgm:t>
    </dgm:pt>
    <dgm:pt modelId="{E1BB4DDF-E171-4B13-A9E3-3876DC349C90}">
      <dgm:prSet/>
      <dgm:spPr/>
      <dgm:t>
        <a:bodyPr/>
        <a:lstStyle/>
        <a:p>
          <a:r>
            <a:rPr lang="ru-RU" dirty="0" smtClean="0"/>
            <a:t>48. Для обеспечения качественного обучения, воспитания, культурного развития и информационной безопасности детей необходимо решить следующие основные задачи:</a:t>
          </a:r>
          <a:endParaRPr lang="ru-RU" dirty="0"/>
        </a:p>
      </dgm:t>
    </dgm:pt>
    <dgm:pt modelId="{C9D4E572-C40D-4FCA-BB6D-1B2BD1D8738F}" type="parTrans" cxnId="{C92BF755-E69C-4485-AE61-313A168EED32}">
      <dgm:prSet/>
      <dgm:spPr/>
      <dgm:t>
        <a:bodyPr/>
        <a:lstStyle/>
        <a:p>
          <a:endParaRPr lang="ru-RU"/>
        </a:p>
      </dgm:t>
    </dgm:pt>
    <dgm:pt modelId="{633B466B-8732-4AED-ADED-97E3990D2CCD}" type="sibTrans" cxnId="{C92BF755-E69C-4485-AE61-313A168EED32}">
      <dgm:prSet/>
      <dgm:spPr/>
      <dgm:t>
        <a:bodyPr/>
        <a:lstStyle/>
        <a:p>
          <a:endParaRPr lang="ru-RU"/>
        </a:p>
      </dgm:t>
    </dgm:pt>
    <dgm:pt modelId="{E5A0325F-9B3D-4895-934E-E951BCFD77F4}">
      <dgm:prSet/>
      <dgm:spPr/>
      <dgm:t>
        <a:bodyPr/>
        <a:lstStyle/>
        <a:p>
          <a:r>
            <a:rPr lang="ru-RU" dirty="0" smtClean="0"/>
            <a:t>11) обеспечение информационной безопасности детства путем реализации единой государственной политики в сфере защиты детей от информации, причиняющей вред их здоровью и развитию;</a:t>
          </a:r>
          <a:endParaRPr lang="ru-RU" dirty="0"/>
        </a:p>
      </dgm:t>
    </dgm:pt>
    <dgm:pt modelId="{16FBF50B-B925-4EC1-9C93-9806E4BBE8C1}" type="parTrans" cxnId="{4B15B42C-1A07-4F72-B526-AAEEEE3F7C0A}">
      <dgm:prSet/>
      <dgm:spPr/>
      <dgm:t>
        <a:bodyPr/>
        <a:lstStyle/>
        <a:p>
          <a:endParaRPr lang="ru-RU"/>
        </a:p>
      </dgm:t>
    </dgm:pt>
    <dgm:pt modelId="{97E037F2-1DDB-4541-AEBF-324E659A81CD}" type="sibTrans" cxnId="{4B15B42C-1A07-4F72-B526-AAEEEE3F7C0A}">
      <dgm:prSet/>
      <dgm:spPr/>
      <dgm:t>
        <a:bodyPr/>
        <a:lstStyle/>
        <a:p>
          <a:endParaRPr lang="ru-RU"/>
        </a:p>
      </dgm:t>
    </dgm:pt>
    <dgm:pt modelId="{4195D7AD-5272-43E8-B360-6FCE59065E6A}" type="pres">
      <dgm:prSet presAssocID="{DA56EC1C-7D34-4B66-906A-04CA156F341B}" presName="linear" presStyleCnt="0">
        <dgm:presLayoutVars>
          <dgm:animLvl val="lvl"/>
          <dgm:resizeHandles val="exact"/>
        </dgm:presLayoutVars>
      </dgm:prSet>
      <dgm:spPr/>
      <dgm:t>
        <a:bodyPr/>
        <a:lstStyle/>
        <a:p>
          <a:endParaRPr lang="ru-RU"/>
        </a:p>
      </dgm:t>
    </dgm:pt>
    <dgm:pt modelId="{DF8DA6DF-751E-48E0-A1CE-A07BEC0CAFB6}" type="pres">
      <dgm:prSet presAssocID="{AC25780D-12F3-455D-8F30-D2FA5552DDD9}" presName="parentText" presStyleLbl="node1" presStyleIdx="0" presStyleCnt="4">
        <dgm:presLayoutVars>
          <dgm:chMax val="0"/>
          <dgm:bulletEnabled val="1"/>
        </dgm:presLayoutVars>
      </dgm:prSet>
      <dgm:spPr/>
      <dgm:t>
        <a:bodyPr/>
        <a:lstStyle/>
        <a:p>
          <a:endParaRPr lang="ru-RU"/>
        </a:p>
      </dgm:t>
    </dgm:pt>
    <dgm:pt modelId="{F63E5177-D777-479B-A1D9-8E8D6E3AC090}" type="pres">
      <dgm:prSet presAssocID="{4A199617-9567-4552-993F-8B62F731F570}" presName="spacer" presStyleCnt="0"/>
      <dgm:spPr/>
    </dgm:pt>
    <dgm:pt modelId="{FAE4BFB9-717B-40DD-A76D-7D6652382787}" type="pres">
      <dgm:prSet presAssocID="{E1BB4DDF-E171-4B13-A9E3-3876DC349C90}" presName="parentText" presStyleLbl="node1" presStyleIdx="1" presStyleCnt="4">
        <dgm:presLayoutVars>
          <dgm:chMax val="0"/>
          <dgm:bulletEnabled val="1"/>
        </dgm:presLayoutVars>
      </dgm:prSet>
      <dgm:spPr/>
      <dgm:t>
        <a:bodyPr/>
        <a:lstStyle/>
        <a:p>
          <a:endParaRPr lang="ru-RU"/>
        </a:p>
      </dgm:t>
    </dgm:pt>
    <dgm:pt modelId="{7DA67746-C5D4-4713-832B-FC1D799FEF97}" type="pres">
      <dgm:prSet presAssocID="{E1BB4DDF-E171-4B13-A9E3-3876DC349C90}" presName="childText" presStyleLbl="revTx" presStyleIdx="0" presStyleCnt="2">
        <dgm:presLayoutVars>
          <dgm:bulletEnabled val="1"/>
        </dgm:presLayoutVars>
      </dgm:prSet>
      <dgm:spPr/>
      <dgm:t>
        <a:bodyPr/>
        <a:lstStyle/>
        <a:p>
          <a:endParaRPr lang="ru-RU"/>
        </a:p>
      </dgm:t>
    </dgm:pt>
    <dgm:pt modelId="{22E6254B-8A4A-4E26-B7E0-D5DFC31B2138}" type="pres">
      <dgm:prSet presAssocID="{DB67377B-9979-4BEB-88B1-C5D9491A5640}" presName="parentText" presStyleLbl="node1" presStyleIdx="2" presStyleCnt="4">
        <dgm:presLayoutVars>
          <dgm:chMax val="0"/>
          <dgm:bulletEnabled val="1"/>
        </dgm:presLayoutVars>
      </dgm:prSet>
      <dgm:spPr/>
      <dgm:t>
        <a:bodyPr/>
        <a:lstStyle/>
        <a:p>
          <a:endParaRPr lang="ru-RU"/>
        </a:p>
      </dgm:t>
    </dgm:pt>
    <dgm:pt modelId="{995AEDF7-E76E-4D70-8E01-3A5C2BCA25A3}" type="pres">
      <dgm:prSet presAssocID="{D5C49940-5325-4E15-B441-711DDD239FD5}" presName="spacer" presStyleCnt="0"/>
      <dgm:spPr/>
    </dgm:pt>
    <dgm:pt modelId="{8B065758-AF20-4823-A92E-7B0632312AD1}" type="pres">
      <dgm:prSet presAssocID="{10C93F54-923D-4A9E-8C97-7152B0FF2A8A}" presName="parentText" presStyleLbl="node1" presStyleIdx="3" presStyleCnt="4">
        <dgm:presLayoutVars>
          <dgm:chMax val="0"/>
          <dgm:bulletEnabled val="1"/>
        </dgm:presLayoutVars>
      </dgm:prSet>
      <dgm:spPr/>
      <dgm:t>
        <a:bodyPr/>
        <a:lstStyle/>
        <a:p>
          <a:endParaRPr lang="ru-RU"/>
        </a:p>
      </dgm:t>
    </dgm:pt>
    <dgm:pt modelId="{8651AAF5-B090-413A-B179-20E90A08F499}" type="pres">
      <dgm:prSet presAssocID="{10C93F54-923D-4A9E-8C97-7152B0FF2A8A}" presName="childText" presStyleLbl="revTx" presStyleIdx="1" presStyleCnt="2">
        <dgm:presLayoutVars>
          <dgm:bulletEnabled val="1"/>
        </dgm:presLayoutVars>
      </dgm:prSet>
      <dgm:spPr/>
      <dgm:t>
        <a:bodyPr/>
        <a:lstStyle/>
        <a:p>
          <a:endParaRPr lang="ru-RU"/>
        </a:p>
      </dgm:t>
    </dgm:pt>
  </dgm:ptLst>
  <dgm:cxnLst>
    <dgm:cxn modelId="{6AD655F8-A89D-4A21-B7E7-B333E505D531}" type="presOf" srcId="{10C93F54-923D-4A9E-8C97-7152B0FF2A8A}" destId="{8B065758-AF20-4823-A92E-7B0632312AD1}" srcOrd="0" destOrd="0" presId="urn:microsoft.com/office/officeart/2005/8/layout/vList2"/>
    <dgm:cxn modelId="{13402360-DAF5-4377-A04F-B5C2DF453AAA}" type="presOf" srcId="{2D87D159-3ED0-4269-A098-2E977420A0D0}" destId="{8651AAF5-B090-413A-B179-20E90A08F499}" srcOrd="0" destOrd="2" presId="urn:microsoft.com/office/officeart/2005/8/layout/vList2"/>
    <dgm:cxn modelId="{0FC5C7A2-ABB3-4B2B-8ABB-038EA67F67BE}" type="presOf" srcId="{F6F5E940-11AA-46F0-BCFB-CC536A94CEF7}" destId="{8651AAF5-B090-413A-B179-20E90A08F499}" srcOrd="0" destOrd="3" presId="urn:microsoft.com/office/officeart/2005/8/layout/vList2"/>
    <dgm:cxn modelId="{7BF9F93A-1207-4265-B68A-FA2266846C02}" type="presOf" srcId="{3E448E64-BB92-4E44-8686-A8F59BC4D949}" destId="{8651AAF5-B090-413A-B179-20E90A08F499}" srcOrd="0" destOrd="0" presId="urn:microsoft.com/office/officeart/2005/8/layout/vList2"/>
    <dgm:cxn modelId="{C92BF755-E69C-4485-AE61-313A168EED32}" srcId="{DA56EC1C-7D34-4B66-906A-04CA156F341B}" destId="{E1BB4DDF-E171-4B13-A9E3-3876DC349C90}" srcOrd="1" destOrd="0" parTransId="{C9D4E572-C40D-4FCA-BB6D-1B2BD1D8738F}" sibTransId="{633B466B-8732-4AED-ADED-97E3990D2CCD}"/>
    <dgm:cxn modelId="{F88311D4-7BC9-4682-AD3C-134010EA25A4}" type="presOf" srcId="{DA56EC1C-7D34-4B66-906A-04CA156F341B}" destId="{4195D7AD-5272-43E8-B360-6FCE59065E6A}" srcOrd="0" destOrd="0" presId="urn:microsoft.com/office/officeart/2005/8/layout/vList2"/>
    <dgm:cxn modelId="{1697168C-EDAB-4C2C-971E-E1BEF79754BB}" srcId="{10C93F54-923D-4A9E-8C97-7152B0FF2A8A}" destId="{7A243DEF-0F95-4D63-8F71-3EBBAF4863BE}" srcOrd="1" destOrd="0" parTransId="{098B8276-52BE-460B-B322-138721C958F5}" sibTransId="{A89D341F-CEAF-46BB-BD07-C6D5EC058499}"/>
    <dgm:cxn modelId="{F04F7F9A-1D00-4E3C-9869-220180BBA9B7}" type="presOf" srcId="{AC25780D-12F3-455D-8F30-D2FA5552DDD9}" destId="{DF8DA6DF-751E-48E0-A1CE-A07BEC0CAFB6}" srcOrd="0" destOrd="0" presId="urn:microsoft.com/office/officeart/2005/8/layout/vList2"/>
    <dgm:cxn modelId="{DBC4CD93-3467-42D2-8446-7C8069C0A014}" type="presOf" srcId="{46909D1F-5C58-430B-B99F-FD70AFE720FE}" destId="{8651AAF5-B090-413A-B179-20E90A08F499}" srcOrd="0" destOrd="4" presId="urn:microsoft.com/office/officeart/2005/8/layout/vList2"/>
    <dgm:cxn modelId="{8054D8C1-616D-4C96-9EEB-BCC3B0D201C9}" srcId="{DA56EC1C-7D34-4B66-906A-04CA156F341B}" destId="{DB67377B-9979-4BEB-88B1-C5D9491A5640}" srcOrd="2" destOrd="0" parTransId="{9336B3F7-BA9F-4C87-9796-648D9069CED8}" sibTransId="{D5C49940-5325-4E15-B441-711DDD239FD5}"/>
    <dgm:cxn modelId="{ABFF0629-4B62-479C-98B7-60A8003FFE66}" type="presOf" srcId="{E5A0325F-9B3D-4895-934E-E951BCFD77F4}" destId="{7DA67746-C5D4-4713-832B-FC1D799FEF97}" srcOrd="0" destOrd="0" presId="urn:microsoft.com/office/officeart/2005/8/layout/vList2"/>
    <dgm:cxn modelId="{4B15B42C-1A07-4F72-B526-AAEEEE3F7C0A}" srcId="{E1BB4DDF-E171-4B13-A9E3-3876DC349C90}" destId="{E5A0325F-9B3D-4895-934E-E951BCFD77F4}" srcOrd="0" destOrd="0" parTransId="{16FBF50B-B925-4EC1-9C93-9806E4BBE8C1}" sibTransId="{97E037F2-1DDB-4541-AEBF-324E659A81CD}"/>
    <dgm:cxn modelId="{06B9C9D4-9AFF-40FA-B85B-23A459341CB7}" type="presOf" srcId="{7A243DEF-0F95-4D63-8F71-3EBBAF4863BE}" destId="{8651AAF5-B090-413A-B179-20E90A08F499}" srcOrd="0" destOrd="1" presId="urn:microsoft.com/office/officeart/2005/8/layout/vList2"/>
    <dgm:cxn modelId="{1591E34A-F54B-4187-B600-4CFD28C304AE}" srcId="{DA56EC1C-7D34-4B66-906A-04CA156F341B}" destId="{AC25780D-12F3-455D-8F30-D2FA5552DDD9}" srcOrd="0" destOrd="0" parTransId="{A275EC48-FFF3-4CBE-86CD-66EA72EED4FB}" sibTransId="{4A199617-9567-4552-993F-8B62F731F570}"/>
    <dgm:cxn modelId="{DAC09D7B-8A3E-4E65-8717-1BEF76F0A906}" type="presOf" srcId="{DB67377B-9979-4BEB-88B1-C5D9491A5640}" destId="{22E6254B-8A4A-4E26-B7E0-D5DFC31B2138}" srcOrd="0" destOrd="0" presId="urn:microsoft.com/office/officeart/2005/8/layout/vList2"/>
    <dgm:cxn modelId="{6AE9BAF0-74DC-407F-94AA-7EF9D5B4FE41}" srcId="{DA56EC1C-7D34-4B66-906A-04CA156F341B}" destId="{10C93F54-923D-4A9E-8C97-7152B0FF2A8A}" srcOrd="3" destOrd="0" parTransId="{08487834-726C-4091-82A7-137D937D284B}" sibTransId="{E9C364DB-7970-43E8-84A4-4956AD262BAB}"/>
    <dgm:cxn modelId="{F488EEF5-9DD3-4CD8-9E57-A2A244004B32}" srcId="{10C93F54-923D-4A9E-8C97-7152B0FF2A8A}" destId="{46909D1F-5C58-430B-B99F-FD70AFE720FE}" srcOrd="4" destOrd="0" parTransId="{1AC7FCAF-9217-468D-87BB-ADBF7FFE454E}" sibTransId="{A5750F44-E39D-45C2-9039-9F28236F4588}"/>
    <dgm:cxn modelId="{2E14C3F4-B4FE-455B-B098-D1B6A52879D8}" srcId="{10C93F54-923D-4A9E-8C97-7152B0FF2A8A}" destId="{2D87D159-3ED0-4269-A098-2E977420A0D0}" srcOrd="2" destOrd="0" parTransId="{DFC8036C-C5AF-4D2A-BC5D-1F4A139C156C}" sibTransId="{28AA9A44-D4CB-48D5-8E35-AC424D21A307}"/>
    <dgm:cxn modelId="{E620437A-5E20-4562-8CA4-D7EFAA27B332}" srcId="{10C93F54-923D-4A9E-8C97-7152B0FF2A8A}" destId="{F6F5E940-11AA-46F0-BCFB-CC536A94CEF7}" srcOrd="3" destOrd="0" parTransId="{E3F73BC9-6BA5-4E7E-9F86-EA1CA30A09B2}" sibTransId="{65210581-C30C-439C-8391-B8C411BF6C44}"/>
    <dgm:cxn modelId="{5F68F896-93B2-4956-815E-DD79A79B8F2E}" type="presOf" srcId="{E1BB4DDF-E171-4B13-A9E3-3876DC349C90}" destId="{FAE4BFB9-717B-40DD-A76D-7D6652382787}" srcOrd="0" destOrd="0" presId="urn:microsoft.com/office/officeart/2005/8/layout/vList2"/>
    <dgm:cxn modelId="{9B3FA2C1-24F0-4EEC-9B05-4B733573D0CE}" srcId="{10C93F54-923D-4A9E-8C97-7152B0FF2A8A}" destId="{3E448E64-BB92-4E44-8686-A8F59BC4D949}" srcOrd="0" destOrd="0" parTransId="{D29AD153-06D8-419E-8C46-6B24B1BB3F2A}" sibTransId="{6F0F6FCF-7271-4E37-9CDC-CE2CAA0332CF}"/>
    <dgm:cxn modelId="{386BDF52-E66F-4F35-8FB1-8CE0EDF86BF6}" type="presParOf" srcId="{4195D7AD-5272-43E8-B360-6FCE59065E6A}" destId="{DF8DA6DF-751E-48E0-A1CE-A07BEC0CAFB6}" srcOrd="0" destOrd="0" presId="urn:microsoft.com/office/officeart/2005/8/layout/vList2"/>
    <dgm:cxn modelId="{D0E0FB7D-D5E0-4DB0-AF90-0A6FF766DC0A}" type="presParOf" srcId="{4195D7AD-5272-43E8-B360-6FCE59065E6A}" destId="{F63E5177-D777-479B-A1D9-8E8D6E3AC090}" srcOrd="1" destOrd="0" presId="urn:microsoft.com/office/officeart/2005/8/layout/vList2"/>
    <dgm:cxn modelId="{9C31D38D-483B-44E7-8695-FAFF72D25292}" type="presParOf" srcId="{4195D7AD-5272-43E8-B360-6FCE59065E6A}" destId="{FAE4BFB9-717B-40DD-A76D-7D6652382787}" srcOrd="2" destOrd="0" presId="urn:microsoft.com/office/officeart/2005/8/layout/vList2"/>
    <dgm:cxn modelId="{43673D4D-BCA1-48D3-9753-818FBF109D76}" type="presParOf" srcId="{4195D7AD-5272-43E8-B360-6FCE59065E6A}" destId="{7DA67746-C5D4-4713-832B-FC1D799FEF97}" srcOrd="3" destOrd="0" presId="urn:microsoft.com/office/officeart/2005/8/layout/vList2"/>
    <dgm:cxn modelId="{3C79A1C8-E777-42D2-8158-312EE55A5F0F}" type="presParOf" srcId="{4195D7AD-5272-43E8-B360-6FCE59065E6A}" destId="{22E6254B-8A4A-4E26-B7E0-D5DFC31B2138}" srcOrd="4" destOrd="0" presId="urn:microsoft.com/office/officeart/2005/8/layout/vList2"/>
    <dgm:cxn modelId="{0A5DB6BF-8608-48DB-AFF0-E46355772FE5}" type="presParOf" srcId="{4195D7AD-5272-43E8-B360-6FCE59065E6A}" destId="{995AEDF7-E76E-4D70-8E01-3A5C2BCA25A3}" srcOrd="5" destOrd="0" presId="urn:microsoft.com/office/officeart/2005/8/layout/vList2"/>
    <dgm:cxn modelId="{43BB1C02-B1BA-455B-9003-EA7D5C419DBC}" type="presParOf" srcId="{4195D7AD-5272-43E8-B360-6FCE59065E6A}" destId="{8B065758-AF20-4823-A92E-7B0632312AD1}" srcOrd="6" destOrd="0" presId="urn:microsoft.com/office/officeart/2005/8/layout/vList2"/>
    <dgm:cxn modelId="{CBDDE6D1-EFAC-41C1-8A31-C323EB67FE6A}" type="presParOf" srcId="{4195D7AD-5272-43E8-B360-6FCE59065E6A}" destId="{8651AAF5-B090-413A-B179-20E90A08F499}"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C13844D-A200-4DF6-9560-D8315257B19C}"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ru-RU"/>
        </a:p>
      </dgm:t>
    </dgm:pt>
    <dgm:pt modelId="{6C841E08-A653-4922-BCE0-F199DAA430F1}">
      <dgm:prSet phldrT="[Текст]"/>
      <dgm:spPr/>
      <dgm:t>
        <a:bodyPr/>
        <a:lstStyle/>
        <a:p>
          <a:r>
            <a:rPr lang="ru-RU" dirty="0" smtClean="0"/>
            <a:t> Методические рекомендации </a:t>
          </a:r>
        </a:p>
        <a:p>
          <a:r>
            <a:rPr lang="ru-RU" dirty="0" smtClean="0"/>
            <a:t>Рекомендации по ограничению в образовательных организациях доступа обучающихся к видам информации, распространяемой посредством сети Интернет, причиняющей вред здоровью и (или) развитию детей, а также не соответствующей задачам образования, </a:t>
          </a:r>
        </a:p>
        <a:p>
          <a:r>
            <a:rPr lang="ru-RU" dirty="0" smtClean="0"/>
            <a:t>Рекомендации по организации системы ограничения в образовательных организациях доступа обучающихся к видам информации, распространяемой посредством сети Интернет, причиняющей вред здоровью и (или) развитию детей, а также не соответствующей задачам образования, </a:t>
          </a:r>
        </a:p>
        <a:p>
          <a:r>
            <a:rPr lang="ru-RU" dirty="0" smtClean="0"/>
            <a:t>Перечень видов информации, распространяемой посредством сети Интернет, причиняющей вред здоровью и (или) развитию детей, а также не соответствующей задачам образования. </a:t>
          </a:r>
          <a:endParaRPr lang="ru-RU" dirty="0"/>
        </a:p>
      </dgm:t>
    </dgm:pt>
    <dgm:pt modelId="{E43B4DE3-793D-47A7-BD30-007C63BD65F8}" type="parTrans" cxnId="{2AA068FA-7C25-4B90-872D-9C93055326A3}">
      <dgm:prSet/>
      <dgm:spPr/>
      <dgm:t>
        <a:bodyPr/>
        <a:lstStyle/>
        <a:p>
          <a:endParaRPr lang="ru-RU"/>
        </a:p>
      </dgm:t>
    </dgm:pt>
    <dgm:pt modelId="{2A25F308-A76B-4AAB-85A9-5A701C0C6321}" type="sibTrans" cxnId="{2AA068FA-7C25-4B90-872D-9C93055326A3}">
      <dgm:prSet/>
      <dgm:spPr/>
      <dgm:t>
        <a:bodyPr/>
        <a:lstStyle/>
        <a:p>
          <a:endParaRPr lang="ru-RU"/>
        </a:p>
      </dgm:t>
    </dgm:pt>
    <dgm:pt modelId="{27164277-339F-45BC-8D50-24E8B97BAFE0}" type="pres">
      <dgm:prSet presAssocID="{4C13844D-A200-4DF6-9560-D8315257B19C}" presName="linear" presStyleCnt="0">
        <dgm:presLayoutVars>
          <dgm:animLvl val="lvl"/>
          <dgm:resizeHandles val="exact"/>
        </dgm:presLayoutVars>
      </dgm:prSet>
      <dgm:spPr/>
      <dgm:t>
        <a:bodyPr/>
        <a:lstStyle/>
        <a:p>
          <a:endParaRPr lang="ru-RU"/>
        </a:p>
      </dgm:t>
    </dgm:pt>
    <dgm:pt modelId="{FA49D648-BE11-4E18-A31B-70BC933578FB}" type="pres">
      <dgm:prSet presAssocID="{6C841E08-A653-4922-BCE0-F199DAA430F1}" presName="parentText" presStyleLbl="node1" presStyleIdx="0" presStyleCnt="1">
        <dgm:presLayoutVars>
          <dgm:chMax val="0"/>
          <dgm:bulletEnabled val="1"/>
        </dgm:presLayoutVars>
      </dgm:prSet>
      <dgm:spPr/>
      <dgm:t>
        <a:bodyPr/>
        <a:lstStyle/>
        <a:p>
          <a:endParaRPr lang="ru-RU"/>
        </a:p>
      </dgm:t>
    </dgm:pt>
  </dgm:ptLst>
  <dgm:cxnLst>
    <dgm:cxn modelId="{D1C29F5A-00A7-435C-815A-09374CE7522B}" type="presOf" srcId="{4C13844D-A200-4DF6-9560-D8315257B19C}" destId="{27164277-339F-45BC-8D50-24E8B97BAFE0}" srcOrd="0" destOrd="0" presId="urn:microsoft.com/office/officeart/2005/8/layout/vList2"/>
    <dgm:cxn modelId="{51A16AFD-1AF9-41E0-B776-BB91F828F726}" type="presOf" srcId="{6C841E08-A653-4922-BCE0-F199DAA430F1}" destId="{FA49D648-BE11-4E18-A31B-70BC933578FB}" srcOrd="0" destOrd="0" presId="urn:microsoft.com/office/officeart/2005/8/layout/vList2"/>
    <dgm:cxn modelId="{2AA068FA-7C25-4B90-872D-9C93055326A3}" srcId="{4C13844D-A200-4DF6-9560-D8315257B19C}" destId="{6C841E08-A653-4922-BCE0-F199DAA430F1}" srcOrd="0" destOrd="0" parTransId="{E43B4DE3-793D-47A7-BD30-007C63BD65F8}" sibTransId="{2A25F308-A76B-4AAB-85A9-5A701C0C6321}"/>
    <dgm:cxn modelId="{601A1D37-D772-4DB6-89B7-EE5457F0493B}" type="presParOf" srcId="{27164277-339F-45BC-8D50-24E8B97BAFE0}" destId="{FA49D648-BE11-4E18-A31B-70BC933578FB}"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1083EBD-2243-4C2D-A8FB-3EE6C8975C42}"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ru-RU"/>
        </a:p>
      </dgm:t>
    </dgm:pt>
    <dgm:pt modelId="{773BAD1F-EAA9-4E77-905B-4CF582B6B0DB}">
      <dgm:prSet phldrT="[Текст]"/>
      <dgm:spPr/>
      <dgm:t>
        <a:bodyPr/>
        <a:lstStyle/>
        <a:p>
          <a:r>
            <a:rPr lang="ru-RU" dirty="0" smtClean="0"/>
            <a:t>Целями этого общественного объединения являются: </a:t>
          </a:r>
        </a:p>
        <a:p>
          <a:r>
            <a:rPr lang="ru-RU" dirty="0" smtClean="0"/>
            <a:t>полное искоренение опасного контента в сети Интернет, оказание реальной помощи детям и подросткам, которые прямым или косвенным образом стали жертвами распространения опасного контента в сети Интернет, оказание содействия государственным структурам в борьбе с владельцами </a:t>
          </a:r>
          <a:r>
            <a:rPr lang="ru-RU" dirty="0" err="1" smtClean="0"/>
            <a:t>интернет-ресурсов</a:t>
          </a:r>
          <a:r>
            <a:rPr lang="ru-RU" dirty="0" smtClean="0"/>
            <a:t>, занимающимися созданием и распространением опасного контента: детской порнографии, пропаганды наркомании, насилия, фашизма и экстремизма.</a:t>
          </a:r>
          <a:endParaRPr lang="ru-RU" dirty="0"/>
        </a:p>
      </dgm:t>
    </dgm:pt>
    <dgm:pt modelId="{441413E2-1C78-4465-BB08-DB486FE0B471}" type="parTrans" cxnId="{D79E5D97-CB2C-41E6-A25C-555A22D1FD16}">
      <dgm:prSet/>
      <dgm:spPr/>
      <dgm:t>
        <a:bodyPr/>
        <a:lstStyle/>
        <a:p>
          <a:endParaRPr lang="ru-RU"/>
        </a:p>
      </dgm:t>
    </dgm:pt>
    <dgm:pt modelId="{8DB514D4-7A29-4D25-BC8D-A861D4B25066}" type="sibTrans" cxnId="{D79E5D97-CB2C-41E6-A25C-555A22D1FD16}">
      <dgm:prSet/>
      <dgm:spPr/>
      <dgm:t>
        <a:bodyPr/>
        <a:lstStyle/>
        <a:p>
          <a:endParaRPr lang="ru-RU"/>
        </a:p>
      </dgm:t>
    </dgm:pt>
    <dgm:pt modelId="{5BD9E0D5-A0F1-43DF-A192-452F4935C11C}">
      <dgm:prSet/>
      <dgm:spPr/>
      <dgm:t>
        <a:bodyPr/>
        <a:lstStyle/>
        <a:p>
          <a:r>
            <a:rPr lang="ru-RU" dirty="0" smtClean="0"/>
            <a:t>О любых противозаконных действиях в сети Интернет можно сообщить в эту общественную организацию по адресу: http://www.ligainternet.ru, что позволит оперативно принять меры к устранению возникших проблем.</a:t>
          </a:r>
          <a:endParaRPr lang="ru-RU" dirty="0"/>
        </a:p>
      </dgm:t>
    </dgm:pt>
    <dgm:pt modelId="{0F496AFF-A5BF-49A3-AD44-9077CF046CC9}" type="parTrans" cxnId="{80951B7A-99F5-4BD0-8E5B-8946FEE4F81F}">
      <dgm:prSet/>
      <dgm:spPr/>
      <dgm:t>
        <a:bodyPr/>
        <a:lstStyle/>
        <a:p>
          <a:endParaRPr lang="ru-RU"/>
        </a:p>
      </dgm:t>
    </dgm:pt>
    <dgm:pt modelId="{B695DCF7-F142-46F2-B035-CED2264EF5E2}" type="sibTrans" cxnId="{80951B7A-99F5-4BD0-8E5B-8946FEE4F81F}">
      <dgm:prSet/>
      <dgm:spPr/>
      <dgm:t>
        <a:bodyPr/>
        <a:lstStyle/>
        <a:p>
          <a:endParaRPr lang="ru-RU"/>
        </a:p>
      </dgm:t>
    </dgm:pt>
    <dgm:pt modelId="{528B7661-CBE7-4725-9409-A0366C6C44C7}">
      <dgm:prSet/>
      <dgm:spPr/>
      <dgm:t>
        <a:bodyPr/>
        <a:lstStyle/>
        <a:p>
          <a:r>
            <a:rPr lang="ru-RU" smtClean="0"/>
            <a:t>На сайте представлены рекомендации по безопасному использованию Интернета для различных возрастных групп школьников - младших, средних и старших классов, для родителей, для учителей и преподавателей.</a:t>
          </a:r>
          <a:endParaRPr lang="ru-RU" dirty="0"/>
        </a:p>
      </dgm:t>
    </dgm:pt>
    <dgm:pt modelId="{5D39A191-2FB0-43C3-A226-0F8FF9665B2C}" type="parTrans" cxnId="{60DB516D-AD0E-4EA9-BA1C-E0925167B466}">
      <dgm:prSet/>
      <dgm:spPr/>
      <dgm:t>
        <a:bodyPr/>
        <a:lstStyle/>
        <a:p>
          <a:endParaRPr lang="ru-RU"/>
        </a:p>
      </dgm:t>
    </dgm:pt>
    <dgm:pt modelId="{7BDB3B3F-CEE4-40DA-B522-2975A412B25F}" type="sibTrans" cxnId="{60DB516D-AD0E-4EA9-BA1C-E0925167B466}">
      <dgm:prSet/>
      <dgm:spPr/>
      <dgm:t>
        <a:bodyPr/>
        <a:lstStyle/>
        <a:p>
          <a:endParaRPr lang="ru-RU"/>
        </a:p>
      </dgm:t>
    </dgm:pt>
    <dgm:pt modelId="{FFDD71E0-0857-4449-B410-812ACEAF916E}" type="pres">
      <dgm:prSet presAssocID="{E1083EBD-2243-4C2D-A8FB-3EE6C8975C42}" presName="linear" presStyleCnt="0">
        <dgm:presLayoutVars>
          <dgm:animLvl val="lvl"/>
          <dgm:resizeHandles val="exact"/>
        </dgm:presLayoutVars>
      </dgm:prSet>
      <dgm:spPr/>
      <dgm:t>
        <a:bodyPr/>
        <a:lstStyle/>
        <a:p>
          <a:endParaRPr lang="ru-RU"/>
        </a:p>
      </dgm:t>
    </dgm:pt>
    <dgm:pt modelId="{F2CBB617-445C-48CC-8E3B-94E861D6FA25}" type="pres">
      <dgm:prSet presAssocID="{773BAD1F-EAA9-4E77-905B-4CF582B6B0DB}" presName="parentText" presStyleLbl="node1" presStyleIdx="0" presStyleCnt="3">
        <dgm:presLayoutVars>
          <dgm:chMax val="0"/>
          <dgm:bulletEnabled val="1"/>
        </dgm:presLayoutVars>
      </dgm:prSet>
      <dgm:spPr/>
      <dgm:t>
        <a:bodyPr/>
        <a:lstStyle/>
        <a:p>
          <a:endParaRPr lang="ru-RU"/>
        </a:p>
      </dgm:t>
    </dgm:pt>
    <dgm:pt modelId="{D7A42261-9D07-4561-9FD6-93B077C896E4}" type="pres">
      <dgm:prSet presAssocID="{8DB514D4-7A29-4D25-BC8D-A861D4B25066}" presName="spacer" presStyleCnt="0"/>
      <dgm:spPr/>
    </dgm:pt>
    <dgm:pt modelId="{10648264-E0CE-4C21-8168-B355B2C3AC53}" type="pres">
      <dgm:prSet presAssocID="{5BD9E0D5-A0F1-43DF-A192-452F4935C11C}" presName="parentText" presStyleLbl="node1" presStyleIdx="1" presStyleCnt="3">
        <dgm:presLayoutVars>
          <dgm:chMax val="0"/>
          <dgm:bulletEnabled val="1"/>
        </dgm:presLayoutVars>
      </dgm:prSet>
      <dgm:spPr/>
      <dgm:t>
        <a:bodyPr/>
        <a:lstStyle/>
        <a:p>
          <a:endParaRPr lang="ru-RU"/>
        </a:p>
      </dgm:t>
    </dgm:pt>
    <dgm:pt modelId="{6B1A2342-44E6-4F78-AE3D-F399FD182DA6}" type="pres">
      <dgm:prSet presAssocID="{B695DCF7-F142-46F2-B035-CED2264EF5E2}" presName="spacer" presStyleCnt="0"/>
      <dgm:spPr/>
    </dgm:pt>
    <dgm:pt modelId="{9CC0E899-C469-4FD4-A7B1-796C9D013A89}" type="pres">
      <dgm:prSet presAssocID="{528B7661-CBE7-4725-9409-A0366C6C44C7}" presName="parentText" presStyleLbl="node1" presStyleIdx="2" presStyleCnt="3">
        <dgm:presLayoutVars>
          <dgm:chMax val="0"/>
          <dgm:bulletEnabled val="1"/>
        </dgm:presLayoutVars>
      </dgm:prSet>
      <dgm:spPr/>
      <dgm:t>
        <a:bodyPr/>
        <a:lstStyle/>
        <a:p>
          <a:endParaRPr lang="ru-RU"/>
        </a:p>
      </dgm:t>
    </dgm:pt>
  </dgm:ptLst>
  <dgm:cxnLst>
    <dgm:cxn modelId="{CD32EAE9-6691-4CDC-9C5D-F72A06D2F4B8}" type="presOf" srcId="{528B7661-CBE7-4725-9409-A0366C6C44C7}" destId="{9CC0E899-C469-4FD4-A7B1-796C9D013A89}" srcOrd="0" destOrd="0" presId="urn:microsoft.com/office/officeart/2005/8/layout/vList2"/>
    <dgm:cxn modelId="{944FC3FD-80D9-45DA-8ED3-1A81744102EA}" type="presOf" srcId="{E1083EBD-2243-4C2D-A8FB-3EE6C8975C42}" destId="{FFDD71E0-0857-4449-B410-812ACEAF916E}" srcOrd="0" destOrd="0" presId="urn:microsoft.com/office/officeart/2005/8/layout/vList2"/>
    <dgm:cxn modelId="{80951B7A-99F5-4BD0-8E5B-8946FEE4F81F}" srcId="{E1083EBD-2243-4C2D-A8FB-3EE6C8975C42}" destId="{5BD9E0D5-A0F1-43DF-A192-452F4935C11C}" srcOrd="1" destOrd="0" parTransId="{0F496AFF-A5BF-49A3-AD44-9077CF046CC9}" sibTransId="{B695DCF7-F142-46F2-B035-CED2264EF5E2}"/>
    <dgm:cxn modelId="{295915E6-1BC5-4F5F-B565-91B0BF0E3178}" type="presOf" srcId="{773BAD1F-EAA9-4E77-905B-4CF582B6B0DB}" destId="{F2CBB617-445C-48CC-8E3B-94E861D6FA25}" srcOrd="0" destOrd="0" presId="urn:microsoft.com/office/officeart/2005/8/layout/vList2"/>
    <dgm:cxn modelId="{D79E5D97-CB2C-41E6-A25C-555A22D1FD16}" srcId="{E1083EBD-2243-4C2D-A8FB-3EE6C8975C42}" destId="{773BAD1F-EAA9-4E77-905B-4CF582B6B0DB}" srcOrd="0" destOrd="0" parTransId="{441413E2-1C78-4465-BB08-DB486FE0B471}" sibTransId="{8DB514D4-7A29-4D25-BC8D-A861D4B25066}"/>
    <dgm:cxn modelId="{60DB516D-AD0E-4EA9-BA1C-E0925167B466}" srcId="{E1083EBD-2243-4C2D-A8FB-3EE6C8975C42}" destId="{528B7661-CBE7-4725-9409-A0366C6C44C7}" srcOrd="2" destOrd="0" parTransId="{5D39A191-2FB0-43C3-A226-0F8FF9665B2C}" sibTransId="{7BDB3B3F-CEE4-40DA-B522-2975A412B25F}"/>
    <dgm:cxn modelId="{56546342-64B3-4AC0-93AC-690503BAF339}" type="presOf" srcId="{5BD9E0D5-A0F1-43DF-A192-452F4935C11C}" destId="{10648264-E0CE-4C21-8168-B355B2C3AC53}" srcOrd="0" destOrd="0" presId="urn:microsoft.com/office/officeart/2005/8/layout/vList2"/>
    <dgm:cxn modelId="{465BA9A2-D69F-490A-A04E-8C9FDAA9D632}" type="presParOf" srcId="{FFDD71E0-0857-4449-B410-812ACEAF916E}" destId="{F2CBB617-445C-48CC-8E3B-94E861D6FA25}" srcOrd="0" destOrd="0" presId="urn:microsoft.com/office/officeart/2005/8/layout/vList2"/>
    <dgm:cxn modelId="{BA163AD1-B992-46EE-BDA2-2ED76CAFB451}" type="presParOf" srcId="{FFDD71E0-0857-4449-B410-812ACEAF916E}" destId="{D7A42261-9D07-4561-9FD6-93B077C896E4}" srcOrd="1" destOrd="0" presId="urn:microsoft.com/office/officeart/2005/8/layout/vList2"/>
    <dgm:cxn modelId="{AD3B813C-55DB-48D1-A50E-03B3C6000ADD}" type="presParOf" srcId="{FFDD71E0-0857-4449-B410-812ACEAF916E}" destId="{10648264-E0CE-4C21-8168-B355B2C3AC53}" srcOrd="2" destOrd="0" presId="urn:microsoft.com/office/officeart/2005/8/layout/vList2"/>
    <dgm:cxn modelId="{5AE3C762-120D-4D96-B79C-1C5A8A8D1F9D}" type="presParOf" srcId="{FFDD71E0-0857-4449-B410-812ACEAF916E}" destId="{6B1A2342-44E6-4F78-AE3D-F399FD182DA6}" srcOrd="3" destOrd="0" presId="urn:microsoft.com/office/officeart/2005/8/layout/vList2"/>
    <dgm:cxn modelId="{F0177878-6448-43B7-9241-1E4EB8D157A0}" type="presParOf" srcId="{FFDD71E0-0857-4449-B410-812ACEAF916E}" destId="{9CC0E899-C469-4FD4-A7B1-796C9D013A89}"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3C436D3-9F4C-46F0-8D13-AF7C683E000F}" type="doc">
      <dgm:prSet loTypeId="urn:microsoft.com/office/officeart/2005/8/layout/vList2" loCatId="list" qsTypeId="urn:microsoft.com/office/officeart/2005/8/quickstyle/simple1" qsCatId="simple" csTypeId="urn:microsoft.com/office/officeart/2005/8/colors/accent3_1" csCatId="accent3" phldr="1"/>
      <dgm:spPr/>
      <dgm:t>
        <a:bodyPr/>
        <a:lstStyle/>
        <a:p>
          <a:endParaRPr lang="ru-RU"/>
        </a:p>
      </dgm:t>
    </dgm:pt>
    <dgm:pt modelId="{0AEE8FAF-F9CB-49AC-8205-AD652D387A1F}">
      <dgm:prSet phldrT="[Текст]" custT="1"/>
      <dgm:spPr/>
      <dgm:t>
        <a:bodyPr/>
        <a:lstStyle/>
        <a:p>
          <a:r>
            <a:rPr lang="ru-RU" sz="1800" dirty="0" smtClean="0"/>
            <a:t>Портал «Образование Костромской области» </a:t>
          </a:r>
          <a:r>
            <a:rPr lang="en-US" sz="1800" dirty="0" smtClean="0">
              <a:hlinkClick xmlns:r="http://schemas.openxmlformats.org/officeDocument/2006/relationships" r:id="rId1"/>
            </a:rPr>
            <a:t>http://www.koipkro.kostroma.ru</a:t>
          </a:r>
          <a:r>
            <a:rPr lang="ru-RU" sz="1800" dirty="0" smtClean="0"/>
            <a:t>  </a:t>
          </a:r>
          <a:endParaRPr lang="ru-RU" sz="1800" dirty="0"/>
        </a:p>
      </dgm:t>
    </dgm:pt>
    <dgm:pt modelId="{F17471F0-E95B-4DF5-B41E-A861375EAF23}" type="parTrans" cxnId="{784B09B3-326D-4C49-817F-752227EB6EFB}">
      <dgm:prSet/>
      <dgm:spPr/>
      <dgm:t>
        <a:bodyPr/>
        <a:lstStyle/>
        <a:p>
          <a:endParaRPr lang="ru-RU" sz="1800"/>
        </a:p>
      </dgm:t>
    </dgm:pt>
    <dgm:pt modelId="{A1FA3958-FC7A-4420-9FBC-804904BDE876}" type="sibTrans" cxnId="{784B09B3-326D-4C49-817F-752227EB6EFB}">
      <dgm:prSet/>
      <dgm:spPr/>
      <dgm:t>
        <a:bodyPr/>
        <a:lstStyle/>
        <a:p>
          <a:endParaRPr lang="ru-RU" sz="1800"/>
        </a:p>
      </dgm:t>
    </dgm:pt>
    <dgm:pt modelId="{96388AD6-E08E-4D93-880E-5387722DC61B}">
      <dgm:prSet phldrT="[Текст]"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ru-RU" sz="1800" dirty="0" smtClean="0"/>
            <a:t>Региональный проект «Здоровье будущих поколений» раздел «Безопасный интернет»</a:t>
          </a:r>
        </a:p>
        <a:p>
          <a:pPr marL="0" marR="0" indent="0" defTabSz="914400" eaLnBrk="1" fontAlgn="auto" latinLnBrk="0" hangingPunct="1">
            <a:lnSpc>
              <a:spcPct val="100000"/>
            </a:lnSpc>
            <a:spcBef>
              <a:spcPts val="0"/>
            </a:spcBef>
            <a:spcAft>
              <a:spcPts val="0"/>
            </a:spcAft>
            <a:buClrTx/>
            <a:buSzTx/>
            <a:buFontTx/>
            <a:buNone/>
            <a:tabLst/>
            <a:defRPr/>
          </a:pPr>
          <a:r>
            <a:rPr lang="en-US" sz="1800" dirty="0" smtClean="0">
              <a:hlinkClick xmlns:r="http://schemas.openxmlformats.org/officeDocument/2006/relationships" r:id="rId2"/>
            </a:rPr>
            <a:t>http</a:t>
          </a:r>
          <a:r>
            <a:rPr lang="ru-RU" sz="1800" dirty="0" smtClean="0">
              <a:hlinkClick xmlns:r="http://schemas.openxmlformats.org/officeDocument/2006/relationships" r:id="rId2"/>
            </a:rPr>
            <a:t>://</a:t>
          </a:r>
          <a:r>
            <a:rPr lang="en-US" sz="1800" dirty="0" smtClean="0">
              <a:hlinkClick xmlns:r="http://schemas.openxmlformats.org/officeDocument/2006/relationships" r:id="rId2"/>
            </a:rPr>
            <a:t>www</a:t>
          </a:r>
          <a:r>
            <a:rPr lang="ru-RU" sz="1800" dirty="0" smtClean="0">
              <a:hlinkClick xmlns:r="http://schemas.openxmlformats.org/officeDocument/2006/relationships" r:id="rId2"/>
            </a:rPr>
            <a:t>.</a:t>
          </a:r>
          <a:r>
            <a:rPr lang="en-US" sz="1800" dirty="0" err="1" smtClean="0">
              <a:hlinkClick xmlns:r="http://schemas.openxmlformats.org/officeDocument/2006/relationships" r:id="rId2"/>
            </a:rPr>
            <a:t>eduportal</a:t>
          </a:r>
          <a:r>
            <a:rPr lang="ru-RU" sz="1800" dirty="0" smtClean="0">
              <a:hlinkClick xmlns:r="http://schemas.openxmlformats.org/officeDocument/2006/relationships" r:id="rId2"/>
            </a:rPr>
            <a:t>44.</a:t>
          </a:r>
          <a:r>
            <a:rPr lang="en-US" sz="1800" dirty="0" err="1" smtClean="0">
              <a:hlinkClick xmlns:r="http://schemas.openxmlformats.org/officeDocument/2006/relationships" r:id="rId2"/>
            </a:rPr>
            <a:t>ru</a:t>
          </a:r>
          <a:r>
            <a:rPr lang="ru-RU" sz="1800" dirty="0" smtClean="0">
              <a:hlinkClick xmlns:r="http://schemas.openxmlformats.org/officeDocument/2006/relationships" r:id="rId2"/>
            </a:rPr>
            <a:t>/</a:t>
          </a:r>
          <a:r>
            <a:rPr lang="en-US" sz="1800" dirty="0" err="1" smtClean="0">
              <a:hlinkClick xmlns:r="http://schemas.openxmlformats.org/officeDocument/2006/relationships" r:id="rId2"/>
            </a:rPr>
            <a:t>koiro</a:t>
          </a:r>
          <a:r>
            <a:rPr lang="ru-RU" sz="1800" dirty="0" smtClean="0">
              <a:hlinkClick xmlns:r="http://schemas.openxmlformats.org/officeDocument/2006/relationships" r:id="rId2"/>
            </a:rPr>
            <a:t>/</a:t>
          </a:r>
          <a:r>
            <a:rPr lang="en-US" sz="1800" dirty="0" smtClean="0">
              <a:hlinkClick xmlns:r="http://schemas.openxmlformats.org/officeDocument/2006/relationships" r:id="rId2"/>
            </a:rPr>
            <a:t>prof</a:t>
          </a:r>
          <a:r>
            <a:rPr lang="ru-RU" sz="1800" dirty="0" smtClean="0">
              <a:hlinkClick xmlns:r="http://schemas.openxmlformats.org/officeDocument/2006/relationships" r:id="rId2"/>
            </a:rPr>
            <a:t>-</a:t>
          </a:r>
          <a:r>
            <a:rPr lang="en-US" sz="1800" dirty="0" smtClean="0">
              <a:hlinkClick xmlns:r="http://schemas.openxmlformats.org/officeDocument/2006/relationships" r:id="rId2"/>
            </a:rPr>
            <a:t>IPB</a:t>
          </a:r>
          <a:r>
            <a:rPr lang="ru-RU" sz="1800" dirty="0" smtClean="0">
              <a:hlinkClick xmlns:r="http://schemas.openxmlformats.org/officeDocument/2006/relationships" r:id="rId2"/>
            </a:rPr>
            <a:t>/</a:t>
          </a:r>
          <a:r>
            <a:rPr lang="en-US" sz="1800" dirty="0" err="1" smtClean="0">
              <a:hlinkClick xmlns:r="http://schemas.openxmlformats.org/officeDocument/2006/relationships" r:id="rId2"/>
            </a:rPr>
            <a:t>SitePages</a:t>
          </a:r>
          <a:r>
            <a:rPr lang="ru-RU" sz="1800" dirty="0" smtClean="0">
              <a:hlinkClick xmlns:r="http://schemas.openxmlformats.org/officeDocument/2006/relationships" r:id="rId2"/>
            </a:rPr>
            <a:t>/%</a:t>
          </a:r>
          <a:r>
            <a:rPr lang="en-US" sz="1800" dirty="0" smtClean="0">
              <a:hlinkClick xmlns:r="http://schemas.openxmlformats.org/officeDocument/2006/relationships" r:id="rId2"/>
            </a:rPr>
            <a:t>D</a:t>
          </a:r>
          <a:r>
            <a:rPr lang="ru-RU" sz="1800" dirty="0" smtClean="0">
              <a:hlinkClick xmlns:r="http://schemas.openxmlformats.org/officeDocument/2006/relationships" r:id="rId2"/>
            </a:rPr>
            <a:t>0%91%</a:t>
          </a:r>
          <a:r>
            <a:rPr lang="en-US" sz="1800" dirty="0" smtClean="0">
              <a:hlinkClick xmlns:r="http://schemas.openxmlformats.org/officeDocument/2006/relationships" r:id="rId2"/>
            </a:rPr>
            <a:t>D</a:t>
          </a:r>
          <a:r>
            <a:rPr lang="ru-RU" sz="1800" dirty="0" smtClean="0">
              <a:hlinkClick xmlns:r="http://schemas.openxmlformats.org/officeDocument/2006/relationships" r:id="rId2"/>
            </a:rPr>
            <a:t>0%</a:t>
          </a:r>
          <a:r>
            <a:rPr lang="en-US" sz="1800" dirty="0" smtClean="0">
              <a:hlinkClick xmlns:r="http://schemas.openxmlformats.org/officeDocument/2006/relationships" r:id="rId2"/>
            </a:rPr>
            <a:t>B</a:t>
          </a:r>
          <a:r>
            <a:rPr lang="ru-RU" sz="1800" dirty="0" smtClean="0">
              <a:hlinkClick xmlns:r="http://schemas.openxmlformats.org/officeDocument/2006/relationships" r:id="rId2"/>
            </a:rPr>
            <a:t>5%</a:t>
          </a:r>
          <a:r>
            <a:rPr lang="en-US" sz="1800" dirty="0" smtClean="0">
              <a:hlinkClick xmlns:r="http://schemas.openxmlformats.org/officeDocument/2006/relationships" r:id="rId2"/>
            </a:rPr>
            <a:t>D</a:t>
          </a:r>
          <a:r>
            <a:rPr lang="ru-RU" sz="1800" dirty="0" smtClean="0">
              <a:hlinkClick xmlns:r="http://schemas.openxmlformats.org/officeDocument/2006/relationships" r:id="rId2"/>
            </a:rPr>
            <a:t>0%</a:t>
          </a:r>
          <a:r>
            <a:rPr lang="en-US" sz="1800" dirty="0" smtClean="0">
              <a:hlinkClick xmlns:r="http://schemas.openxmlformats.org/officeDocument/2006/relationships" r:id="rId2"/>
            </a:rPr>
            <a:t>B</a:t>
          </a:r>
          <a:r>
            <a:rPr lang="ru-RU" sz="1800" dirty="0" smtClean="0">
              <a:hlinkClick xmlns:r="http://schemas.openxmlformats.org/officeDocument/2006/relationships" r:id="rId2"/>
            </a:rPr>
            <a:t>7%</a:t>
          </a:r>
          <a:r>
            <a:rPr lang="en-US" sz="1800" dirty="0" smtClean="0">
              <a:hlinkClick xmlns:r="http://schemas.openxmlformats.org/officeDocument/2006/relationships" r:id="rId2"/>
            </a:rPr>
            <a:t>D</a:t>
          </a:r>
          <a:r>
            <a:rPr lang="ru-RU" sz="1800" dirty="0" smtClean="0">
              <a:hlinkClick xmlns:r="http://schemas.openxmlformats.org/officeDocument/2006/relationships" r:id="rId2"/>
            </a:rPr>
            <a:t>0%</a:t>
          </a:r>
          <a:r>
            <a:rPr lang="en-US" sz="1800" dirty="0" smtClean="0">
              <a:hlinkClick xmlns:r="http://schemas.openxmlformats.org/officeDocument/2006/relationships" r:id="rId2"/>
            </a:rPr>
            <a:t>BE</a:t>
          </a:r>
          <a:r>
            <a:rPr lang="ru-RU" sz="1800" dirty="0" smtClean="0">
              <a:hlinkClick xmlns:r="http://schemas.openxmlformats.org/officeDocument/2006/relationships" r:id="rId2"/>
            </a:rPr>
            <a:t>%</a:t>
          </a:r>
          <a:r>
            <a:rPr lang="en-US" sz="1800" dirty="0" smtClean="0">
              <a:hlinkClick xmlns:r="http://schemas.openxmlformats.org/officeDocument/2006/relationships" r:id="rId2"/>
            </a:rPr>
            <a:t>D</a:t>
          </a:r>
          <a:r>
            <a:rPr lang="ru-RU" sz="1800" dirty="0" smtClean="0">
              <a:hlinkClick xmlns:r="http://schemas.openxmlformats.org/officeDocument/2006/relationships" r:id="rId2"/>
            </a:rPr>
            <a:t>0%</a:t>
          </a:r>
          <a:r>
            <a:rPr lang="en-US" sz="1800" dirty="0" smtClean="0">
              <a:hlinkClick xmlns:r="http://schemas.openxmlformats.org/officeDocument/2006/relationships" r:id="rId2"/>
            </a:rPr>
            <a:t>BF</a:t>
          </a:r>
          <a:r>
            <a:rPr lang="ru-RU" sz="1800" dirty="0" smtClean="0">
              <a:hlinkClick xmlns:r="http://schemas.openxmlformats.org/officeDocument/2006/relationships" r:id="rId2"/>
            </a:rPr>
            <a:t>%</a:t>
          </a:r>
          <a:r>
            <a:rPr lang="en-US" sz="1800" dirty="0" smtClean="0">
              <a:hlinkClick xmlns:r="http://schemas.openxmlformats.org/officeDocument/2006/relationships" r:id="rId2"/>
            </a:rPr>
            <a:t>D</a:t>
          </a:r>
          <a:r>
            <a:rPr lang="ru-RU" sz="1800" dirty="0" smtClean="0">
              <a:hlinkClick xmlns:r="http://schemas.openxmlformats.org/officeDocument/2006/relationships" r:id="rId2"/>
            </a:rPr>
            <a:t>0%</a:t>
          </a:r>
          <a:r>
            <a:rPr lang="en-US" sz="1800" dirty="0" smtClean="0">
              <a:hlinkClick xmlns:r="http://schemas.openxmlformats.org/officeDocument/2006/relationships" r:id="rId2"/>
            </a:rPr>
            <a:t>B</a:t>
          </a:r>
          <a:r>
            <a:rPr lang="ru-RU" sz="1800" dirty="0" smtClean="0">
              <a:hlinkClick xmlns:r="http://schemas.openxmlformats.org/officeDocument/2006/relationships" r:id="rId2"/>
            </a:rPr>
            <a:t>0%</a:t>
          </a:r>
          <a:r>
            <a:rPr lang="en-US" sz="1800" dirty="0" smtClean="0">
              <a:hlinkClick xmlns:r="http://schemas.openxmlformats.org/officeDocument/2006/relationships" r:id="rId2"/>
            </a:rPr>
            <a:t>D</a:t>
          </a:r>
          <a:r>
            <a:rPr lang="ru-RU" sz="1800" dirty="0" smtClean="0">
              <a:hlinkClick xmlns:r="http://schemas.openxmlformats.org/officeDocument/2006/relationships" r:id="rId2"/>
            </a:rPr>
            <a:t>1%81%</a:t>
          </a:r>
          <a:r>
            <a:rPr lang="en-US" sz="1800" dirty="0" smtClean="0">
              <a:hlinkClick xmlns:r="http://schemas.openxmlformats.org/officeDocument/2006/relationships" r:id="rId2"/>
            </a:rPr>
            <a:t>D</a:t>
          </a:r>
          <a:r>
            <a:rPr lang="ru-RU" sz="1800" dirty="0" smtClean="0">
              <a:hlinkClick xmlns:r="http://schemas.openxmlformats.org/officeDocument/2006/relationships" r:id="rId2"/>
            </a:rPr>
            <a:t>0%</a:t>
          </a:r>
          <a:r>
            <a:rPr lang="en-US" sz="1800" dirty="0" smtClean="0">
              <a:hlinkClick xmlns:r="http://schemas.openxmlformats.org/officeDocument/2006/relationships" r:id="rId2"/>
            </a:rPr>
            <a:t>BD</a:t>
          </a:r>
          <a:r>
            <a:rPr lang="ru-RU" sz="1800" dirty="0" smtClean="0">
              <a:hlinkClick xmlns:r="http://schemas.openxmlformats.org/officeDocument/2006/relationships" r:id="rId2"/>
            </a:rPr>
            <a:t>%</a:t>
          </a:r>
          <a:r>
            <a:rPr lang="en-US" sz="1800" dirty="0" smtClean="0">
              <a:hlinkClick xmlns:r="http://schemas.openxmlformats.org/officeDocument/2006/relationships" r:id="rId2"/>
            </a:rPr>
            <a:t>D</a:t>
          </a:r>
          <a:r>
            <a:rPr lang="ru-RU" sz="1800" dirty="0" smtClean="0">
              <a:hlinkClick xmlns:r="http://schemas.openxmlformats.org/officeDocument/2006/relationships" r:id="rId2"/>
            </a:rPr>
            <a:t>1%8</a:t>
          </a:r>
          <a:r>
            <a:rPr lang="en-US" sz="1800" dirty="0" smtClean="0">
              <a:hlinkClick xmlns:r="http://schemas.openxmlformats.org/officeDocument/2006/relationships" r:id="rId2"/>
            </a:rPr>
            <a:t>B</a:t>
          </a:r>
          <a:r>
            <a:rPr lang="ru-RU" sz="1800" dirty="0" smtClean="0">
              <a:hlinkClick xmlns:r="http://schemas.openxmlformats.org/officeDocument/2006/relationships" r:id="rId2"/>
            </a:rPr>
            <a:t>%</a:t>
          </a:r>
          <a:r>
            <a:rPr lang="en-US" sz="1800" dirty="0" smtClean="0">
              <a:hlinkClick xmlns:r="http://schemas.openxmlformats.org/officeDocument/2006/relationships" r:id="rId2"/>
            </a:rPr>
            <a:t>D</a:t>
          </a:r>
          <a:r>
            <a:rPr lang="ru-RU" sz="1800" dirty="0" smtClean="0">
              <a:hlinkClick xmlns:r="http://schemas.openxmlformats.org/officeDocument/2006/relationships" r:id="rId2"/>
            </a:rPr>
            <a:t>0%</a:t>
          </a:r>
          <a:r>
            <a:rPr lang="en-US" sz="1800" dirty="0" smtClean="0">
              <a:hlinkClick xmlns:r="http://schemas.openxmlformats.org/officeDocument/2006/relationships" r:id="rId2"/>
            </a:rPr>
            <a:t>B</a:t>
          </a:r>
          <a:r>
            <a:rPr lang="ru-RU" sz="1800" dirty="0" smtClean="0">
              <a:hlinkClick xmlns:r="http://schemas.openxmlformats.org/officeDocument/2006/relationships" r:id="rId2"/>
            </a:rPr>
            <a:t>9%20%</a:t>
          </a:r>
          <a:r>
            <a:rPr lang="en-US" sz="1800" dirty="0" smtClean="0">
              <a:hlinkClick xmlns:r="http://schemas.openxmlformats.org/officeDocument/2006/relationships" r:id="rId2"/>
            </a:rPr>
            <a:t>D</a:t>
          </a:r>
          <a:r>
            <a:rPr lang="ru-RU" sz="1800" dirty="0" smtClean="0">
              <a:hlinkClick xmlns:r="http://schemas.openxmlformats.org/officeDocument/2006/relationships" r:id="rId2"/>
            </a:rPr>
            <a:t>0%</a:t>
          </a:r>
          <a:r>
            <a:rPr lang="en-US" sz="1800" dirty="0" smtClean="0">
              <a:hlinkClick xmlns:r="http://schemas.openxmlformats.org/officeDocument/2006/relationships" r:id="rId2"/>
            </a:rPr>
            <a:t>B</a:t>
          </a:r>
          <a:r>
            <a:rPr lang="ru-RU" sz="1800" dirty="0" smtClean="0">
              <a:hlinkClick xmlns:r="http://schemas.openxmlformats.org/officeDocument/2006/relationships" r:id="rId2"/>
            </a:rPr>
            <a:t>8%</a:t>
          </a:r>
          <a:r>
            <a:rPr lang="en-US" sz="1800" dirty="0" smtClean="0">
              <a:hlinkClick xmlns:r="http://schemas.openxmlformats.org/officeDocument/2006/relationships" r:id="rId2"/>
            </a:rPr>
            <a:t>D</a:t>
          </a:r>
          <a:r>
            <a:rPr lang="ru-RU" sz="1800" dirty="0" smtClean="0">
              <a:hlinkClick xmlns:r="http://schemas.openxmlformats.org/officeDocument/2006/relationships" r:id="rId2"/>
            </a:rPr>
            <a:t>0%</a:t>
          </a:r>
          <a:r>
            <a:rPr lang="en-US" sz="1800" dirty="0" smtClean="0">
              <a:hlinkClick xmlns:r="http://schemas.openxmlformats.org/officeDocument/2006/relationships" r:id="rId2"/>
            </a:rPr>
            <a:t>BD</a:t>
          </a:r>
          <a:r>
            <a:rPr lang="ru-RU" sz="1800" dirty="0" smtClean="0">
              <a:hlinkClick xmlns:r="http://schemas.openxmlformats.org/officeDocument/2006/relationships" r:id="rId2"/>
            </a:rPr>
            <a:t>%</a:t>
          </a:r>
          <a:r>
            <a:rPr lang="en-US" sz="1800" dirty="0" smtClean="0">
              <a:hlinkClick xmlns:r="http://schemas.openxmlformats.org/officeDocument/2006/relationships" r:id="rId2"/>
            </a:rPr>
            <a:t>D</a:t>
          </a:r>
          <a:r>
            <a:rPr lang="ru-RU" sz="1800" dirty="0" smtClean="0">
              <a:hlinkClick xmlns:r="http://schemas.openxmlformats.org/officeDocument/2006/relationships" r:id="rId2"/>
            </a:rPr>
            <a:t>1%82%</a:t>
          </a:r>
          <a:r>
            <a:rPr lang="en-US" sz="1800" dirty="0" smtClean="0">
              <a:hlinkClick xmlns:r="http://schemas.openxmlformats.org/officeDocument/2006/relationships" r:id="rId2"/>
            </a:rPr>
            <a:t>D</a:t>
          </a:r>
          <a:r>
            <a:rPr lang="ru-RU" sz="1800" dirty="0" smtClean="0">
              <a:hlinkClick xmlns:r="http://schemas.openxmlformats.org/officeDocument/2006/relationships" r:id="rId2"/>
            </a:rPr>
            <a:t>0%</a:t>
          </a:r>
          <a:r>
            <a:rPr lang="en-US" sz="1800" dirty="0" smtClean="0">
              <a:hlinkClick xmlns:r="http://schemas.openxmlformats.org/officeDocument/2006/relationships" r:id="rId2"/>
            </a:rPr>
            <a:t>B</a:t>
          </a:r>
          <a:r>
            <a:rPr lang="ru-RU" sz="1800" dirty="0" smtClean="0">
              <a:hlinkClick xmlns:r="http://schemas.openxmlformats.org/officeDocument/2006/relationships" r:id="rId2"/>
            </a:rPr>
            <a:t>5%</a:t>
          </a:r>
          <a:r>
            <a:rPr lang="en-US" sz="1800" dirty="0" smtClean="0">
              <a:hlinkClick xmlns:r="http://schemas.openxmlformats.org/officeDocument/2006/relationships" r:id="rId2"/>
            </a:rPr>
            <a:t>D</a:t>
          </a:r>
          <a:r>
            <a:rPr lang="ru-RU" sz="1800" dirty="0" smtClean="0">
              <a:hlinkClick xmlns:r="http://schemas.openxmlformats.org/officeDocument/2006/relationships" r:id="rId2"/>
            </a:rPr>
            <a:t>1%80%</a:t>
          </a:r>
          <a:r>
            <a:rPr lang="en-US" sz="1800" dirty="0" smtClean="0">
              <a:hlinkClick xmlns:r="http://schemas.openxmlformats.org/officeDocument/2006/relationships" r:id="rId2"/>
            </a:rPr>
            <a:t>D</a:t>
          </a:r>
          <a:r>
            <a:rPr lang="ru-RU" sz="1800" dirty="0" smtClean="0">
              <a:hlinkClick xmlns:r="http://schemas.openxmlformats.org/officeDocument/2006/relationships" r:id="rId2"/>
            </a:rPr>
            <a:t>0%</a:t>
          </a:r>
          <a:r>
            <a:rPr lang="en-US" sz="1800" dirty="0" smtClean="0">
              <a:hlinkClick xmlns:r="http://schemas.openxmlformats.org/officeDocument/2006/relationships" r:id="rId2"/>
            </a:rPr>
            <a:t>BD</a:t>
          </a:r>
          <a:r>
            <a:rPr lang="ru-RU" sz="1800" dirty="0" smtClean="0">
              <a:hlinkClick xmlns:r="http://schemas.openxmlformats.org/officeDocument/2006/relationships" r:id="rId2"/>
            </a:rPr>
            <a:t>%</a:t>
          </a:r>
          <a:r>
            <a:rPr lang="en-US" sz="1800" dirty="0" smtClean="0">
              <a:hlinkClick xmlns:r="http://schemas.openxmlformats.org/officeDocument/2006/relationships" r:id="rId2"/>
            </a:rPr>
            <a:t>D</a:t>
          </a:r>
          <a:r>
            <a:rPr lang="ru-RU" sz="1800" dirty="0" smtClean="0">
              <a:hlinkClick xmlns:r="http://schemas.openxmlformats.org/officeDocument/2006/relationships" r:id="rId2"/>
            </a:rPr>
            <a:t>0%</a:t>
          </a:r>
          <a:r>
            <a:rPr lang="en-US" sz="1800" dirty="0" smtClean="0">
              <a:hlinkClick xmlns:r="http://schemas.openxmlformats.org/officeDocument/2006/relationships" r:id="rId2"/>
            </a:rPr>
            <a:t>B</a:t>
          </a:r>
          <a:r>
            <a:rPr lang="ru-RU" sz="1800" dirty="0" smtClean="0">
              <a:hlinkClick xmlns:r="http://schemas.openxmlformats.org/officeDocument/2006/relationships" r:id="rId2"/>
            </a:rPr>
            <a:t>5%</a:t>
          </a:r>
          <a:r>
            <a:rPr lang="en-US" sz="1800" dirty="0" smtClean="0">
              <a:hlinkClick xmlns:r="http://schemas.openxmlformats.org/officeDocument/2006/relationships" r:id="rId2"/>
            </a:rPr>
            <a:t>D</a:t>
          </a:r>
          <a:r>
            <a:rPr lang="ru-RU" sz="1800" dirty="0" smtClean="0">
              <a:hlinkClick xmlns:r="http://schemas.openxmlformats.org/officeDocument/2006/relationships" r:id="rId2"/>
            </a:rPr>
            <a:t>1%82.</a:t>
          </a:r>
          <a:r>
            <a:rPr lang="en-US" sz="1800" dirty="0" err="1" smtClean="0">
              <a:hlinkClick xmlns:r="http://schemas.openxmlformats.org/officeDocument/2006/relationships" r:id="rId2"/>
            </a:rPr>
            <a:t>aspx</a:t>
          </a:r>
          <a:endParaRPr lang="ru-RU" sz="1800" dirty="0"/>
        </a:p>
      </dgm:t>
    </dgm:pt>
    <dgm:pt modelId="{8AAECBEE-467D-4B25-AF04-BA3FB9453C50}" type="parTrans" cxnId="{E99C9C4C-DF4B-45DB-A684-FF48FEAADC13}">
      <dgm:prSet/>
      <dgm:spPr/>
      <dgm:t>
        <a:bodyPr/>
        <a:lstStyle/>
        <a:p>
          <a:endParaRPr lang="ru-RU" sz="1800"/>
        </a:p>
      </dgm:t>
    </dgm:pt>
    <dgm:pt modelId="{57018622-7604-4568-B551-CD6253C498BC}" type="sibTrans" cxnId="{E99C9C4C-DF4B-45DB-A684-FF48FEAADC13}">
      <dgm:prSet/>
      <dgm:spPr/>
      <dgm:t>
        <a:bodyPr/>
        <a:lstStyle/>
        <a:p>
          <a:endParaRPr lang="ru-RU" sz="1800"/>
        </a:p>
      </dgm:t>
    </dgm:pt>
    <dgm:pt modelId="{FF525FC1-431C-4411-A3A9-C8C3BEE6CF4D}">
      <dgm:prSet phldrT="[Текст]" custT="1"/>
      <dgm:spPr/>
      <dgm:t>
        <a:bodyPr/>
        <a:lstStyle/>
        <a:p>
          <a:r>
            <a:rPr lang="ru-RU" sz="1800" dirty="0" smtClean="0"/>
            <a:t>Проект «Региональное сетевое методическое объединение педагогов </a:t>
          </a:r>
        </a:p>
        <a:p>
          <a:r>
            <a:rPr lang="ru-RU" sz="1800" dirty="0" smtClean="0"/>
            <a:t>Костромской области» (на портале «Образование Костромской области»)</a:t>
          </a:r>
        </a:p>
        <a:p>
          <a:r>
            <a:rPr lang="en-US" sz="1800" dirty="0" smtClean="0">
              <a:hlinkClick xmlns:r="http://schemas.openxmlformats.org/officeDocument/2006/relationships" r:id="rId3"/>
            </a:rPr>
            <a:t>http://www.koipkro.kostroma.ru/sites/RSMO-test/SitePages/</a:t>
          </a:r>
          <a:r>
            <a:rPr lang="ru-RU" sz="1800" dirty="0" smtClean="0">
              <a:hlinkClick xmlns:r="http://schemas.openxmlformats.org/officeDocument/2006/relationships" r:id="rId3"/>
            </a:rPr>
            <a:t>Домашняя%20страница%20сообщества.</a:t>
          </a:r>
          <a:r>
            <a:rPr lang="en-US" sz="1800" dirty="0" err="1" smtClean="0">
              <a:hlinkClick xmlns:r="http://schemas.openxmlformats.org/officeDocument/2006/relationships" r:id="rId3"/>
            </a:rPr>
            <a:t>aspx</a:t>
          </a:r>
          <a:r>
            <a:rPr lang="ru-RU" sz="1800" dirty="0" smtClean="0"/>
            <a:t> </a:t>
          </a:r>
          <a:endParaRPr lang="ru-RU" sz="1800" dirty="0"/>
        </a:p>
      </dgm:t>
    </dgm:pt>
    <dgm:pt modelId="{20C75183-02EF-444A-9822-FD319E5589B6}" type="parTrans" cxnId="{DC8C7C40-73C0-4239-B1FF-3874289A5725}">
      <dgm:prSet/>
      <dgm:spPr/>
      <dgm:t>
        <a:bodyPr/>
        <a:lstStyle/>
        <a:p>
          <a:endParaRPr lang="ru-RU" sz="1800"/>
        </a:p>
      </dgm:t>
    </dgm:pt>
    <dgm:pt modelId="{91542177-116F-4928-9A0C-1D6EE10D0807}" type="sibTrans" cxnId="{DC8C7C40-73C0-4239-B1FF-3874289A5725}">
      <dgm:prSet/>
      <dgm:spPr/>
      <dgm:t>
        <a:bodyPr/>
        <a:lstStyle/>
        <a:p>
          <a:endParaRPr lang="ru-RU" sz="1800"/>
        </a:p>
      </dgm:t>
    </dgm:pt>
    <dgm:pt modelId="{A5C487EB-A7D6-4DCF-AF22-7340A7A73A47}" type="pres">
      <dgm:prSet presAssocID="{33C436D3-9F4C-46F0-8D13-AF7C683E000F}" presName="linear" presStyleCnt="0">
        <dgm:presLayoutVars>
          <dgm:animLvl val="lvl"/>
          <dgm:resizeHandles val="exact"/>
        </dgm:presLayoutVars>
      </dgm:prSet>
      <dgm:spPr/>
      <dgm:t>
        <a:bodyPr/>
        <a:lstStyle/>
        <a:p>
          <a:endParaRPr lang="ru-RU"/>
        </a:p>
      </dgm:t>
    </dgm:pt>
    <dgm:pt modelId="{29ED16BE-407F-41C9-AB6B-3FED1D804079}" type="pres">
      <dgm:prSet presAssocID="{0AEE8FAF-F9CB-49AC-8205-AD652D387A1F}" presName="parentText" presStyleLbl="node1" presStyleIdx="0" presStyleCnt="3">
        <dgm:presLayoutVars>
          <dgm:chMax val="0"/>
          <dgm:bulletEnabled val="1"/>
        </dgm:presLayoutVars>
      </dgm:prSet>
      <dgm:spPr/>
      <dgm:t>
        <a:bodyPr/>
        <a:lstStyle/>
        <a:p>
          <a:endParaRPr lang="ru-RU"/>
        </a:p>
      </dgm:t>
    </dgm:pt>
    <dgm:pt modelId="{7C54764B-4BD0-434F-9188-6928C9F3CC88}" type="pres">
      <dgm:prSet presAssocID="{A1FA3958-FC7A-4420-9FBC-804904BDE876}" presName="spacer" presStyleCnt="0"/>
      <dgm:spPr/>
    </dgm:pt>
    <dgm:pt modelId="{D99350DC-B720-4757-9BDC-E96C53FA62A1}" type="pres">
      <dgm:prSet presAssocID="{96388AD6-E08E-4D93-880E-5387722DC61B}" presName="parentText" presStyleLbl="node1" presStyleIdx="1" presStyleCnt="3">
        <dgm:presLayoutVars>
          <dgm:chMax val="0"/>
          <dgm:bulletEnabled val="1"/>
        </dgm:presLayoutVars>
      </dgm:prSet>
      <dgm:spPr/>
      <dgm:t>
        <a:bodyPr/>
        <a:lstStyle/>
        <a:p>
          <a:endParaRPr lang="ru-RU"/>
        </a:p>
      </dgm:t>
    </dgm:pt>
    <dgm:pt modelId="{5A95B614-EBC0-49D0-8B91-1DAA87B43046}" type="pres">
      <dgm:prSet presAssocID="{57018622-7604-4568-B551-CD6253C498BC}" presName="spacer" presStyleCnt="0"/>
      <dgm:spPr/>
    </dgm:pt>
    <dgm:pt modelId="{2560C842-336A-4202-BD26-39421A511235}" type="pres">
      <dgm:prSet presAssocID="{FF525FC1-431C-4411-A3A9-C8C3BEE6CF4D}" presName="parentText" presStyleLbl="node1" presStyleIdx="2" presStyleCnt="3">
        <dgm:presLayoutVars>
          <dgm:chMax val="0"/>
          <dgm:bulletEnabled val="1"/>
        </dgm:presLayoutVars>
      </dgm:prSet>
      <dgm:spPr/>
      <dgm:t>
        <a:bodyPr/>
        <a:lstStyle/>
        <a:p>
          <a:endParaRPr lang="ru-RU"/>
        </a:p>
      </dgm:t>
    </dgm:pt>
  </dgm:ptLst>
  <dgm:cxnLst>
    <dgm:cxn modelId="{C7AC8CF1-67ED-4D78-A49D-DE107B46E1D5}" type="presOf" srcId="{FF525FC1-431C-4411-A3A9-C8C3BEE6CF4D}" destId="{2560C842-336A-4202-BD26-39421A511235}" srcOrd="0" destOrd="0" presId="urn:microsoft.com/office/officeart/2005/8/layout/vList2"/>
    <dgm:cxn modelId="{784B09B3-326D-4C49-817F-752227EB6EFB}" srcId="{33C436D3-9F4C-46F0-8D13-AF7C683E000F}" destId="{0AEE8FAF-F9CB-49AC-8205-AD652D387A1F}" srcOrd="0" destOrd="0" parTransId="{F17471F0-E95B-4DF5-B41E-A861375EAF23}" sibTransId="{A1FA3958-FC7A-4420-9FBC-804904BDE876}"/>
    <dgm:cxn modelId="{DC8C7C40-73C0-4239-B1FF-3874289A5725}" srcId="{33C436D3-9F4C-46F0-8D13-AF7C683E000F}" destId="{FF525FC1-431C-4411-A3A9-C8C3BEE6CF4D}" srcOrd="2" destOrd="0" parTransId="{20C75183-02EF-444A-9822-FD319E5589B6}" sibTransId="{91542177-116F-4928-9A0C-1D6EE10D0807}"/>
    <dgm:cxn modelId="{C6F1C48E-0A9B-47AA-8445-F995341E2B7A}" type="presOf" srcId="{33C436D3-9F4C-46F0-8D13-AF7C683E000F}" destId="{A5C487EB-A7D6-4DCF-AF22-7340A7A73A47}" srcOrd="0" destOrd="0" presId="urn:microsoft.com/office/officeart/2005/8/layout/vList2"/>
    <dgm:cxn modelId="{1D00AA2B-92B3-4BDF-8553-E55D39B2087C}" type="presOf" srcId="{96388AD6-E08E-4D93-880E-5387722DC61B}" destId="{D99350DC-B720-4757-9BDC-E96C53FA62A1}" srcOrd="0" destOrd="0" presId="urn:microsoft.com/office/officeart/2005/8/layout/vList2"/>
    <dgm:cxn modelId="{C79CBC41-D6C1-4F50-AEEF-C43855931705}" type="presOf" srcId="{0AEE8FAF-F9CB-49AC-8205-AD652D387A1F}" destId="{29ED16BE-407F-41C9-AB6B-3FED1D804079}" srcOrd="0" destOrd="0" presId="urn:microsoft.com/office/officeart/2005/8/layout/vList2"/>
    <dgm:cxn modelId="{E99C9C4C-DF4B-45DB-A684-FF48FEAADC13}" srcId="{33C436D3-9F4C-46F0-8D13-AF7C683E000F}" destId="{96388AD6-E08E-4D93-880E-5387722DC61B}" srcOrd="1" destOrd="0" parTransId="{8AAECBEE-467D-4B25-AF04-BA3FB9453C50}" sibTransId="{57018622-7604-4568-B551-CD6253C498BC}"/>
    <dgm:cxn modelId="{C5BA9CDE-6F36-477C-ABF5-293607A44948}" type="presParOf" srcId="{A5C487EB-A7D6-4DCF-AF22-7340A7A73A47}" destId="{29ED16BE-407F-41C9-AB6B-3FED1D804079}" srcOrd="0" destOrd="0" presId="urn:microsoft.com/office/officeart/2005/8/layout/vList2"/>
    <dgm:cxn modelId="{BDF919D2-D8F3-4778-A90F-112F53F910ED}" type="presParOf" srcId="{A5C487EB-A7D6-4DCF-AF22-7340A7A73A47}" destId="{7C54764B-4BD0-434F-9188-6928C9F3CC88}" srcOrd="1" destOrd="0" presId="urn:microsoft.com/office/officeart/2005/8/layout/vList2"/>
    <dgm:cxn modelId="{D39004B6-8C4B-476D-A739-F8A31EF67C15}" type="presParOf" srcId="{A5C487EB-A7D6-4DCF-AF22-7340A7A73A47}" destId="{D99350DC-B720-4757-9BDC-E96C53FA62A1}" srcOrd="2" destOrd="0" presId="urn:microsoft.com/office/officeart/2005/8/layout/vList2"/>
    <dgm:cxn modelId="{4DDA07E3-47C4-49C7-AF13-9C5138DB7D70}" type="presParOf" srcId="{A5C487EB-A7D6-4DCF-AF22-7340A7A73A47}" destId="{5A95B614-EBC0-49D0-8B91-1DAA87B43046}" srcOrd="3" destOrd="0" presId="urn:microsoft.com/office/officeart/2005/8/layout/vList2"/>
    <dgm:cxn modelId="{3D28764D-2156-4316-856F-1664B9B6371A}" type="presParOf" srcId="{A5C487EB-A7D6-4DCF-AF22-7340A7A73A47}" destId="{2560C842-336A-4202-BD26-39421A511235}"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E9E079-7DB3-4842-B188-F3BBCA8F6B2A}">
      <dsp:nvSpPr>
        <dsp:cNvPr id="0" name=""/>
        <dsp:cNvSpPr/>
      </dsp:nvSpPr>
      <dsp:spPr>
        <a:xfrm>
          <a:off x="0" y="966"/>
          <a:ext cx="11541211" cy="1428231"/>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ru-RU" sz="1100" kern="1200" dirty="0" smtClean="0"/>
            <a:t>Развитие высоких технологий, открытость страны мировому сообществу привели к незащищенности детей от противоправного контента в информационно-телекоммуникационной сети "Интернет" (далее - сеть "Интернет"), усугубили проблемы, связанные с торговлей детьми, детской порнографией и проституцией. По сведениям МВД России, число сайтов, содержащих материалы с детской порнографией, увеличилось почти на треть, а количество самих интернет-материалов - в 25 раз. Значительное число сайтов, посвященных суицидам, доступно подросткам в любое время.</a:t>
          </a:r>
          <a:endParaRPr lang="ru-RU" sz="1100" kern="1200" dirty="0"/>
        </a:p>
      </dsp:txBody>
      <dsp:txXfrm>
        <a:off x="69720" y="70686"/>
        <a:ext cx="11401771" cy="1288791"/>
      </dsp:txXfrm>
    </dsp:sp>
    <dsp:sp modelId="{A59A42B9-DA85-45B9-978E-340B07240EF7}">
      <dsp:nvSpPr>
        <dsp:cNvPr id="0" name=""/>
        <dsp:cNvSpPr/>
      </dsp:nvSpPr>
      <dsp:spPr>
        <a:xfrm>
          <a:off x="0" y="1434587"/>
          <a:ext cx="11541211" cy="1004092"/>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ru-RU" sz="1200" kern="1200" dirty="0" smtClean="0"/>
            <a:t>III. ДОСТУПНОСТЬ КАЧЕСТВЕННОГО ОБУЧЕНИЯ И ВОСПИТАНИЯ, КУЛЬТУРНОЕ РАЗВИТИЕ И ИНФОРМАЦИОННАЯ БЕЗОПАСНОСТЬ ДЕТЕЙ</a:t>
          </a:r>
        </a:p>
        <a:p>
          <a:pPr lvl="0" algn="l" defTabSz="533400">
            <a:lnSpc>
              <a:spcPct val="90000"/>
            </a:lnSpc>
            <a:spcBef>
              <a:spcPct val="0"/>
            </a:spcBef>
            <a:spcAft>
              <a:spcPct val="35000"/>
            </a:spcAft>
          </a:pPr>
          <a:endParaRPr lang="ru-RU" sz="1000" kern="1200" dirty="0"/>
        </a:p>
      </dsp:txBody>
      <dsp:txXfrm>
        <a:off x="49016" y="1483603"/>
        <a:ext cx="11443179" cy="906060"/>
      </dsp:txXfrm>
    </dsp:sp>
    <dsp:sp modelId="{61E048D4-E183-4E83-91C9-C5F42600B221}">
      <dsp:nvSpPr>
        <dsp:cNvPr id="0" name=""/>
        <dsp:cNvSpPr/>
      </dsp:nvSpPr>
      <dsp:spPr>
        <a:xfrm>
          <a:off x="0" y="2438680"/>
          <a:ext cx="11541211" cy="464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6433" tIns="13970" rIns="78232" bIns="13970" numCol="1" spcCol="1270" anchor="t" anchorCtr="0">
          <a:noAutofit/>
        </a:bodyPr>
        <a:lstStyle/>
        <a:p>
          <a:pPr marL="57150" lvl="1" indent="-57150" algn="l" defTabSz="488950">
            <a:lnSpc>
              <a:spcPct val="90000"/>
            </a:lnSpc>
            <a:spcBef>
              <a:spcPct val="0"/>
            </a:spcBef>
            <a:spcAft>
              <a:spcPct val="20000"/>
            </a:spcAft>
            <a:buChar char="••"/>
          </a:pPr>
          <a:r>
            <a:rPr lang="ru-RU" sz="1100" kern="1200" dirty="0" smtClean="0"/>
            <a:t>Вместе с тем продолжают нарастать проблемы, из-за нерешенности которых права и интересы детей в системе образования оказываются во многом не реализованными. </a:t>
          </a:r>
        </a:p>
        <a:p>
          <a:pPr marL="57150" lvl="1" indent="-57150" algn="l" defTabSz="488950">
            <a:lnSpc>
              <a:spcPct val="90000"/>
            </a:lnSpc>
            <a:spcBef>
              <a:spcPct val="0"/>
            </a:spcBef>
            <a:spcAft>
              <a:spcPct val="20000"/>
            </a:spcAft>
            <a:buChar char="••"/>
          </a:pPr>
          <a:r>
            <a:rPr lang="ru-RU" sz="1100" kern="1200" dirty="0" smtClean="0"/>
            <a:t>… Несоответствие современной системы обеспечения информационной безопасности детей новым рискам, связанным с развитием сети "Интернет" и информационных технологий, нарастающему противоправному контенту.</a:t>
          </a:r>
          <a:endParaRPr lang="ru-RU" sz="1100" kern="1200" dirty="0"/>
        </a:p>
        <a:p>
          <a:pPr marL="57150" lvl="1" indent="-57150" algn="l" defTabSz="488950">
            <a:lnSpc>
              <a:spcPct val="90000"/>
            </a:lnSpc>
            <a:spcBef>
              <a:spcPct val="0"/>
            </a:spcBef>
            <a:spcAft>
              <a:spcPct val="20000"/>
            </a:spcAft>
            <a:buChar char="••"/>
          </a:pPr>
          <a:r>
            <a:rPr lang="ru-RU" sz="1100" kern="1200" dirty="0" smtClean="0"/>
            <a:t>Задачи …</a:t>
          </a:r>
          <a:endParaRPr lang="ru-RU" sz="1100" kern="1200" dirty="0"/>
        </a:p>
        <a:p>
          <a:pPr marL="57150" lvl="1" indent="-57150" algn="l" defTabSz="488950">
            <a:lnSpc>
              <a:spcPct val="90000"/>
            </a:lnSpc>
            <a:spcBef>
              <a:spcPct val="0"/>
            </a:spcBef>
            <a:spcAft>
              <a:spcPct val="20000"/>
            </a:spcAft>
            <a:buChar char="••"/>
          </a:pPr>
          <a:r>
            <a:rPr lang="ru-RU" sz="1100" kern="1200" dirty="0" smtClean="0"/>
            <a:t>Обеспечение информационной безопасности детства путем реализации единой государственной политики в сфере защиты детей от информации, причиняющей </a:t>
          </a:r>
          <a:r>
            <a:rPr lang="ru-RU" sz="1200" kern="1200" dirty="0" smtClean="0"/>
            <a:t>вред их здоровью и развитию.</a:t>
          </a:r>
          <a:endParaRPr lang="ru-RU" sz="1200" kern="1200" dirty="0"/>
        </a:p>
        <a:p>
          <a:pPr marL="57150" lvl="1" indent="-57150" algn="l" defTabSz="355600">
            <a:lnSpc>
              <a:spcPct val="90000"/>
            </a:lnSpc>
            <a:spcBef>
              <a:spcPct val="0"/>
            </a:spcBef>
            <a:spcAft>
              <a:spcPct val="20000"/>
            </a:spcAft>
            <a:buChar char="••"/>
          </a:pPr>
          <a:endParaRPr lang="ru-RU" sz="800" kern="1200" dirty="0"/>
        </a:p>
      </dsp:txBody>
      <dsp:txXfrm>
        <a:off x="0" y="2438680"/>
        <a:ext cx="11541211" cy="464904"/>
      </dsp:txXfrm>
    </dsp:sp>
    <dsp:sp modelId="{261C25EB-8699-4255-AACB-25B1FF51FAEC}">
      <dsp:nvSpPr>
        <dsp:cNvPr id="0" name=""/>
        <dsp:cNvSpPr/>
      </dsp:nvSpPr>
      <dsp:spPr>
        <a:xfrm>
          <a:off x="0" y="2867774"/>
          <a:ext cx="11541211" cy="938777"/>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ru-RU" sz="1200" kern="1200" dirty="0" smtClean="0"/>
            <a:t>7. Меры, направленные на обеспечение информационной безопасности детства</a:t>
          </a:r>
        </a:p>
        <a:p>
          <a:pPr lvl="0" algn="l" defTabSz="533400">
            <a:lnSpc>
              <a:spcPct val="90000"/>
            </a:lnSpc>
            <a:spcBef>
              <a:spcPct val="0"/>
            </a:spcBef>
            <a:spcAft>
              <a:spcPct val="35000"/>
            </a:spcAft>
          </a:pPr>
          <a:endParaRPr lang="ru-RU" sz="900" kern="1200" dirty="0"/>
        </a:p>
      </dsp:txBody>
      <dsp:txXfrm>
        <a:off x="45827" y="2913601"/>
        <a:ext cx="11449557" cy="847123"/>
      </dsp:txXfrm>
    </dsp:sp>
    <dsp:sp modelId="{11983DA5-7DD3-49E8-851F-2FB59EBBD4E9}">
      <dsp:nvSpPr>
        <dsp:cNvPr id="0" name=""/>
        <dsp:cNvSpPr/>
      </dsp:nvSpPr>
      <dsp:spPr>
        <a:xfrm>
          <a:off x="0" y="3514588"/>
          <a:ext cx="11541211" cy="650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6433" tIns="13970" rIns="78232" bIns="13970" numCol="1" spcCol="1270" anchor="t" anchorCtr="0">
          <a:noAutofit/>
        </a:bodyPr>
        <a:lstStyle/>
        <a:p>
          <a:pPr marL="57150" lvl="1" indent="-57150" algn="l" defTabSz="488950">
            <a:lnSpc>
              <a:spcPct val="90000"/>
            </a:lnSpc>
            <a:spcBef>
              <a:spcPct val="0"/>
            </a:spcBef>
            <a:spcAft>
              <a:spcPct val="20000"/>
            </a:spcAft>
            <a:buChar char="••"/>
          </a:pPr>
          <a:r>
            <a:rPr lang="ru-RU" sz="1100" kern="1200" dirty="0" smtClean="0"/>
            <a:t>Создание и внедрение программ обучения детей и подростков правилам безопасного поведения в интернет-пространстве, профилактики интернет-зависимости, предупреждения рисков вовлечения в противоправную деятельность, порнографию, участие во </a:t>
          </a:r>
          <a:r>
            <a:rPr lang="ru-RU" sz="1100" kern="1200" dirty="0" err="1" smtClean="0"/>
            <a:t>флешмобах</a:t>
          </a:r>
          <a:r>
            <a:rPr lang="ru-RU" sz="1100" kern="1200" dirty="0" smtClean="0"/>
            <a:t>.</a:t>
          </a:r>
          <a:endParaRPr lang="ru-RU" sz="1100" kern="1200" dirty="0"/>
        </a:p>
        <a:p>
          <a:pPr marL="57150" lvl="1" indent="-57150" algn="l" defTabSz="488950">
            <a:lnSpc>
              <a:spcPct val="90000"/>
            </a:lnSpc>
            <a:spcBef>
              <a:spcPct val="0"/>
            </a:spcBef>
            <a:spcAft>
              <a:spcPct val="20000"/>
            </a:spcAft>
            <a:buChar char="••"/>
          </a:pPr>
          <a:r>
            <a:rPr lang="ru-RU" sz="1100" kern="1200" dirty="0" smtClean="0"/>
            <a:t>Создание правовых механизмов блокирования информационных каналов проникновения через источники массовой информации в детско-подростковую среду элементов криминальной психологии, культа насилия, других откровенных антиобщественных тенденций и соответствующей им атрибутики.</a:t>
          </a:r>
        </a:p>
        <a:p>
          <a:pPr marL="57150" lvl="1" indent="-57150" algn="l" defTabSz="488950">
            <a:lnSpc>
              <a:spcPct val="90000"/>
            </a:lnSpc>
            <a:spcBef>
              <a:spcPct val="0"/>
            </a:spcBef>
            <a:spcAft>
              <a:spcPct val="20000"/>
            </a:spcAft>
            <a:buChar char="••"/>
          </a:pPr>
          <a:r>
            <a:rPr lang="ru-RU" sz="1100" kern="1200" dirty="0" smtClean="0"/>
            <a:t>Внедрение системы мониторинговых исследований по вопросам обеспечения безопасности образовательной среды образовательных учреждений, а также по вопросам научно-методического и нормативно-правового обеспечения соблюдения санитарно-гигиенических требований к использованию информационно-компьютерных средств в образовании детей.</a:t>
          </a:r>
        </a:p>
        <a:p>
          <a:pPr marL="57150" lvl="1" indent="-57150" algn="l" defTabSz="488950">
            <a:lnSpc>
              <a:spcPct val="90000"/>
            </a:lnSpc>
            <a:spcBef>
              <a:spcPct val="0"/>
            </a:spcBef>
            <a:spcAft>
              <a:spcPct val="20000"/>
            </a:spcAft>
            <a:buChar char="••"/>
          </a:pPr>
          <a:r>
            <a:rPr lang="ru-RU" sz="1100" kern="1200" dirty="0" smtClean="0"/>
            <a:t>Создание общественных механизмов экспертизы интернет-контента для детей.</a:t>
          </a:r>
        </a:p>
        <a:p>
          <a:pPr marL="57150" lvl="1" indent="-57150" algn="l" defTabSz="488950">
            <a:lnSpc>
              <a:spcPct val="90000"/>
            </a:lnSpc>
            <a:spcBef>
              <a:spcPct val="0"/>
            </a:spcBef>
            <a:spcAft>
              <a:spcPct val="20000"/>
            </a:spcAft>
            <a:buChar char="••"/>
          </a:pPr>
          <a:r>
            <a:rPr lang="ru-RU" sz="1100" kern="1200" dirty="0" smtClean="0"/>
            <a:t>Создание порталов и сайтов, аккумулирующих сведения о лучших ресурсах для детей и родителей; стимулирование родителей к использованию услуги "Родительский контроль", позволяющей устанавливать ограничения доступа к сети "Интернет".</a:t>
          </a:r>
        </a:p>
      </dsp:txBody>
      <dsp:txXfrm>
        <a:off x="0" y="3514588"/>
        <a:ext cx="11541211" cy="650866"/>
      </dsp:txXfrm>
    </dsp:sp>
    <dsp:sp modelId="{D21F599A-7AE7-466C-A40E-9A23445E4D24}">
      <dsp:nvSpPr>
        <dsp:cNvPr id="0" name=""/>
        <dsp:cNvSpPr/>
      </dsp:nvSpPr>
      <dsp:spPr>
        <a:xfrm>
          <a:off x="0" y="4493229"/>
          <a:ext cx="11541211" cy="590617"/>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ru-RU" sz="1100" kern="1200" dirty="0" smtClean="0"/>
            <a:t>8. Ожидаемые результаты</a:t>
          </a:r>
        </a:p>
      </dsp:txBody>
      <dsp:txXfrm>
        <a:off x="28832" y="4522061"/>
        <a:ext cx="11483547" cy="532953"/>
      </dsp:txXfrm>
    </dsp:sp>
    <dsp:sp modelId="{52BC4FA1-C0DB-46E6-A8EF-C92D24420F32}">
      <dsp:nvSpPr>
        <dsp:cNvPr id="0" name=""/>
        <dsp:cNvSpPr/>
      </dsp:nvSpPr>
      <dsp:spPr>
        <a:xfrm>
          <a:off x="0" y="5083847"/>
          <a:ext cx="11541211" cy="193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6433" tIns="13970" rIns="78232" bIns="13970" numCol="1" spcCol="1270" anchor="t" anchorCtr="0">
          <a:noAutofit/>
        </a:bodyPr>
        <a:lstStyle/>
        <a:p>
          <a:pPr marL="57150" lvl="1" indent="-57150" algn="l" defTabSz="488950">
            <a:lnSpc>
              <a:spcPct val="90000"/>
            </a:lnSpc>
            <a:spcBef>
              <a:spcPct val="0"/>
            </a:spcBef>
            <a:spcAft>
              <a:spcPct val="20000"/>
            </a:spcAft>
            <a:buChar char="••"/>
          </a:pPr>
          <a:r>
            <a:rPr lang="ru-RU" sz="1100" kern="1200" dirty="0" smtClean="0"/>
            <a:t>Создание надежной системы защиты детей от противоправного контента в образовательной среде школы и дома.</a:t>
          </a:r>
        </a:p>
        <a:p>
          <a:pPr marL="57150" lvl="1" indent="-57150" algn="l" defTabSz="488950">
            <a:lnSpc>
              <a:spcPct val="90000"/>
            </a:lnSpc>
            <a:spcBef>
              <a:spcPct val="0"/>
            </a:spcBef>
            <a:spcAft>
              <a:spcPct val="20000"/>
            </a:spcAft>
            <a:buChar char="••"/>
          </a:pPr>
          <a:r>
            <a:rPr lang="ru-RU" sz="1100" kern="1200" dirty="0" smtClean="0"/>
            <a:t>Сокращение числа детей, пострадавших от противоправного контента в интернет-среде.</a:t>
          </a:r>
        </a:p>
        <a:p>
          <a:pPr marL="57150" lvl="1" indent="-57150" algn="l" defTabSz="355600">
            <a:lnSpc>
              <a:spcPct val="90000"/>
            </a:lnSpc>
            <a:spcBef>
              <a:spcPct val="0"/>
            </a:spcBef>
            <a:spcAft>
              <a:spcPct val="20000"/>
            </a:spcAft>
            <a:buChar char="••"/>
          </a:pPr>
          <a:endParaRPr lang="ru-RU" sz="800" kern="1200" dirty="0" smtClean="0"/>
        </a:p>
      </dsp:txBody>
      <dsp:txXfrm>
        <a:off x="0" y="5083847"/>
        <a:ext cx="11541211" cy="1937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F84F32-F136-4043-86E9-AA3FF92EAA5C}">
      <dsp:nvSpPr>
        <dsp:cNvPr id="0" name=""/>
        <dsp:cNvSpPr/>
      </dsp:nvSpPr>
      <dsp:spPr>
        <a:xfrm>
          <a:off x="0" y="114110"/>
          <a:ext cx="11656539" cy="63648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ru-RU" sz="1600" kern="1200" dirty="0" smtClean="0"/>
            <a:t>Федеральный закон регулирует отношения, связанные с защитой детей от информации, причиняющей вред их здоровью и (или) развитию, в том числе от такой информации, содержащейся в информационной продукции.</a:t>
          </a:r>
        </a:p>
      </dsp:txBody>
      <dsp:txXfrm>
        <a:off x="31070" y="145180"/>
        <a:ext cx="11594399" cy="574340"/>
      </dsp:txXfrm>
    </dsp:sp>
    <dsp:sp modelId="{D76ACD89-A75E-4BD8-A7B7-FAF41AA7F7B3}">
      <dsp:nvSpPr>
        <dsp:cNvPr id="0" name=""/>
        <dsp:cNvSpPr/>
      </dsp:nvSpPr>
      <dsp:spPr>
        <a:xfrm>
          <a:off x="0" y="796670"/>
          <a:ext cx="11656539" cy="63648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ru-RU" sz="1600" kern="1200" dirty="0" smtClean="0"/>
            <a:t>Статья 5. Виды информации, причиняющей вред здоровью и (или) развитию детей</a:t>
          </a:r>
          <a:endParaRPr lang="ru-RU" sz="1600" kern="1200" dirty="0"/>
        </a:p>
      </dsp:txBody>
      <dsp:txXfrm>
        <a:off x="31070" y="827740"/>
        <a:ext cx="11594399" cy="574340"/>
      </dsp:txXfrm>
    </dsp:sp>
    <dsp:sp modelId="{31C900DA-CE84-4D4F-96C3-F2C51C964856}">
      <dsp:nvSpPr>
        <dsp:cNvPr id="0" name=""/>
        <dsp:cNvSpPr/>
      </dsp:nvSpPr>
      <dsp:spPr>
        <a:xfrm>
          <a:off x="0" y="1433150"/>
          <a:ext cx="11656539" cy="2715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0095"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ru-RU" sz="1200" kern="1200" dirty="0" smtClean="0"/>
            <a:t>2. К информации, запрещенной для распространения среди детей, относится информация:</a:t>
          </a:r>
          <a:endParaRPr lang="ru-RU" sz="1200" kern="1200" dirty="0"/>
        </a:p>
        <a:p>
          <a:pPr marL="114300" lvl="1" indent="-114300" algn="l" defTabSz="533400">
            <a:lnSpc>
              <a:spcPct val="90000"/>
            </a:lnSpc>
            <a:spcBef>
              <a:spcPct val="0"/>
            </a:spcBef>
            <a:spcAft>
              <a:spcPct val="20000"/>
            </a:spcAft>
            <a:buChar char="••"/>
          </a:pPr>
          <a:r>
            <a:rPr lang="ru-RU" sz="1200" kern="1200" dirty="0" smtClean="0"/>
            <a:t>1) побуждающая детей к совершению действий, представляющих угрозу их жизни и (или) здоровью, в том числе к причинению вреда своему здоровью, самоубийству;</a:t>
          </a:r>
          <a:endParaRPr lang="ru-RU" sz="1200" kern="1200" dirty="0"/>
        </a:p>
        <a:p>
          <a:pPr marL="114300" lvl="1" indent="-114300" algn="l" defTabSz="533400">
            <a:lnSpc>
              <a:spcPct val="90000"/>
            </a:lnSpc>
            <a:spcBef>
              <a:spcPct val="0"/>
            </a:spcBef>
            <a:spcAft>
              <a:spcPct val="20000"/>
            </a:spcAft>
            <a:buChar char="••"/>
          </a:pPr>
          <a:r>
            <a:rPr lang="ru-RU" sz="1200" kern="1200" dirty="0" smtClean="0"/>
            <a:t>2) способная вызвать у детей желание употребить наркотические средства, психотропные и (или) одурманивающие вещества, табачные изделия, алкогольную и спиртосодержащую продукцию, принять участие в азартных играх, заниматься проституцией, бродяжничеством или попрошайничеством;</a:t>
          </a:r>
          <a:endParaRPr lang="ru-RU" sz="1200" kern="1200" dirty="0"/>
        </a:p>
        <a:p>
          <a:pPr marL="114300" lvl="1" indent="-114300" algn="l" defTabSz="533400">
            <a:lnSpc>
              <a:spcPct val="90000"/>
            </a:lnSpc>
            <a:spcBef>
              <a:spcPct val="0"/>
            </a:spcBef>
            <a:spcAft>
              <a:spcPct val="20000"/>
            </a:spcAft>
            <a:buChar char="••"/>
          </a:pPr>
          <a:r>
            <a:rPr lang="ru-RU" sz="1200" kern="1200" dirty="0" smtClean="0"/>
            <a:t>3) обосновывающая или оправдывающая допустимость насилия и (или) жестокости либо побуждающая осуществлять насильственные действия по отношению к людям или животным, за исключением случаев, предусмотренных настоящим Федеральным законом;</a:t>
          </a:r>
          <a:endParaRPr lang="ru-RU" sz="1200" kern="1200" dirty="0"/>
        </a:p>
        <a:p>
          <a:pPr marL="114300" lvl="1" indent="-114300" algn="l" defTabSz="533400">
            <a:lnSpc>
              <a:spcPct val="90000"/>
            </a:lnSpc>
            <a:spcBef>
              <a:spcPct val="0"/>
            </a:spcBef>
            <a:spcAft>
              <a:spcPct val="20000"/>
            </a:spcAft>
            <a:buChar char="••"/>
          </a:pPr>
          <a:r>
            <a:rPr lang="ru-RU" sz="1200" kern="1200" dirty="0" smtClean="0"/>
            <a:t>4) отрицающая семейные ценности, пропагандирующая нетрадиционные сексуальные отношения и формирующая неуважение к родителям и (или) другим членам семьи;</a:t>
          </a:r>
          <a:endParaRPr lang="ru-RU" sz="1200" kern="1200" dirty="0"/>
        </a:p>
        <a:p>
          <a:pPr marL="114300" lvl="1" indent="-114300" algn="l" defTabSz="533400">
            <a:lnSpc>
              <a:spcPct val="90000"/>
            </a:lnSpc>
            <a:spcBef>
              <a:spcPct val="0"/>
            </a:spcBef>
            <a:spcAft>
              <a:spcPct val="20000"/>
            </a:spcAft>
            <a:buChar char="••"/>
          </a:pPr>
          <a:r>
            <a:rPr lang="ru-RU" sz="1200" kern="1200" dirty="0" smtClean="0"/>
            <a:t>5) оправдывающая противоправное поведение;</a:t>
          </a:r>
          <a:endParaRPr lang="ru-RU" sz="1200" kern="1200" dirty="0"/>
        </a:p>
        <a:p>
          <a:pPr marL="114300" lvl="1" indent="-114300" algn="l" defTabSz="533400">
            <a:lnSpc>
              <a:spcPct val="90000"/>
            </a:lnSpc>
            <a:spcBef>
              <a:spcPct val="0"/>
            </a:spcBef>
            <a:spcAft>
              <a:spcPct val="20000"/>
            </a:spcAft>
            <a:buChar char="••"/>
          </a:pPr>
          <a:r>
            <a:rPr lang="ru-RU" sz="1200" kern="1200" dirty="0" smtClean="0"/>
            <a:t>6) содержащая нецензурную брань;</a:t>
          </a:r>
          <a:endParaRPr lang="ru-RU" sz="1200" kern="1200" dirty="0"/>
        </a:p>
        <a:p>
          <a:pPr marL="114300" lvl="1" indent="-114300" algn="l" defTabSz="533400">
            <a:lnSpc>
              <a:spcPct val="90000"/>
            </a:lnSpc>
            <a:spcBef>
              <a:spcPct val="0"/>
            </a:spcBef>
            <a:spcAft>
              <a:spcPct val="20000"/>
            </a:spcAft>
            <a:buChar char="••"/>
          </a:pPr>
          <a:r>
            <a:rPr lang="ru-RU" sz="1200" kern="1200" dirty="0" smtClean="0"/>
            <a:t>7) содержащая информацию порнографического характера;</a:t>
          </a:r>
          <a:endParaRPr lang="ru-RU" sz="1200" kern="1200" dirty="0"/>
        </a:p>
        <a:p>
          <a:pPr marL="114300" lvl="1" indent="-114300" algn="l" defTabSz="533400">
            <a:lnSpc>
              <a:spcPct val="90000"/>
            </a:lnSpc>
            <a:spcBef>
              <a:spcPct val="0"/>
            </a:spcBef>
            <a:spcAft>
              <a:spcPct val="20000"/>
            </a:spcAft>
            <a:buChar char="••"/>
          </a:pPr>
          <a:r>
            <a:rPr lang="ru-RU" sz="1200" kern="1200" dirty="0" smtClean="0"/>
            <a:t>8) о несовершеннолетнем, пострадавшем в результате противоправных действий (бездействия), включая фамилии, имена, отчества, фото- и видеоизображения такого несовершеннолетнего, его родителей и иных законных представителей, дату рождения такого несовершеннолетнего, аудиозапись его голоса, место его жительства или место временного пребывания, место его учебы или работы, иную информацию, позволяющую прямо или косвенно установить личность такого несовершеннолетнего.</a:t>
          </a:r>
          <a:endParaRPr lang="ru-RU" sz="1200" kern="1200" dirty="0"/>
        </a:p>
      </dsp:txBody>
      <dsp:txXfrm>
        <a:off x="0" y="1433150"/>
        <a:ext cx="11656539" cy="2715840"/>
      </dsp:txXfrm>
    </dsp:sp>
    <dsp:sp modelId="{465E62B5-B562-497D-8A6F-96238C086646}">
      <dsp:nvSpPr>
        <dsp:cNvPr id="0" name=""/>
        <dsp:cNvSpPr/>
      </dsp:nvSpPr>
      <dsp:spPr>
        <a:xfrm>
          <a:off x="0" y="4148990"/>
          <a:ext cx="11656539" cy="63648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ru-RU" sz="1600" kern="1200" dirty="0" smtClean="0"/>
            <a:t>Глава 6. ОТВЕТСТВЕННОСТЬ ЗА ПРАВОНАРУШЕНИЯ В СФЕРЕ ЗАЩИТЫ ДЕТЕЙ ОТ ИНФОРМАЦИИ, ПРИЧИНЯЮЩЕЙ ВРЕД ИХ ЗДОРОВЬЮ И (ИЛИ) РАЗВИТИЮ</a:t>
          </a:r>
          <a:endParaRPr lang="ru-RU" sz="1600" kern="1200" dirty="0"/>
        </a:p>
      </dsp:txBody>
      <dsp:txXfrm>
        <a:off x="31070" y="4180060"/>
        <a:ext cx="11594399" cy="5743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43BA7-638C-415A-995A-EBEF9DCB9C5E}">
      <dsp:nvSpPr>
        <dsp:cNvPr id="0" name=""/>
        <dsp:cNvSpPr/>
      </dsp:nvSpPr>
      <dsp:spPr>
        <a:xfrm>
          <a:off x="0" y="151073"/>
          <a:ext cx="10515600" cy="43173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ru-RU" sz="1800" kern="1200" dirty="0" smtClean="0"/>
            <a:t>Статья 7. </a:t>
          </a:r>
          <a:r>
            <a:rPr lang="ru-RU" sz="1800" b="1" kern="1200" dirty="0" smtClean="0"/>
            <a:t>Информационная продукция для детей, не достигших возраста шести лет</a:t>
          </a:r>
          <a:endParaRPr lang="ru-RU" sz="1800" kern="1200" dirty="0"/>
        </a:p>
      </dsp:txBody>
      <dsp:txXfrm>
        <a:off x="21075" y="172148"/>
        <a:ext cx="10473450" cy="389580"/>
      </dsp:txXfrm>
    </dsp:sp>
    <dsp:sp modelId="{79CB435A-589A-46F5-92E7-AA6BE37DBC6D}">
      <dsp:nvSpPr>
        <dsp:cNvPr id="0" name=""/>
        <dsp:cNvSpPr/>
      </dsp:nvSpPr>
      <dsp:spPr>
        <a:xfrm>
          <a:off x="0" y="582803"/>
          <a:ext cx="10515600" cy="1024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ru-RU" sz="1400" kern="1200" dirty="0" smtClean="0"/>
            <a:t>К информационной продукции для детей, не достигших возраста шести лет, может быть отнесена информационная продукция, содержащая информацию, не причиняющую вреда здоровью и (или) развитию детей (в том числе информационная продукция, содержащая оправданные ее жанром и (или) сюжетом эпизодические ненатуралистические изображение или описание физического и (или) психического насилия (за исключением сексуального насилия) при условии торжества добра над злом и выражения сострадания к жертве насилия и (или) осуждения насилия).</a:t>
          </a:r>
          <a:endParaRPr lang="ru-RU" sz="1400" kern="1200" dirty="0"/>
        </a:p>
      </dsp:txBody>
      <dsp:txXfrm>
        <a:off x="0" y="582803"/>
        <a:ext cx="10515600" cy="1024650"/>
      </dsp:txXfrm>
    </dsp:sp>
    <dsp:sp modelId="{BDA3FD90-E10E-4311-B4DC-F188CD6A3D4A}">
      <dsp:nvSpPr>
        <dsp:cNvPr id="0" name=""/>
        <dsp:cNvSpPr/>
      </dsp:nvSpPr>
      <dsp:spPr>
        <a:xfrm>
          <a:off x="0" y="1607454"/>
          <a:ext cx="10515600" cy="43173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ru-RU" sz="1800" kern="1200" dirty="0" smtClean="0"/>
            <a:t>Статья 8. </a:t>
          </a:r>
          <a:r>
            <a:rPr lang="ru-RU" sz="1800" b="1" kern="1200" dirty="0" smtClean="0"/>
            <a:t>Информационная продукция для детей, достигших возраста шести лет</a:t>
          </a:r>
          <a:endParaRPr lang="ru-RU" sz="1800" b="1" kern="1200" dirty="0"/>
        </a:p>
      </dsp:txBody>
      <dsp:txXfrm>
        <a:off x="21075" y="1628529"/>
        <a:ext cx="10473450" cy="389580"/>
      </dsp:txXfrm>
    </dsp:sp>
    <dsp:sp modelId="{09F1E056-41BB-4DA3-A843-FFAF7881CFED}">
      <dsp:nvSpPr>
        <dsp:cNvPr id="0" name=""/>
        <dsp:cNvSpPr/>
      </dsp:nvSpPr>
      <dsp:spPr>
        <a:xfrm>
          <a:off x="0" y="2039184"/>
          <a:ext cx="10515600" cy="2161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ru-RU" sz="1400" kern="1200" dirty="0" smtClean="0"/>
            <a:t>К допускаемой к обороту информационной продукции для детей, достигших возраста шести лет, может быть отнесена информационная продукция, предусмотренная статьей 7 настоящего Федерального закона, а также информационная продукция, содержащая оправданные ее жанром и (или) сюжетом:</a:t>
          </a:r>
        </a:p>
        <a:p>
          <a:pPr marL="114300" lvl="1" indent="-114300" algn="l" defTabSz="622300">
            <a:lnSpc>
              <a:spcPct val="90000"/>
            </a:lnSpc>
            <a:spcBef>
              <a:spcPct val="0"/>
            </a:spcBef>
            <a:spcAft>
              <a:spcPct val="20000"/>
            </a:spcAft>
            <a:buChar char="••"/>
          </a:pPr>
          <a:r>
            <a:rPr lang="ru-RU" sz="1400" kern="1200" dirty="0" smtClean="0"/>
            <a:t>1) кратковременные и ненатуралистические изображение или описание заболеваний человека (за исключением тяжелых заболеваний) и (или) их последствий в форме, не унижающей человеческого достоинства;</a:t>
          </a:r>
        </a:p>
        <a:p>
          <a:pPr marL="114300" lvl="1" indent="-114300" algn="l" defTabSz="622300">
            <a:lnSpc>
              <a:spcPct val="90000"/>
            </a:lnSpc>
            <a:spcBef>
              <a:spcPct val="0"/>
            </a:spcBef>
            <a:spcAft>
              <a:spcPct val="20000"/>
            </a:spcAft>
            <a:buChar char="••"/>
          </a:pPr>
          <a:r>
            <a:rPr lang="ru-RU" sz="1400" kern="1200" dirty="0" smtClean="0"/>
            <a:t>2) ненатуралистические изображение или описание несчастного случая, аварии, катастрофы либо ненасильственной смерти без демонстрации их последствий, которые могут вызывать у детей страх, ужас или панику;</a:t>
          </a:r>
        </a:p>
        <a:p>
          <a:pPr marL="114300" lvl="1" indent="-114300" algn="l" defTabSz="622300">
            <a:lnSpc>
              <a:spcPct val="90000"/>
            </a:lnSpc>
            <a:spcBef>
              <a:spcPct val="0"/>
            </a:spcBef>
            <a:spcAft>
              <a:spcPct val="20000"/>
            </a:spcAft>
            <a:buChar char="••"/>
          </a:pPr>
          <a:r>
            <a:rPr lang="ru-RU" sz="1400" kern="1200" dirty="0" smtClean="0"/>
            <a:t>3) не побуждающие к совершению антиобщественных действий и (или) преступлений эпизодические изображение или описание этих действий и (или) преступлений при условии, что не обосновывается и не оправдывается их допустимость и выражается отрицательное, осуждающее отношение к лицам, их совершающим.</a:t>
          </a:r>
        </a:p>
      </dsp:txBody>
      <dsp:txXfrm>
        <a:off x="0" y="2039184"/>
        <a:ext cx="10515600" cy="21610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82AE83-13D0-4157-8606-19B3824BFA29}">
      <dsp:nvSpPr>
        <dsp:cNvPr id="0" name=""/>
        <dsp:cNvSpPr/>
      </dsp:nvSpPr>
      <dsp:spPr>
        <a:xfrm>
          <a:off x="0" y="61591"/>
          <a:ext cx="10515600" cy="407745"/>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ru-RU" sz="1700" kern="1200" dirty="0" smtClean="0"/>
            <a:t> Рекомендации не применяются при распространении периодических печатных изданий.</a:t>
          </a:r>
        </a:p>
      </dsp:txBody>
      <dsp:txXfrm>
        <a:off x="19904" y="81495"/>
        <a:ext cx="10475792" cy="367937"/>
      </dsp:txXfrm>
    </dsp:sp>
    <dsp:sp modelId="{1A2F284C-4C25-4EE0-8052-A9D3BF99E527}">
      <dsp:nvSpPr>
        <dsp:cNvPr id="0" name=""/>
        <dsp:cNvSpPr/>
      </dsp:nvSpPr>
      <dsp:spPr>
        <a:xfrm>
          <a:off x="0" y="518296"/>
          <a:ext cx="10515600" cy="407745"/>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kern="1200" smtClean="0"/>
            <a:t>I. </a:t>
          </a:r>
          <a:r>
            <a:rPr lang="ru-RU" sz="1700" kern="1200" smtClean="0"/>
            <a:t>Знак информационной продукции</a:t>
          </a:r>
          <a:endParaRPr lang="ru-RU" sz="1700" kern="1200" dirty="0" smtClean="0"/>
        </a:p>
      </dsp:txBody>
      <dsp:txXfrm>
        <a:off x="19904" y="538200"/>
        <a:ext cx="10475792" cy="367937"/>
      </dsp:txXfrm>
    </dsp:sp>
    <dsp:sp modelId="{6B849FCF-8079-4EB6-9DE9-28C7D86ACFB7}">
      <dsp:nvSpPr>
        <dsp:cNvPr id="0" name=""/>
        <dsp:cNvSpPr/>
      </dsp:nvSpPr>
      <dsp:spPr>
        <a:xfrm>
          <a:off x="0" y="926041"/>
          <a:ext cx="10515600" cy="2955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ru-RU" sz="1300" kern="1200" dirty="0" smtClean="0"/>
            <a:t>1. Знак информационной продукции и (или) текстовое предупреждение об ограничении распространения информационной продукции среди детей указываются на полосе издания, содержащей выходные сведения.</a:t>
          </a:r>
          <a:endParaRPr lang="ru-RU" sz="1300" kern="1200" dirty="0"/>
        </a:p>
        <a:p>
          <a:pPr marL="114300" lvl="1" indent="-114300" algn="l" defTabSz="577850">
            <a:lnSpc>
              <a:spcPct val="90000"/>
            </a:lnSpc>
            <a:spcBef>
              <a:spcPct val="0"/>
            </a:spcBef>
            <a:spcAft>
              <a:spcPct val="20000"/>
            </a:spcAft>
            <a:buChar char="••"/>
          </a:pPr>
          <a:r>
            <a:rPr lang="ru-RU" sz="1300" kern="1200" dirty="0" smtClean="0"/>
            <a:t>6. Знаком информационной продукции не маркируются:</a:t>
          </a:r>
          <a:endParaRPr lang="ru-RU" sz="1300" kern="1200" dirty="0"/>
        </a:p>
        <a:p>
          <a:pPr marL="114300" lvl="1" indent="-114300" algn="l" defTabSz="577850">
            <a:lnSpc>
              <a:spcPct val="90000"/>
            </a:lnSpc>
            <a:spcBef>
              <a:spcPct val="0"/>
            </a:spcBef>
            <a:spcAft>
              <a:spcPct val="20000"/>
            </a:spcAft>
            <a:buChar char="••"/>
          </a:pPr>
          <a:r>
            <a:rPr lang="ru-RU" sz="1300" kern="1200" dirty="0" smtClean="0"/>
            <a:t>1) Издания, содержащие научную, научно-техническую, статистическую информацию;</a:t>
          </a:r>
          <a:endParaRPr lang="ru-RU" sz="1300" kern="1200" dirty="0"/>
        </a:p>
        <a:p>
          <a:pPr marL="114300" lvl="1" indent="-114300" algn="l" defTabSz="577850">
            <a:lnSpc>
              <a:spcPct val="90000"/>
            </a:lnSpc>
            <a:spcBef>
              <a:spcPct val="0"/>
            </a:spcBef>
            <a:spcAft>
              <a:spcPct val="20000"/>
            </a:spcAft>
            <a:buChar char="••"/>
          </a:pPr>
          <a:r>
            <a:rPr lang="ru-RU" sz="1300" kern="1200" dirty="0" smtClean="0"/>
            <a:t>2) Издания, имеющие значительную историческую, художественную или иную культурную ценность для общества;</a:t>
          </a:r>
          <a:endParaRPr lang="ru-RU" sz="1300" kern="1200" dirty="0"/>
        </a:p>
        <a:p>
          <a:pPr marL="114300" lvl="1" indent="-114300" algn="l" defTabSz="577850">
            <a:lnSpc>
              <a:spcPct val="90000"/>
            </a:lnSpc>
            <a:spcBef>
              <a:spcPct val="0"/>
            </a:spcBef>
            <a:spcAft>
              <a:spcPct val="20000"/>
            </a:spcAft>
            <a:buChar char="••"/>
          </a:pPr>
          <a:r>
            <a:rPr lang="ru-RU" sz="1300" kern="1200" dirty="0" smtClean="0"/>
            <a:t>3) Учебники, учебные пособия, рекомендуемые или допускаемые к использованию в образовательном процессе в соответствии с законодательством Российской Федерации в области образования;</a:t>
          </a:r>
          <a:endParaRPr lang="ru-RU" sz="1300" kern="1200" dirty="0"/>
        </a:p>
        <a:p>
          <a:pPr marL="114300" lvl="1" indent="-114300" algn="l" defTabSz="577850">
            <a:lnSpc>
              <a:spcPct val="90000"/>
            </a:lnSpc>
            <a:spcBef>
              <a:spcPct val="0"/>
            </a:spcBef>
            <a:spcAft>
              <a:spcPct val="20000"/>
            </a:spcAft>
            <a:buChar char="••"/>
          </a:pPr>
          <a:r>
            <a:rPr lang="ru-RU" sz="1300" kern="1200" dirty="0" smtClean="0"/>
            <a:t>4) Издания, содержащие нормативные правовые акты, затрагивающие права, свободы и обязанности человека и гражданина, а также устанавливающие правовое положение организаций и полномочия государственных органов, органов местного самоуправления;</a:t>
          </a:r>
          <a:endParaRPr lang="ru-RU" sz="1300" kern="1200" dirty="0"/>
        </a:p>
        <a:p>
          <a:pPr marL="114300" lvl="1" indent="-114300" algn="l" defTabSz="577850">
            <a:lnSpc>
              <a:spcPct val="90000"/>
            </a:lnSpc>
            <a:spcBef>
              <a:spcPct val="0"/>
            </a:spcBef>
            <a:spcAft>
              <a:spcPct val="20000"/>
            </a:spcAft>
            <a:buChar char="••"/>
          </a:pPr>
          <a:r>
            <a:rPr lang="ru-RU" sz="1300" kern="1200" dirty="0" smtClean="0"/>
            <a:t>5) Издания, содержащие информацию о состоянии окружающей среды;</a:t>
          </a:r>
          <a:endParaRPr lang="ru-RU" sz="1300" kern="1200" dirty="0"/>
        </a:p>
        <a:p>
          <a:pPr marL="114300" lvl="1" indent="-114300" algn="l" defTabSz="577850">
            <a:lnSpc>
              <a:spcPct val="90000"/>
            </a:lnSpc>
            <a:spcBef>
              <a:spcPct val="0"/>
            </a:spcBef>
            <a:spcAft>
              <a:spcPct val="20000"/>
            </a:spcAft>
            <a:buChar char="••"/>
          </a:pPr>
          <a:r>
            <a:rPr lang="ru-RU" sz="1300" kern="1200" dirty="0" smtClean="0"/>
            <a:t>6) Издания, содержащие информацию о деятельности государственных органов и органов местного самоуправления, а также об использовании бюджетных средств.</a:t>
          </a:r>
          <a:endParaRPr lang="ru-RU" sz="1300" kern="1200" dirty="0"/>
        </a:p>
        <a:p>
          <a:pPr marL="114300" lvl="1" indent="-114300" algn="l" defTabSz="577850">
            <a:lnSpc>
              <a:spcPct val="90000"/>
            </a:lnSpc>
            <a:spcBef>
              <a:spcPct val="0"/>
            </a:spcBef>
            <a:spcAft>
              <a:spcPct val="20000"/>
            </a:spcAft>
            <a:buChar char="••"/>
          </a:pPr>
          <a:r>
            <a:rPr lang="ru-RU" sz="1300" kern="1200" dirty="0" smtClean="0"/>
            <a:t>7. Производители и (или) распространители самостоятельно определяют издания, не маркируемые знаком информационной продукции (пункт 6 настоящих Рекомендаций).</a:t>
          </a:r>
          <a:endParaRPr lang="ru-RU" sz="1300" kern="1200" dirty="0"/>
        </a:p>
      </dsp:txBody>
      <dsp:txXfrm>
        <a:off x="0" y="926041"/>
        <a:ext cx="10515600" cy="2955960"/>
      </dsp:txXfrm>
    </dsp:sp>
    <dsp:sp modelId="{9BD6C592-7289-49FD-A082-0102BB29412D}">
      <dsp:nvSpPr>
        <dsp:cNvPr id="0" name=""/>
        <dsp:cNvSpPr/>
      </dsp:nvSpPr>
      <dsp:spPr>
        <a:xfrm>
          <a:off x="0" y="3882001"/>
          <a:ext cx="10515600" cy="407745"/>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kern="1200" dirty="0" smtClean="0"/>
            <a:t>III. </a:t>
          </a:r>
          <a:r>
            <a:rPr lang="ru-RU" sz="1700" kern="1200" dirty="0" smtClean="0"/>
            <a:t>Ответственность за маркировку</a:t>
          </a:r>
        </a:p>
      </dsp:txBody>
      <dsp:txXfrm>
        <a:off x="19904" y="3901905"/>
        <a:ext cx="10475792" cy="3679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34DFEA-50EB-42F7-A62B-01F91BB74099}">
      <dsp:nvSpPr>
        <dsp:cNvPr id="0" name=""/>
        <dsp:cNvSpPr/>
      </dsp:nvSpPr>
      <dsp:spPr>
        <a:xfrm>
          <a:off x="0" y="121160"/>
          <a:ext cx="10851292" cy="77571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ru-RU" sz="1700" kern="1200" dirty="0" smtClean="0"/>
            <a:t>IV. Механизмы реализации государственной политики в области</a:t>
          </a:r>
        </a:p>
        <a:p>
          <a:pPr lvl="0" algn="l" defTabSz="755650">
            <a:lnSpc>
              <a:spcPct val="90000"/>
            </a:lnSpc>
            <a:spcBef>
              <a:spcPct val="0"/>
            </a:spcBef>
            <a:spcAft>
              <a:spcPct val="35000"/>
            </a:spcAft>
          </a:pPr>
          <a:r>
            <a:rPr lang="ru-RU" sz="1700" kern="1200" dirty="0" smtClean="0"/>
            <a:t>информационной безопасности детей</a:t>
          </a:r>
        </a:p>
      </dsp:txBody>
      <dsp:txXfrm>
        <a:off x="37867" y="159027"/>
        <a:ext cx="10775558" cy="699976"/>
      </dsp:txXfrm>
    </dsp:sp>
    <dsp:sp modelId="{9EEC9A5F-51B8-4A7B-BA45-B0A0848075AF}">
      <dsp:nvSpPr>
        <dsp:cNvPr id="0" name=""/>
        <dsp:cNvSpPr/>
      </dsp:nvSpPr>
      <dsp:spPr>
        <a:xfrm>
          <a:off x="0" y="896870"/>
          <a:ext cx="10851292" cy="3730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4529"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ru-RU" sz="1300" kern="1200" dirty="0" smtClean="0"/>
            <a:t>Для обеспечения информационной безопасности детей наряду с запретом информационной продукции, которая может причинить вред развитию и здоровью ребенка, государству и обществу необходимо содействовать созданию условий, обеспечивающих позитивную социализацию и индивидуализацию ребенка, его психологическое благополучие и позитивное мировосприятие.</a:t>
          </a:r>
          <a:endParaRPr lang="ru-RU" sz="1300" kern="1200" dirty="0"/>
        </a:p>
        <a:p>
          <a:pPr marL="114300" lvl="1" indent="-114300" algn="l" defTabSz="577850">
            <a:lnSpc>
              <a:spcPct val="90000"/>
            </a:lnSpc>
            <a:spcBef>
              <a:spcPct val="0"/>
            </a:spcBef>
            <a:spcAft>
              <a:spcPct val="20000"/>
            </a:spcAft>
            <a:buChar char="••"/>
          </a:pPr>
          <a:r>
            <a:rPr lang="ru-RU" sz="1300" kern="1200" dirty="0" smtClean="0"/>
            <a:t>Необходима также организация последовательных и регулярных мероприятий государства и общественных организаций, направленных на повышение уровня </a:t>
          </a:r>
          <a:r>
            <a:rPr lang="ru-RU" sz="1300" kern="1200" dirty="0" err="1" smtClean="0"/>
            <a:t>медиаграмотности</a:t>
          </a:r>
          <a:r>
            <a:rPr lang="ru-RU" sz="1300" kern="1200" dirty="0" smtClean="0"/>
            <a:t> детей, которые должны с раннего возраста приобретать навыки безопасного существования в современном информационном пространстве.</a:t>
          </a:r>
        </a:p>
        <a:p>
          <a:pPr marL="114300" lvl="1" indent="-114300" algn="l" defTabSz="577850">
            <a:lnSpc>
              <a:spcPct val="90000"/>
            </a:lnSpc>
            <a:spcBef>
              <a:spcPct val="0"/>
            </a:spcBef>
            <a:spcAft>
              <a:spcPct val="20000"/>
            </a:spcAft>
            <a:buChar char="••"/>
          </a:pPr>
          <a:r>
            <a:rPr lang="ru-RU" sz="1300" kern="1200" smtClean="0"/>
            <a:t>Усилия </a:t>
          </a:r>
          <a:r>
            <a:rPr lang="ru-RU" sz="1300" kern="1200" dirty="0" smtClean="0"/>
            <a:t>государства по ограничению доступа к ресурсам, содержащим противоправный контент, не смогут полностью оградить детей от вредной информации. Поэтому необходимо формировать у детей механизмы критической оценки получаемых сведений. Совместные усилия семьи, общественных организаций и государства должны быть направлены на выработку у детей навыка самостоятельной оценки контента, умения анализировать и отличать настоящие новости от дезинформации, противостоять манипулированию и зловредной рекламе асоциального поведения.</a:t>
          </a:r>
          <a:endParaRPr lang="ru-RU" sz="1300" kern="1200"/>
        </a:p>
        <a:p>
          <a:pPr marL="114300" lvl="1" indent="-114300" algn="l" defTabSz="577850">
            <a:lnSpc>
              <a:spcPct val="90000"/>
            </a:lnSpc>
            <a:spcBef>
              <a:spcPct val="0"/>
            </a:spcBef>
            <a:spcAft>
              <a:spcPct val="20000"/>
            </a:spcAft>
            <a:buChar char="••"/>
          </a:pPr>
          <a:r>
            <a:rPr lang="ru-RU" sz="1300" kern="1200" smtClean="0"/>
            <a:t>Необходимо продолжать работу по совершенствованию механизма блокировки сайтов в сети "Интернет", содержащих запрещенную информацию.</a:t>
          </a:r>
          <a:endParaRPr lang="ru-RU" sz="1300" kern="1200" dirty="0"/>
        </a:p>
        <a:p>
          <a:pPr marL="114300" lvl="1" indent="-114300" algn="l" defTabSz="577850">
            <a:lnSpc>
              <a:spcPct val="90000"/>
            </a:lnSpc>
            <a:spcBef>
              <a:spcPct val="0"/>
            </a:spcBef>
            <a:spcAft>
              <a:spcPct val="20000"/>
            </a:spcAft>
            <a:buChar char="••"/>
          </a:pPr>
          <a:r>
            <a:rPr lang="ru-RU" sz="1300" kern="1200" smtClean="0"/>
            <a:t>Перспективными являются также разработка и внедрение специальных образовательных и просветительских программ, содержащих информацию об информационных угрозах, о правилах безопасного пользования детьми сетью "Интернет", средствах защиты несовершеннолетних от доступа к информации, наносящей вред их здоровью, нравственному и духовному развитию, предназначенных для родителей, работников системы образования, детских и юношеских библиотек и других специалистов, занятых обучением и воспитанием несовершеннолетних, организацией их досуга.</a:t>
          </a:r>
          <a:endParaRPr lang="ru-RU" sz="1300" kern="1200" dirty="0"/>
        </a:p>
        <a:p>
          <a:pPr marL="114300" lvl="1" indent="-114300" algn="l" defTabSz="577850">
            <a:lnSpc>
              <a:spcPct val="90000"/>
            </a:lnSpc>
            <a:spcBef>
              <a:spcPct val="0"/>
            </a:spcBef>
            <a:spcAft>
              <a:spcPct val="20000"/>
            </a:spcAft>
            <a:buChar char="••"/>
          </a:pPr>
          <a:endParaRPr lang="ru-RU" sz="1300" kern="1200" dirty="0"/>
        </a:p>
      </dsp:txBody>
      <dsp:txXfrm>
        <a:off x="0" y="896870"/>
        <a:ext cx="10851292" cy="37301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8DA6DF-751E-48E0-A1CE-A07BEC0CAFB6}">
      <dsp:nvSpPr>
        <dsp:cNvPr id="0" name=""/>
        <dsp:cNvSpPr/>
      </dsp:nvSpPr>
      <dsp:spPr>
        <a:xfrm>
          <a:off x="0" y="80156"/>
          <a:ext cx="11483546" cy="63648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ru-RU" sz="1600" kern="1200" dirty="0" smtClean="0"/>
            <a:t>Глава 12. ОСНОВНЫЕ ЗАДАЧИ В СФЕРЕ КАЧЕСТВЕННОГООБУЧЕНИЯ, ВОСПИТАНИЯ, КУЛЬТУРНОГО РАЗВИТИЯ И ИНФОРМАЦИОННОЙ БЕЗОПАСНОСТИ ДЕТЕЙ</a:t>
          </a:r>
          <a:endParaRPr lang="ru-RU" sz="1600" kern="1200" dirty="0"/>
        </a:p>
      </dsp:txBody>
      <dsp:txXfrm>
        <a:off x="31070" y="111226"/>
        <a:ext cx="11421406" cy="574340"/>
      </dsp:txXfrm>
    </dsp:sp>
    <dsp:sp modelId="{FAE4BFB9-717B-40DD-A76D-7D6652382787}">
      <dsp:nvSpPr>
        <dsp:cNvPr id="0" name=""/>
        <dsp:cNvSpPr/>
      </dsp:nvSpPr>
      <dsp:spPr>
        <a:xfrm>
          <a:off x="0" y="762716"/>
          <a:ext cx="11483546" cy="63648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ru-RU" sz="1600" kern="1200" dirty="0" smtClean="0"/>
            <a:t>48. Для обеспечения качественного обучения, воспитания, культурного развития и информационной безопасности детей необходимо решить следующие основные задачи:</a:t>
          </a:r>
          <a:endParaRPr lang="ru-RU" sz="1600" kern="1200" dirty="0"/>
        </a:p>
      </dsp:txBody>
      <dsp:txXfrm>
        <a:off x="31070" y="793786"/>
        <a:ext cx="11421406" cy="574340"/>
      </dsp:txXfrm>
    </dsp:sp>
    <dsp:sp modelId="{7DA67746-C5D4-4713-832B-FC1D799FEF97}">
      <dsp:nvSpPr>
        <dsp:cNvPr id="0" name=""/>
        <dsp:cNvSpPr/>
      </dsp:nvSpPr>
      <dsp:spPr>
        <a:xfrm>
          <a:off x="0" y="1399196"/>
          <a:ext cx="11483546"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4603"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ru-RU" sz="1200" kern="1200" dirty="0" smtClean="0"/>
            <a:t>11) обеспечение информационной безопасности детства путем реализации единой государственной политики в сфере защиты детей от информации, причиняющей вред их здоровью и развитию;</a:t>
          </a:r>
          <a:endParaRPr lang="ru-RU" sz="1200" kern="1200" dirty="0"/>
        </a:p>
      </dsp:txBody>
      <dsp:txXfrm>
        <a:off x="0" y="1399196"/>
        <a:ext cx="11483546" cy="380880"/>
      </dsp:txXfrm>
    </dsp:sp>
    <dsp:sp modelId="{22E6254B-8A4A-4E26-B7E0-D5DFC31B2138}">
      <dsp:nvSpPr>
        <dsp:cNvPr id="0" name=""/>
        <dsp:cNvSpPr/>
      </dsp:nvSpPr>
      <dsp:spPr>
        <a:xfrm>
          <a:off x="0" y="1780076"/>
          <a:ext cx="11483546" cy="63648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ru-RU" sz="1600" kern="1200" dirty="0" smtClean="0"/>
            <a:t>Глава 17. МЕРЫ, НАПРАВЛЕННЫЕ НА ОБЕСПЕЧЕНИЕ ИНФОРМАЦИОННОЙ БЕЗОПАСНОСТИ ДЕТСТВА</a:t>
          </a:r>
          <a:endParaRPr lang="ru-RU" sz="1600" kern="1200" dirty="0"/>
        </a:p>
      </dsp:txBody>
      <dsp:txXfrm>
        <a:off x="31070" y="1811146"/>
        <a:ext cx="11421406" cy="574340"/>
      </dsp:txXfrm>
    </dsp:sp>
    <dsp:sp modelId="{8B065758-AF20-4823-A92E-7B0632312AD1}">
      <dsp:nvSpPr>
        <dsp:cNvPr id="0" name=""/>
        <dsp:cNvSpPr/>
      </dsp:nvSpPr>
      <dsp:spPr>
        <a:xfrm>
          <a:off x="0" y="2462637"/>
          <a:ext cx="11483546" cy="63648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ru-RU" sz="1600" kern="1200" smtClean="0"/>
            <a:t>53. К мерам, направленным на обеспечение информационной безопасности детства, относятся:</a:t>
          </a:r>
          <a:endParaRPr lang="ru-RU" sz="1600" kern="1200"/>
        </a:p>
      </dsp:txBody>
      <dsp:txXfrm>
        <a:off x="31070" y="2493707"/>
        <a:ext cx="11421406" cy="574340"/>
      </dsp:txXfrm>
    </dsp:sp>
    <dsp:sp modelId="{8651AAF5-B090-413A-B179-20E90A08F499}">
      <dsp:nvSpPr>
        <dsp:cNvPr id="0" name=""/>
        <dsp:cNvSpPr/>
      </dsp:nvSpPr>
      <dsp:spPr>
        <a:xfrm>
          <a:off x="0" y="3099117"/>
          <a:ext cx="11483546" cy="1722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4603" tIns="20320" rIns="113792" bIns="20320" numCol="1" spcCol="1270" anchor="t" anchorCtr="0">
          <a:noAutofit/>
        </a:bodyPr>
        <a:lstStyle/>
        <a:p>
          <a:pPr marL="114300" lvl="1" indent="-114300" algn="l" defTabSz="533400" rtl="0">
            <a:lnSpc>
              <a:spcPct val="90000"/>
            </a:lnSpc>
            <a:spcBef>
              <a:spcPct val="0"/>
            </a:spcBef>
            <a:spcAft>
              <a:spcPct val="20000"/>
            </a:spcAft>
            <a:buChar char="••"/>
          </a:pPr>
          <a:r>
            <a:rPr lang="ru-RU" sz="1200" kern="1200" dirty="0" smtClean="0"/>
            <a:t>1) создание системы защиты детей от противоправного контента;</a:t>
          </a:r>
          <a:endParaRPr lang="ru-RU" sz="1200" kern="1200" dirty="0"/>
        </a:p>
        <a:p>
          <a:pPr marL="114300" lvl="1" indent="-114300" algn="l" defTabSz="533400" rtl="0">
            <a:lnSpc>
              <a:spcPct val="90000"/>
            </a:lnSpc>
            <a:spcBef>
              <a:spcPct val="0"/>
            </a:spcBef>
            <a:spcAft>
              <a:spcPct val="20000"/>
            </a:spcAft>
            <a:buChar char="••"/>
          </a:pPr>
          <a:r>
            <a:rPr lang="ru-RU" sz="1200" kern="1200" dirty="0" smtClean="0"/>
            <a:t>2) разработка и реализация региональной программы "</a:t>
          </a:r>
          <a:r>
            <a:rPr lang="ru-RU" sz="1200" kern="1200" dirty="0" err="1" smtClean="0"/>
            <a:t>Медиабезопасность</a:t>
          </a:r>
          <a:r>
            <a:rPr lang="ru-RU" sz="1200" kern="1200" dirty="0" smtClean="0"/>
            <a:t> детей и подростков" по обучению детей и подростков Костромской области правилам безопасного поведения в интернет-пространстве, профилактики интернет-зависимости, предупреждения рисков вовлечения в противоправную деятельность;</a:t>
          </a:r>
          <a:endParaRPr lang="ru-RU" sz="1200" kern="1200" dirty="0"/>
        </a:p>
        <a:p>
          <a:pPr marL="114300" lvl="1" indent="-114300" algn="l" defTabSz="533400" rtl="0">
            <a:lnSpc>
              <a:spcPct val="90000"/>
            </a:lnSpc>
            <a:spcBef>
              <a:spcPct val="0"/>
            </a:spcBef>
            <a:spcAft>
              <a:spcPct val="20000"/>
            </a:spcAft>
            <a:buChar char="••"/>
          </a:pPr>
          <a:r>
            <a:rPr lang="ru-RU" sz="1200" kern="1200" dirty="0" smtClean="0"/>
            <a:t>3) внедрение системы мониторинговых исследований по вопросам обеспечения безопасности образовательной среды образовательных учреждений Костромской области, а также по вопросам научно-методического и нормативно-правового обеспечения соблюдения санитарно-гигиенических требований к использованию информационных ресурсов и компьютерной техники в образовании детей;</a:t>
          </a:r>
          <a:endParaRPr lang="ru-RU" sz="1200" kern="1200" dirty="0"/>
        </a:p>
        <a:p>
          <a:pPr marL="114300" lvl="1" indent="-114300" algn="l" defTabSz="533400" rtl="0">
            <a:lnSpc>
              <a:spcPct val="90000"/>
            </a:lnSpc>
            <a:spcBef>
              <a:spcPct val="0"/>
            </a:spcBef>
            <a:spcAft>
              <a:spcPct val="20000"/>
            </a:spcAft>
            <a:buChar char="••"/>
          </a:pPr>
          <a:r>
            <a:rPr lang="ru-RU" sz="1200" kern="1200" dirty="0" smtClean="0"/>
            <a:t>4) создание общественных механизмов экспертизы контента для детей Костромской области;</a:t>
          </a:r>
          <a:endParaRPr lang="ru-RU" sz="1200" kern="1200" dirty="0"/>
        </a:p>
        <a:p>
          <a:pPr marL="114300" lvl="1" indent="-114300" algn="l" defTabSz="533400" rtl="0">
            <a:lnSpc>
              <a:spcPct val="90000"/>
            </a:lnSpc>
            <a:spcBef>
              <a:spcPct val="0"/>
            </a:spcBef>
            <a:spcAft>
              <a:spcPct val="20000"/>
            </a:spcAft>
            <a:buChar char="••"/>
          </a:pPr>
          <a:r>
            <a:rPr lang="ru-RU" sz="1200" kern="1200" dirty="0" smtClean="0"/>
            <a:t>5) создание порталов и сайтов, аккумулирующих сведения о лучших ресурсах для детей и родителей; стимулирование родителей к использованию услуги "Родительский контроль", позволяющей устанавливать ограничения доступа к информационно-коммуникационной сети Интернет.</a:t>
          </a:r>
          <a:endParaRPr lang="ru-RU" sz="1200" kern="1200" dirty="0"/>
        </a:p>
      </dsp:txBody>
      <dsp:txXfrm>
        <a:off x="0" y="3099117"/>
        <a:ext cx="11483546" cy="17222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9D648-BE11-4E18-A31B-70BC933578FB}">
      <dsp:nvSpPr>
        <dsp:cNvPr id="0" name=""/>
        <dsp:cNvSpPr/>
      </dsp:nvSpPr>
      <dsp:spPr>
        <a:xfrm>
          <a:off x="0" y="163268"/>
          <a:ext cx="10515600" cy="402480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ru-RU" sz="2000" kern="1200" dirty="0" smtClean="0"/>
            <a:t> Методические рекомендации </a:t>
          </a:r>
        </a:p>
        <a:p>
          <a:pPr lvl="0" algn="l" defTabSz="889000">
            <a:lnSpc>
              <a:spcPct val="90000"/>
            </a:lnSpc>
            <a:spcBef>
              <a:spcPct val="0"/>
            </a:spcBef>
            <a:spcAft>
              <a:spcPct val="35000"/>
            </a:spcAft>
          </a:pPr>
          <a:r>
            <a:rPr lang="ru-RU" sz="2000" kern="1200" dirty="0" smtClean="0"/>
            <a:t>Рекомендации по ограничению в образовательных организациях доступа обучающихся к видам информации, распространяемой посредством сети Интернет, причиняющей вред здоровью и (или) развитию детей, а также не соответствующей задачам образования, </a:t>
          </a:r>
        </a:p>
        <a:p>
          <a:pPr lvl="0" algn="l" defTabSz="889000">
            <a:lnSpc>
              <a:spcPct val="90000"/>
            </a:lnSpc>
            <a:spcBef>
              <a:spcPct val="0"/>
            </a:spcBef>
            <a:spcAft>
              <a:spcPct val="35000"/>
            </a:spcAft>
          </a:pPr>
          <a:r>
            <a:rPr lang="ru-RU" sz="2000" kern="1200" dirty="0" smtClean="0"/>
            <a:t>Рекомендации по организации системы ограничения в образовательных организациях доступа обучающихся к видам информации, распространяемой посредством сети Интернет, причиняющей вред здоровью и (или) развитию детей, а также не соответствующей задачам образования, </a:t>
          </a:r>
        </a:p>
        <a:p>
          <a:pPr lvl="0" algn="l" defTabSz="889000">
            <a:lnSpc>
              <a:spcPct val="90000"/>
            </a:lnSpc>
            <a:spcBef>
              <a:spcPct val="0"/>
            </a:spcBef>
            <a:spcAft>
              <a:spcPct val="35000"/>
            </a:spcAft>
          </a:pPr>
          <a:r>
            <a:rPr lang="ru-RU" sz="2000" kern="1200" dirty="0" smtClean="0"/>
            <a:t>Перечень видов информации, распространяемой посредством сети Интернет, причиняющей вред здоровью и (или) развитию детей, а также не соответствующей задачам образования. </a:t>
          </a:r>
          <a:endParaRPr lang="ru-RU" sz="2000" kern="1200" dirty="0"/>
        </a:p>
      </dsp:txBody>
      <dsp:txXfrm>
        <a:off x="196475" y="359743"/>
        <a:ext cx="10122650" cy="363185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CBB617-445C-48CC-8E3B-94E861D6FA25}">
      <dsp:nvSpPr>
        <dsp:cNvPr id="0" name=""/>
        <dsp:cNvSpPr/>
      </dsp:nvSpPr>
      <dsp:spPr>
        <a:xfrm>
          <a:off x="0" y="271361"/>
          <a:ext cx="5471984" cy="136422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ru-RU" sz="1100" kern="1200" dirty="0" smtClean="0"/>
            <a:t>Целями этого общественного объединения являются: </a:t>
          </a:r>
        </a:p>
        <a:p>
          <a:pPr lvl="0" algn="l" defTabSz="488950">
            <a:lnSpc>
              <a:spcPct val="90000"/>
            </a:lnSpc>
            <a:spcBef>
              <a:spcPct val="0"/>
            </a:spcBef>
            <a:spcAft>
              <a:spcPct val="35000"/>
            </a:spcAft>
          </a:pPr>
          <a:r>
            <a:rPr lang="ru-RU" sz="1100" kern="1200" dirty="0" smtClean="0"/>
            <a:t>полное искоренение опасного контента в сети Интернет, оказание реальной помощи детям и подросткам, которые прямым или косвенным образом стали жертвами распространения опасного контента в сети Интернет, оказание содействия государственным структурам в борьбе с владельцами </a:t>
          </a:r>
          <a:r>
            <a:rPr lang="ru-RU" sz="1100" kern="1200" dirty="0" err="1" smtClean="0"/>
            <a:t>интернет-ресурсов</a:t>
          </a:r>
          <a:r>
            <a:rPr lang="ru-RU" sz="1100" kern="1200" dirty="0" smtClean="0"/>
            <a:t>, занимающимися созданием и распространением опасного контента: детской порнографии, пропаганды наркомании, насилия, фашизма и экстремизма.</a:t>
          </a:r>
          <a:endParaRPr lang="ru-RU" sz="1100" kern="1200" dirty="0"/>
        </a:p>
      </dsp:txBody>
      <dsp:txXfrm>
        <a:off x="66596" y="337957"/>
        <a:ext cx="5338792" cy="1231028"/>
      </dsp:txXfrm>
    </dsp:sp>
    <dsp:sp modelId="{10648264-E0CE-4C21-8168-B355B2C3AC53}">
      <dsp:nvSpPr>
        <dsp:cNvPr id="0" name=""/>
        <dsp:cNvSpPr/>
      </dsp:nvSpPr>
      <dsp:spPr>
        <a:xfrm>
          <a:off x="0" y="1667261"/>
          <a:ext cx="5471984" cy="136422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ru-RU" sz="1100" kern="1200" dirty="0" smtClean="0"/>
            <a:t>О любых противозаконных действиях в сети Интернет можно сообщить в эту общественную организацию по адресу: http://www.ligainternet.ru, что позволит оперативно принять меры к устранению возникших проблем.</a:t>
          </a:r>
          <a:endParaRPr lang="ru-RU" sz="1100" kern="1200" dirty="0"/>
        </a:p>
      </dsp:txBody>
      <dsp:txXfrm>
        <a:off x="66596" y="1733857"/>
        <a:ext cx="5338792" cy="1231028"/>
      </dsp:txXfrm>
    </dsp:sp>
    <dsp:sp modelId="{9CC0E899-C469-4FD4-A7B1-796C9D013A89}">
      <dsp:nvSpPr>
        <dsp:cNvPr id="0" name=""/>
        <dsp:cNvSpPr/>
      </dsp:nvSpPr>
      <dsp:spPr>
        <a:xfrm>
          <a:off x="0" y="3063161"/>
          <a:ext cx="5471984" cy="136422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ru-RU" sz="1100" kern="1200" smtClean="0"/>
            <a:t>На сайте представлены рекомендации по безопасному использованию Интернета для различных возрастных групп школьников - младших, средних и старших классов, для родителей, для учителей и преподавателей.</a:t>
          </a:r>
          <a:endParaRPr lang="ru-RU" sz="1100" kern="1200" dirty="0"/>
        </a:p>
      </dsp:txBody>
      <dsp:txXfrm>
        <a:off x="66596" y="3129757"/>
        <a:ext cx="5338792" cy="123102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ED16BE-407F-41C9-AB6B-3FED1D804079}">
      <dsp:nvSpPr>
        <dsp:cNvPr id="0" name=""/>
        <dsp:cNvSpPr/>
      </dsp:nvSpPr>
      <dsp:spPr>
        <a:xfrm>
          <a:off x="0" y="625228"/>
          <a:ext cx="11071652" cy="1235520"/>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ru-RU" sz="1800" kern="1200" dirty="0" smtClean="0"/>
            <a:t>Портал «Образование Костромской области» </a:t>
          </a:r>
          <a:r>
            <a:rPr lang="en-US" sz="1800" kern="1200" dirty="0" smtClean="0">
              <a:hlinkClick xmlns:r="http://schemas.openxmlformats.org/officeDocument/2006/relationships" r:id="rId1"/>
            </a:rPr>
            <a:t>http://www.koipkro.kostroma.ru</a:t>
          </a:r>
          <a:r>
            <a:rPr lang="ru-RU" sz="1800" kern="1200" dirty="0" smtClean="0"/>
            <a:t>  </a:t>
          </a:r>
          <a:endParaRPr lang="ru-RU" sz="1800" kern="1200" dirty="0"/>
        </a:p>
      </dsp:txBody>
      <dsp:txXfrm>
        <a:off x="60313" y="685541"/>
        <a:ext cx="10951026" cy="1114894"/>
      </dsp:txXfrm>
    </dsp:sp>
    <dsp:sp modelId="{D99350DC-B720-4757-9BDC-E96C53FA62A1}">
      <dsp:nvSpPr>
        <dsp:cNvPr id="0" name=""/>
        <dsp:cNvSpPr/>
      </dsp:nvSpPr>
      <dsp:spPr>
        <a:xfrm>
          <a:off x="0" y="2045068"/>
          <a:ext cx="11071652" cy="1235520"/>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ru-RU" sz="1800" kern="1200" dirty="0" smtClean="0"/>
            <a:t>Региональный проект «Здоровье будущих поколений» раздел «Безопасный интернет»</a:t>
          </a:r>
        </a:p>
        <a:p>
          <a:pPr marL="0" marR="0" lvl="0" indent="0" algn="l" defTabSz="914400" eaLnBrk="1" fontAlgn="auto" latinLnBrk="0" hangingPunct="1">
            <a:lnSpc>
              <a:spcPct val="100000"/>
            </a:lnSpc>
            <a:spcBef>
              <a:spcPct val="0"/>
            </a:spcBef>
            <a:spcAft>
              <a:spcPts val="0"/>
            </a:spcAft>
            <a:buClrTx/>
            <a:buSzTx/>
            <a:buFontTx/>
            <a:buNone/>
            <a:tabLst/>
            <a:defRPr/>
          </a:pPr>
          <a:r>
            <a:rPr lang="en-US" sz="1800" kern="1200" dirty="0" smtClean="0">
              <a:hlinkClick xmlns:r="http://schemas.openxmlformats.org/officeDocument/2006/relationships" r:id="rId2"/>
            </a:rPr>
            <a:t>http</a:t>
          </a:r>
          <a:r>
            <a:rPr lang="ru-RU" sz="1800" kern="1200" dirty="0" smtClean="0">
              <a:hlinkClick xmlns:r="http://schemas.openxmlformats.org/officeDocument/2006/relationships" r:id="rId2"/>
            </a:rPr>
            <a:t>://</a:t>
          </a:r>
          <a:r>
            <a:rPr lang="en-US" sz="1800" kern="1200" dirty="0" smtClean="0">
              <a:hlinkClick xmlns:r="http://schemas.openxmlformats.org/officeDocument/2006/relationships" r:id="rId2"/>
            </a:rPr>
            <a:t>www</a:t>
          </a:r>
          <a:r>
            <a:rPr lang="ru-RU" sz="1800" kern="1200" dirty="0" smtClean="0">
              <a:hlinkClick xmlns:r="http://schemas.openxmlformats.org/officeDocument/2006/relationships" r:id="rId2"/>
            </a:rPr>
            <a:t>.</a:t>
          </a:r>
          <a:r>
            <a:rPr lang="en-US" sz="1800" kern="1200" dirty="0" err="1" smtClean="0">
              <a:hlinkClick xmlns:r="http://schemas.openxmlformats.org/officeDocument/2006/relationships" r:id="rId2"/>
            </a:rPr>
            <a:t>eduportal</a:t>
          </a:r>
          <a:r>
            <a:rPr lang="ru-RU" sz="1800" kern="1200" dirty="0" smtClean="0">
              <a:hlinkClick xmlns:r="http://schemas.openxmlformats.org/officeDocument/2006/relationships" r:id="rId2"/>
            </a:rPr>
            <a:t>44.</a:t>
          </a:r>
          <a:r>
            <a:rPr lang="en-US" sz="1800" kern="1200" dirty="0" err="1" smtClean="0">
              <a:hlinkClick xmlns:r="http://schemas.openxmlformats.org/officeDocument/2006/relationships" r:id="rId2"/>
            </a:rPr>
            <a:t>ru</a:t>
          </a:r>
          <a:r>
            <a:rPr lang="ru-RU" sz="1800" kern="1200" dirty="0" smtClean="0">
              <a:hlinkClick xmlns:r="http://schemas.openxmlformats.org/officeDocument/2006/relationships" r:id="rId2"/>
            </a:rPr>
            <a:t>/</a:t>
          </a:r>
          <a:r>
            <a:rPr lang="en-US" sz="1800" kern="1200" dirty="0" err="1" smtClean="0">
              <a:hlinkClick xmlns:r="http://schemas.openxmlformats.org/officeDocument/2006/relationships" r:id="rId2"/>
            </a:rPr>
            <a:t>koiro</a:t>
          </a:r>
          <a:r>
            <a:rPr lang="ru-RU" sz="1800" kern="1200" dirty="0" smtClean="0">
              <a:hlinkClick xmlns:r="http://schemas.openxmlformats.org/officeDocument/2006/relationships" r:id="rId2"/>
            </a:rPr>
            <a:t>/</a:t>
          </a:r>
          <a:r>
            <a:rPr lang="en-US" sz="1800" kern="1200" dirty="0" smtClean="0">
              <a:hlinkClick xmlns:r="http://schemas.openxmlformats.org/officeDocument/2006/relationships" r:id="rId2"/>
            </a:rPr>
            <a:t>prof</a:t>
          </a:r>
          <a:r>
            <a:rPr lang="ru-RU" sz="1800" kern="1200" dirty="0" smtClean="0">
              <a:hlinkClick xmlns:r="http://schemas.openxmlformats.org/officeDocument/2006/relationships" r:id="rId2"/>
            </a:rPr>
            <a:t>-</a:t>
          </a:r>
          <a:r>
            <a:rPr lang="en-US" sz="1800" kern="1200" dirty="0" smtClean="0">
              <a:hlinkClick xmlns:r="http://schemas.openxmlformats.org/officeDocument/2006/relationships" r:id="rId2"/>
            </a:rPr>
            <a:t>IPB</a:t>
          </a:r>
          <a:r>
            <a:rPr lang="ru-RU" sz="1800" kern="1200" dirty="0" smtClean="0">
              <a:hlinkClick xmlns:r="http://schemas.openxmlformats.org/officeDocument/2006/relationships" r:id="rId2"/>
            </a:rPr>
            <a:t>/</a:t>
          </a:r>
          <a:r>
            <a:rPr lang="en-US" sz="1800" kern="1200" dirty="0" err="1" smtClean="0">
              <a:hlinkClick xmlns:r="http://schemas.openxmlformats.org/officeDocument/2006/relationships" r:id="rId2"/>
            </a:rPr>
            <a:t>SitePages</a:t>
          </a:r>
          <a:r>
            <a:rPr lang="ru-RU" sz="1800" kern="1200" dirty="0" smtClean="0">
              <a:hlinkClick xmlns:r="http://schemas.openxmlformats.org/officeDocument/2006/relationships" r:id="rId2"/>
            </a:rPr>
            <a:t>/%</a:t>
          </a:r>
          <a:r>
            <a:rPr lang="en-US" sz="1800" kern="1200" dirty="0" smtClean="0">
              <a:hlinkClick xmlns:r="http://schemas.openxmlformats.org/officeDocument/2006/relationships" r:id="rId2"/>
            </a:rPr>
            <a:t>D</a:t>
          </a:r>
          <a:r>
            <a:rPr lang="ru-RU" sz="1800" kern="1200" dirty="0" smtClean="0">
              <a:hlinkClick xmlns:r="http://schemas.openxmlformats.org/officeDocument/2006/relationships" r:id="rId2"/>
            </a:rPr>
            <a:t>0%91%</a:t>
          </a:r>
          <a:r>
            <a:rPr lang="en-US" sz="1800" kern="1200" dirty="0" smtClean="0">
              <a:hlinkClick xmlns:r="http://schemas.openxmlformats.org/officeDocument/2006/relationships" r:id="rId2"/>
            </a:rPr>
            <a:t>D</a:t>
          </a:r>
          <a:r>
            <a:rPr lang="ru-RU" sz="1800" kern="1200" dirty="0" smtClean="0">
              <a:hlinkClick xmlns:r="http://schemas.openxmlformats.org/officeDocument/2006/relationships" r:id="rId2"/>
            </a:rPr>
            <a:t>0%</a:t>
          </a:r>
          <a:r>
            <a:rPr lang="en-US" sz="1800" kern="1200" dirty="0" smtClean="0">
              <a:hlinkClick xmlns:r="http://schemas.openxmlformats.org/officeDocument/2006/relationships" r:id="rId2"/>
            </a:rPr>
            <a:t>B</a:t>
          </a:r>
          <a:r>
            <a:rPr lang="ru-RU" sz="1800" kern="1200" dirty="0" smtClean="0">
              <a:hlinkClick xmlns:r="http://schemas.openxmlformats.org/officeDocument/2006/relationships" r:id="rId2"/>
            </a:rPr>
            <a:t>5%</a:t>
          </a:r>
          <a:r>
            <a:rPr lang="en-US" sz="1800" kern="1200" dirty="0" smtClean="0">
              <a:hlinkClick xmlns:r="http://schemas.openxmlformats.org/officeDocument/2006/relationships" r:id="rId2"/>
            </a:rPr>
            <a:t>D</a:t>
          </a:r>
          <a:r>
            <a:rPr lang="ru-RU" sz="1800" kern="1200" dirty="0" smtClean="0">
              <a:hlinkClick xmlns:r="http://schemas.openxmlformats.org/officeDocument/2006/relationships" r:id="rId2"/>
            </a:rPr>
            <a:t>0%</a:t>
          </a:r>
          <a:r>
            <a:rPr lang="en-US" sz="1800" kern="1200" dirty="0" smtClean="0">
              <a:hlinkClick xmlns:r="http://schemas.openxmlformats.org/officeDocument/2006/relationships" r:id="rId2"/>
            </a:rPr>
            <a:t>B</a:t>
          </a:r>
          <a:r>
            <a:rPr lang="ru-RU" sz="1800" kern="1200" dirty="0" smtClean="0">
              <a:hlinkClick xmlns:r="http://schemas.openxmlformats.org/officeDocument/2006/relationships" r:id="rId2"/>
            </a:rPr>
            <a:t>7%</a:t>
          </a:r>
          <a:r>
            <a:rPr lang="en-US" sz="1800" kern="1200" dirty="0" smtClean="0">
              <a:hlinkClick xmlns:r="http://schemas.openxmlformats.org/officeDocument/2006/relationships" r:id="rId2"/>
            </a:rPr>
            <a:t>D</a:t>
          </a:r>
          <a:r>
            <a:rPr lang="ru-RU" sz="1800" kern="1200" dirty="0" smtClean="0">
              <a:hlinkClick xmlns:r="http://schemas.openxmlformats.org/officeDocument/2006/relationships" r:id="rId2"/>
            </a:rPr>
            <a:t>0%</a:t>
          </a:r>
          <a:r>
            <a:rPr lang="en-US" sz="1800" kern="1200" dirty="0" smtClean="0">
              <a:hlinkClick xmlns:r="http://schemas.openxmlformats.org/officeDocument/2006/relationships" r:id="rId2"/>
            </a:rPr>
            <a:t>BE</a:t>
          </a:r>
          <a:r>
            <a:rPr lang="ru-RU" sz="1800" kern="1200" dirty="0" smtClean="0">
              <a:hlinkClick xmlns:r="http://schemas.openxmlformats.org/officeDocument/2006/relationships" r:id="rId2"/>
            </a:rPr>
            <a:t>%</a:t>
          </a:r>
          <a:r>
            <a:rPr lang="en-US" sz="1800" kern="1200" dirty="0" smtClean="0">
              <a:hlinkClick xmlns:r="http://schemas.openxmlformats.org/officeDocument/2006/relationships" r:id="rId2"/>
            </a:rPr>
            <a:t>D</a:t>
          </a:r>
          <a:r>
            <a:rPr lang="ru-RU" sz="1800" kern="1200" dirty="0" smtClean="0">
              <a:hlinkClick xmlns:r="http://schemas.openxmlformats.org/officeDocument/2006/relationships" r:id="rId2"/>
            </a:rPr>
            <a:t>0%</a:t>
          </a:r>
          <a:r>
            <a:rPr lang="en-US" sz="1800" kern="1200" dirty="0" smtClean="0">
              <a:hlinkClick xmlns:r="http://schemas.openxmlformats.org/officeDocument/2006/relationships" r:id="rId2"/>
            </a:rPr>
            <a:t>BF</a:t>
          </a:r>
          <a:r>
            <a:rPr lang="ru-RU" sz="1800" kern="1200" dirty="0" smtClean="0">
              <a:hlinkClick xmlns:r="http://schemas.openxmlformats.org/officeDocument/2006/relationships" r:id="rId2"/>
            </a:rPr>
            <a:t>%</a:t>
          </a:r>
          <a:r>
            <a:rPr lang="en-US" sz="1800" kern="1200" dirty="0" smtClean="0">
              <a:hlinkClick xmlns:r="http://schemas.openxmlformats.org/officeDocument/2006/relationships" r:id="rId2"/>
            </a:rPr>
            <a:t>D</a:t>
          </a:r>
          <a:r>
            <a:rPr lang="ru-RU" sz="1800" kern="1200" dirty="0" smtClean="0">
              <a:hlinkClick xmlns:r="http://schemas.openxmlformats.org/officeDocument/2006/relationships" r:id="rId2"/>
            </a:rPr>
            <a:t>0%</a:t>
          </a:r>
          <a:r>
            <a:rPr lang="en-US" sz="1800" kern="1200" dirty="0" smtClean="0">
              <a:hlinkClick xmlns:r="http://schemas.openxmlformats.org/officeDocument/2006/relationships" r:id="rId2"/>
            </a:rPr>
            <a:t>B</a:t>
          </a:r>
          <a:r>
            <a:rPr lang="ru-RU" sz="1800" kern="1200" dirty="0" smtClean="0">
              <a:hlinkClick xmlns:r="http://schemas.openxmlformats.org/officeDocument/2006/relationships" r:id="rId2"/>
            </a:rPr>
            <a:t>0%</a:t>
          </a:r>
          <a:r>
            <a:rPr lang="en-US" sz="1800" kern="1200" dirty="0" smtClean="0">
              <a:hlinkClick xmlns:r="http://schemas.openxmlformats.org/officeDocument/2006/relationships" r:id="rId2"/>
            </a:rPr>
            <a:t>D</a:t>
          </a:r>
          <a:r>
            <a:rPr lang="ru-RU" sz="1800" kern="1200" dirty="0" smtClean="0">
              <a:hlinkClick xmlns:r="http://schemas.openxmlformats.org/officeDocument/2006/relationships" r:id="rId2"/>
            </a:rPr>
            <a:t>1%81%</a:t>
          </a:r>
          <a:r>
            <a:rPr lang="en-US" sz="1800" kern="1200" dirty="0" smtClean="0">
              <a:hlinkClick xmlns:r="http://schemas.openxmlformats.org/officeDocument/2006/relationships" r:id="rId2"/>
            </a:rPr>
            <a:t>D</a:t>
          </a:r>
          <a:r>
            <a:rPr lang="ru-RU" sz="1800" kern="1200" dirty="0" smtClean="0">
              <a:hlinkClick xmlns:r="http://schemas.openxmlformats.org/officeDocument/2006/relationships" r:id="rId2"/>
            </a:rPr>
            <a:t>0%</a:t>
          </a:r>
          <a:r>
            <a:rPr lang="en-US" sz="1800" kern="1200" dirty="0" smtClean="0">
              <a:hlinkClick xmlns:r="http://schemas.openxmlformats.org/officeDocument/2006/relationships" r:id="rId2"/>
            </a:rPr>
            <a:t>BD</a:t>
          </a:r>
          <a:r>
            <a:rPr lang="ru-RU" sz="1800" kern="1200" dirty="0" smtClean="0">
              <a:hlinkClick xmlns:r="http://schemas.openxmlformats.org/officeDocument/2006/relationships" r:id="rId2"/>
            </a:rPr>
            <a:t>%</a:t>
          </a:r>
          <a:r>
            <a:rPr lang="en-US" sz="1800" kern="1200" dirty="0" smtClean="0">
              <a:hlinkClick xmlns:r="http://schemas.openxmlformats.org/officeDocument/2006/relationships" r:id="rId2"/>
            </a:rPr>
            <a:t>D</a:t>
          </a:r>
          <a:r>
            <a:rPr lang="ru-RU" sz="1800" kern="1200" dirty="0" smtClean="0">
              <a:hlinkClick xmlns:r="http://schemas.openxmlformats.org/officeDocument/2006/relationships" r:id="rId2"/>
            </a:rPr>
            <a:t>1%8</a:t>
          </a:r>
          <a:r>
            <a:rPr lang="en-US" sz="1800" kern="1200" dirty="0" smtClean="0">
              <a:hlinkClick xmlns:r="http://schemas.openxmlformats.org/officeDocument/2006/relationships" r:id="rId2"/>
            </a:rPr>
            <a:t>B</a:t>
          </a:r>
          <a:r>
            <a:rPr lang="ru-RU" sz="1800" kern="1200" dirty="0" smtClean="0">
              <a:hlinkClick xmlns:r="http://schemas.openxmlformats.org/officeDocument/2006/relationships" r:id="rId2"/>
            </a:rPr>
            <a:t>%</a:t>
          </a:r>
          <a:r>
            <a:rPr lang="en-US" sz="1800" kern="1200" dirty="0" smtClean="0">
              <a:hlinkClick xmlns:r="http://schemas.openxmlformats.org/officeDocument/2006/relationships" r:id="rId2"/>
            </a:rPr>
            <a:t>D</a:t>
          </a:r>
          <a:r>
            <a:rPr lang="ru-RU" sz="1800" kern="1200" dirty="0" smtClean="0">
              <a:hlinkClick xmlns:r="http://schemas.openxmlformats.org/officeDocument/2006/relationships" r:id="rId2"/>
            </a:rPr>
            <a:t>0%</a:t>
          </a:r>
          <a:r>
            <a:rPr lang="en-US" sz="1800" kern="1200" dirty="0" smtClean="0">
              <a:hlinkClick xmlns:r="http://schemas.openxmlformats.org/officeDocument/2006/relationships" r:id="rId2"/>
            </a:rPr>
            <a:t>B</a:t>
          </a:r>
          <a:r>
            <a:rPr lang="ru-RU" sz="1800" kern="1200" dirty="0" smtClean="0">
              <a:hlinkClick xmlns:r="http://schemas.openxmlformats.org/officeDocument/2006/relationships" r:id="rId2"/>
            </a:rPr>
            <a:t>9%20%</a:t>
          </a:r>
          <a:r>
            <a:rPr lang="en-US" sz="1800" kern="1200" dirty="0" smtClean="0">
              <a:hlinkClick xmlns:r="http://schemas.openxmlformats.org/officeDocument/2006/relationships" r:id="rId2"/>
            </a:rPr>
            <a:t>D</a:t>
          </a:r>
          <a:r>
            <a:rPr lang="ru-RU" sz="1800" kern="1200" dirty="0" smtClean="0">
              <a:hlinkClick xmlns:r="http://schemas.openxmlformats.org/officeDocument/2006/relationships" r:id="rId2"/>
            </a:rPr>
            <a:t>0%</a:t>
          </a:r>
          <a:r>
            <a:rPr lang="en-US" sz="1800" kern="1200" dirty="0" smtClean="0">
              <a:hlinkClick xmlns:r="http://schemas.openxmlformats.org/officeDocument/2006/relationships" r:id="rId2"/>
            </a:rPr>
            <a:t>B</a:t>
          </a:r>
          <a:r>
            <a:rPr lang="ru-RU" sz="1800" kern="1200" dirty="0" smtClean="0">
              <a:hlinkClick xmlns:r="http://schemas.openxmlformats.org/officeDocument/2006/relationships" r:id="rId2"/>
            </a:rPr>
            <a:t>8%</a:t>
          </a:r>
          <a:r>
            <a:rPr lang="en-US" sz="1800" kern="1200" dirty="0" smtClean="0">
              <a:hlinkClick xmlns:r="http://schemas.openxmlformats.org/officeDocument/2006/relationships" r:id="rId2"/>
            </a:rPr>
            <a:t>D</a:t>
          </a:r>
          <a:r>
            <a:rPr lang="ru-RU" sz="1800" kern="1200" dirty="0" smtClean="0">
              <a:hlinkClick xmlns:r="http://schemas.openxmlformats.org/officeDocument/2006/relationships" r:id="rId2"/>
            </a:rPr>
            <a:t>0%</a:t>
          </a:r>
          <a:r>
            <a:rPr lang="en-US" sz="1800" kern="1200" dirty="0" smtClean="0">
              <a:hlinkClick xmlns:r="http://schemas.openxmlformats.org/officeDocument/2006/relationships" r:id="rId2"/>
            </a:rPr>
            <a:t>BD</a:t>
          </a:r>
          <a:r>
            <a:rPr lang="ru-RU" sz="1800" kern="1200" dirty="0" smtClean="0">
              <a:hlinkClick xmlns:r="http://schemas.openxmlformats.org/officeDocument/2006/relationships" r:id="rId2"/>
            </a:rPr>
            <a:t>%</a:t>
          </a:r>
          <a:r>
            <a:rPr lang="en-US" sz="1800" kern="1200" dirty="0" smtClean="0">
              <a:hlinkClick xmlns:r="http://schemas.openxmlformats.org/officeDocument/2006/relationships" r:id="rId2"/>
            </a:rPr>
            <a:t>D</a:t>
          </a:r>
          <a:r>
            <a:rPr lang="ru-RU" sz="1800" kern="1200" dirty="0" smtClean="0">
              <a:hlinkClick xmlns:r="http://schemas.openxmlformats.org/officeDocument/2006/relationships" r:id="rId2"/>
            </a:rPr>
            <a:t>1%82%</a:t>
          </a:r>
          <a:r>
            <a:rPr lang="en-US" sz="1800" kern="1200" dirty="0" smtClean="0">
              <a:hlinkClick xmlns:r="http://schemas.openxmlformats.org/officeDocument/2006/relationships" r:id="rId2"/>
            </a:rPr>
            <a:t>D</a:t>
          </a:r>
          <a:r>
            <a:rPr lang="ru-RU" sz="1800" kern="1200" dirty="0" smtClean="0">
              <a:hlinkClick xmlns:r="http://schemas.openxmlformats.org/officeDocument/2006/relationships" r:id="rId2"/>
            </a:rPr>
            <a:t>0%</a:t>
          </a:r>
          <a:r>
            <a:rPr lang="en-US" sz="1800" kern="1200" dirty="0" smtClean="0">
              <a:hlinkClick xmlns:r="http://schemas.openxmlformats.org/officeDocument/2006/relationships" r:id="rId2"/>
            </a:rPr>
            <a:t>B</a:t>
          </a:r>
          <a:r>
            <a:rPr lang="ru-RU" sz="1800" kern="1200" dirty="0" smtClean="0">
              <a:hlinkClick xmlns:r="http://schemas.openxmlformats.org/officeDocument/2006/relationships" r:id="rId2"/>
            </a:rPr>
            <a:t>5%</a:t>
          </a:r>
          <a:r>
            <a:rPr lang="en-US" sz="1800" kern="1200" dirty="0" smtClean="0">
              <a:hlinkClick xmlns:r="http://schemas.openxmlformats.org/officeDocument/2006/relationships" r:id="rId2"/>
            </a:rPr>
            <a:t>D</a:t>
          </a:r>
          <a:r>
            <a:rPr lang="ru-RU" sz="1800" kern="1200" dirty="0" smtClean="0">
              <a:hlinkClick xmlns:r="http://schemas.openxmlformats.org/officeDocument/2006/relationships" r:id="rId2"/>
            </a:rPr>
            <a:t>1%80%</a:t>
          </a:r>
          <a:r>
            <a:rPr lang="en-US" sz="1800" kern="1200" dirty="0" smtClean="0">
              <a:hlinkClick xmlns:r="http://schemas.openxmlformats.org/officeDocument/2006/relationships" r:id="rId2"/>
            </a:rPr>
            <a:t>D</a:t>
          </a:r>
          <a:r>
            <a:rPr lang="ru-RU" sz="1800" kern="1200" dirty="0" smtClean="0">
              <a:hlinkClick xmlns:r="http://schemas.openxmlformats.org/officeDocument/2006/relationships" r:id="rId2"/>
            </a:rPr>
            <a:t>0%</a:t>
          </a:r>
          <a:r>
            <a:rPr lang="en-US" sz="1800" kern="1200" dirty="0" smtClean="0">
              <a:hlinkClick xmlns:r="http://schemas.openxmlformats.org/officeDocument/2006/relationships" r:id="rId2"/>
            </a:rPr>
            <a:t>BD</a:t>
          </a:r>
          <a:r>
            <a:rPr lang="ru-RU" sz="1800" kern="1200" dirty="0" smtClean="0">
              <a:hlinkClick xmlns:r="http://schemas.openxmlformats.org/officeDocument/2006/relationships" r:id="rId2"/>
            </a:rPr>
            <a:t>%</a:t>
          </a:r>
          <a:r>
            <a:rPr lang="en-US" sz="1800" kern="1200" dirty="0" smtClean="0">
              <a:hlinkClick xmlns:r="http://schemas.openxmlformats.org/officeDocument/2006/relationships" r:id="rId2"/>
            </a:rPr>
            <a:t>D</a:t>
          </a:r>
          <a:r>
            <a:rPr lang="ru-RU" sz="1800" kern="1200" dirty="0" smtClean="0">
              <a:hlinkClick xmlns:r="http://schemas.openxmlformats.org/officeDocument/2006/relationships" r:id="rId2"/>
            </a:rPr>
            <a:t>0%</a:t>
          </a:r>
          <a:r>
            <a:rPr lang="en-US" sz="1800" kern="1200" dirty="0" smtClean="0">
              <a:hlinkClick xmlns:r="http://schemas.openxmlformats.org/officeDocument/2006/relationships" r:id="rId2"/>
            </a:rPr>
            <a:t>B</a:t>
          </a:r>
          <a:r>
            <a:rPr lang="ru-RU" sz="1800" kern="1200" dirty="0" smtClean="0">
              <a:hlinkClick xmlns:r="http://schemas.openxmlformats.org/officeDocument/2006/relationships" r:id="rId2"/>
            </a:rPr>
            <a:t>5%</a:t>
          </a:r>
          <a:r>
            <a:rPr lang="en-US" sz="1800" kern="1200" dirty="0" smtClean="0">
              <a:hlinkClick xmlns:r="http://schemas.openxmlformats.org/officeDocument/2006/relationships" r:id="rId2"/>
            </a:rPr>
            <a:t>D</a:t>
          </a:r>
          <a:r>
            <a:rPr lang="ru-RU" sz="1800" kern="1200" dirty="0" smtClean="0">
              <a:hlinkClick xmlns:r="http://schemas.openxmlformats.org/officeDocument/2006/relationships" r:id="rId2"/>
            </a:rPr>
            <a:t>1%82.</a:t>
          </a:r>
          <a:r>
            <a:rPr lang="en-US" sz="1800" kern="1200" dirty="0" err="1" smtClean="0">
              <a:hlinkClick xmlns:r="http://schemas.openxmlformats.org/officeDocument/2006/relationships" r:id="rId2"/>
            </a:rPr>
            <a:t>aspx</a:t>
          </a:r>
          <a:endParaRPr lang="ru-RU" sz="1800" kern="1200" dirty="0"/>
        </a:p>
      </dsp:txBody>
      <dsp:txXfrm>
        <a:off x="60313" y="2105381"/>
        <a:ext cx="10951026" cy="1114894"/>
      </dsp:txXfrm>
    </dsp:sp>
    <dsp:sp modelId="{2560C842-336A-4202-BD26-39421A511235}">
      <dsp:nvSpPr>
        <dsp:cNvPr id="0" name=""/>
        <dsp:cNvSpPr/>
      </dsp:nvSpPr>
      <dsp:spPr>
        <a:xfrm>
          <a:off x="0" y="3464908"/>
          <a:ext cx="11071652" cy="1235520"/>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ru-RU" sz="1800" kern="1200" dirty="0" smtClean="0"/>
            <a:t>Проект «Региональное сетевое методическое объединение педагогов </a:t>
          </a:r>
        </a:p>
        <a:p>
          <a:pPr lvl="0" algn="l" defTabSz="800100">
            <a:lnSpc>
              <a:spcPct val="90000"/>
            </a:lnSpc>
            <a:spcBef>
              <a:spcPct val="0"/>
            </a:spcBef>
            <a:spcAft>
              <a:spcPct val="35000"/>
            </a:spcAft>
          </a:pPr>
          <a:r>
            <a:rPr lang="ru-RU" sz="1800" kern="1200" dirty="0" smtClean="0"/>
            <a:t>Костромской области» (на портале «Образование Костромской области»)</a:t>
          </a:r>
        </a:p>
        <a:p>
          <a:pPr lvl="0" algn="l" defTabSz="800100">
            <a:lnSpc>
              <a:spcPct val="90000"/>
            </a:lnSpc>
            <a:spcBef>
              <a:spcPct val="0"/>
            </a:spcBef>
            <a:spcAft>
              <a:spcPct val="35000"/>
            </a:spcAft>
          </a:pPr>
          <a:r>
            <a:rPr lang="en-US" sz="1800" kern="1200" dirty="0" smtClean="0">
              <a:hlinkClick xmlns:r="http://schemas.openxmlformats.org/officeDocument/2006/relationships" r:id="rId3"/>
            </a:rPr>
            <a:t>http://www.koipkro.kostroma.ru/sites/RSMO-test/SitePages/</a:t>
          </a:r>
          <a:r>
            <a:rPr lang="ru-RU" sz="1800" kern="1200" dirty="0" smtClean="0">
              <a:hlinkClick xmlns:r="http://schemas.openxmlformats.org/officeDocument/2006/relationships" r:id="rId3"/>
            </a:rPr>
            <a:t>Домашняя%20страница%20сообщества.</a:t>
          </a:r>
          <a:r>
            <a:rPr lang="en-US" sz="1800" kern="1200" dirty="0" err="1" smtClean="0">
              <a:hlinkClick xmlns:r="http://schemas.openxmlformats.org/officeDocument/2006/relationships" r:id="rId3"/>
            </a:rPr>
            <a:t>aspx</a:t>
          </a:r>
          <a:r>
            <a:rPr lang="ru-RU" sz="1800" kern="1200" dirty="0" smtClean="0"/>
            <a:t> </a:t>
          </a:r>
          <a:endParaRPr lang="ru-RU" sz="1800" kern="1200" dirty="0"/>
        </a:p>
      </dsp:txBody>
      <dsp:txXfrm>
        <a:off x="60313" y="3525221"/>
        <a:ext cx="10951026" cy="111489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3F2A68-ED95-4098-9F94-154E64C9CA04}" type="datetimeFigureOut">
              <a:rPr lang="ru-RU" smtClean="0"/>
              <a:t>25.02.2017</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3A74BA-0A95-4354-B431-9E89ADC49E80}" type="slidenum">
              <a:rPr lang="ru-RU" smtClean="0"/>
              <a:t>‹#›</a:t>
            </a:fld>
            <a:endParaRPr lang="ru-RU"/>
          </a:p>
        </p:txBody>
      </p:sp>
    </p:spTree>
    <p:extLst>
      <p:ext uri="{BB962C8B-B14F-4D97-AF65-F5344CB8AC3E}">
        <p14:creationId xmlns:p14="http://schemas.microsoft.com/office/powerpoint/2010/main" val="2460584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FE10A90-FA69-42AC-AB0C-7E1BAB4C3094}" type="slidenum">
              <a:rPr lang="ru-RU" smtClean="0"/>
              <a:pPr/>
              <a:t>32</a:t>
            </a:fld>
            <a:endParaRPr lang="ru-RU"/>
          </a:p>
        </p:txBody>
      </p:sp>
    </p:spTree>
    <p:extLst>
      <p:ext uri="{BB962C8B-B14F-4D97-AF65-F5344CB8AC3E}">
        <p14:creationId xmlns:p14="http://schemas.microsoft.com/office/powerpoint/2010/main" val="1480618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6BEA88B2-2108-4917-A4DA-67338126CFEC}" type="datetimeFigureOut">
              <a:rPr lang="ru-RU" smtClean="0"/>
              <a:t>25.02.2017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D07BC52-228B-4673-8D00-630F6B0618FF}" type="slidenum">
              <a:rPr lang="ru-RU" smtClean="0"/>
              <a:t>‹#›</a:t>
            </a:fld>
            <a:endParaRPr lang="ru-RU"/>
          </a:p>
        </p:txBody>
      </p:sp>
    </p:spTree>
    <p:extLst>
      <p:ext uri="{BB962C8B-B14F-4D97-AF65-F5344CB8AC3E}">
        <p14:creationId xmlns:p14="http://schemas.microsoft.com/office/powerpoint/2010/main" val="163997038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BEA88B2-2108-4917-A4DA-67338126CFEC}" type="datetimeFigureOut">
              <a:rPr lang="ru-RU" smtClean="0"/>
              <a:t>25.02.2017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D07BC52-228B-4673-8D00-630F6B0618FF}" type="slidenum">
              <a:rPr lang="ru-RU" smtClean="0"/>
              <a:t>‹#›</a:t>
            </a:fld>
            <a:endParaRPr lang="ru-RU"/>
          </a:p>
        </p:txBody>
      </p:sp>
    </p:spTree>
    <p:extLst>
      <p:ext uri="{BB962C8B-B14F-4D97-AF65-F5344CB8AC3E}">
        <p14:creationId xmlns:p14="http://schemas.microsoft.com/office/powerpoint/2010/main" val="3134905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BEA88B2-2108-4917-A4DA-67338126CFEC}" type="datetimeFigureOut">
              <a:rPr lang="ru-RU" smtClean="0"/>
              <a:t>25.02.2017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D07BC52-228B-4673-8D00-630F6B0618FF}" type="slidenum">
              <a:rPr lang="ru-RU" smtClean="0"/>
              <a:t>‹#›</a:t>
            </a:fld>
            <a:endParaRPr lang="ru-RU"/>
          </a:p>
        </p:txBody>
      </p:sp>
    </p:spTree>
    <p:extLst>
      <p:ext uri="{BB962C8B-B14F-4D97-AF65-F5344CB8AC3E}">
        <p14:creationId xmlns:p14="http://schemas.microsoft.com/office/powerpoint/2010/main" val="2084724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BEA88B2-2108-4917-A4DA-67338126CFEC}" type="datetimeFigureOut">
              <a:rPr lang="ru-RU" smtClean="0"/>
              <a:t>25.02.2017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D07BC52-228B-4673-8D00-630F6B0618FF}" type="slidenum">
              <a:rPr lang="ru-RU" smtClean="0"/>
              <a:t>‹#›</a:t>
            </a:fld>
            <a:endParaRPr lang="ru-RU"/>
          </a:p>
        </p:txBody>
      </p:sp>
    </p:spTree>
    <p:extLst>
      <p:ext uri="{BB962C8B-B14F-4D97-AF65-F5344CB8AC3E}">
        <p14:creationId xmlns:p14="http://schemas.microsoft.com/office/powerpoint/2010/main" val="350453460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6BEA88B2-2108-4917-A4DA-67338126CFEC}" type="datetimeFigureOut">
              <a:rPr lang="ru-RU" smtClean="0"/>
              <a:t>25.02.2017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D07BC52-228B-4673-8D00-630F6B0618FF}" type="slidenum">
              <a:rPr lang="ru-RU" smtClean="0"/>
              <a:t>‹#›</a:t>
            </a:fld>
            <a:endParaRPr lang="ru-RU"/>
          </a:p>
        </p:txBody>
      </p:sp>
    </p:spTree>
    <p:extLst>
      <p:ext uri="{BB962C8B-B14F-4D97-AF65-F5344CB8AC3E}">
        <p14:creationId xmlns:p14="http://schemas.microsoft.com/office/powerpoint/2010/main" val="4623025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6BEA88B2-2108-4917-A4DA-67338126CFEC}" type="datetimeFigureOut">
              <a:rPr lang="ru-RU" smtClean="0"/>
              <a:t>25.02.2017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D07BC52-228B-4673-8D00-630F6B0618FF}" type="slidenum">
              <a:rPr lang="ru-RU" smtClean="0"/>
              <a:t>‹#›</a:t>
            </a:fld>
            <a:endParaRPr lang="ru-RU"/>
          </a:p>
        </p:txBody>
      </p:sp>
    </p:spTree>
    <p:extLst>
      <p:ext uri="{BB962C8B-B14F-4D97-AF65-F5344CB8AC3E}">
        <p14:creationId xmlns:p14="http://schemas.microsoft.com/office/powerpoint/2010/main" val="590638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6BEA88B2-2108-4917-A4DA-67338126CFEC}" type="datetimeFigureOut">
              <a:rPr lang="ru-RU" smtClean="0"/>
              <a:t>25.02.2017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D07BC52-228B-4673-8D00-630F6B0618FF}" type="slidenum">
              <a:rPr lang="ru-RU" smtClean="0"/>
              <a:t>‹#›</a:t>
            </a:fld>
            <a:endParaRPr lang="ru-RU"/>
          </a:p>
        </p:txBody>
      </p:sp>
    </p:spTree>
    <p:extLst>
      <p:ext uri="{BB962C8B-B14F-4D97-AF65-F5344CB8AC3E}">
        <p14:creationId xmlns:p14="http://schemas.microsoft.com/office/powerpoint/2010/main" val="173149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6BEA88B2-2108-4917-A4DA-67338126CFEC}" type="datetimeFigureOut">
              <a:rPr lang="ru-RU" smtClean="0"/>
              <a:t>25.02.2017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D07BC52-228B-4673-8D00-630F6B0618FF}" type="slidenum">
              <a:rPr lang="ru-RU" smtClean="0"/>
              <a:t>‹#›</a:t>
            </a:fld>
            <a:endParaRPr lang="ru-RU"/>
          </a:p>
        </p:txBody>
      </p:sp>
    </p:spTree>
    <p:extLst>
      <p:ext uri="{BB962C8B-B14F-4D97-AF65-F5344CB8AC3E}">
        <p14:creationId xmlns:p14="http://schemas.microsoft.com/office/powerpoint/2010/main" val="10680909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BEA88B2-2108-4917-A4DA-67338126CFEC}" type="datetimeFigureOut">
              <a:rPr lang="ru-RU" smtClean="0"/>
              <a:t>25.02.2017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D07BC52-228B-4673-8D00-630F6B0618FF}" type="slidenum">
              <a:rPr lang="ru-RU" smtClean="0"/>
              <a:t>‹#›</a:t>
            </a:fld>
            <a:endParaRPr lang="ru-RU"/>
          </a:p>
        </p:txBody>
      </p:sp>
    </p:spTree>
    <p:extLst>
      <p:ext uri="{BB962C8B-B14F-4D97-AF65-F5344CB8AC3E}">
        <p14:creationId xmlns:p14="http://schemas.microsoft.com/office/powerpoint/2010/main" val="1463046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6BEA88B2-2108-4917-A4DA-67338126CFEC}" type="datetimeFigureOut">
              <a:rPr lang="ru-RU" smtClean="0"/>
              <a:t>25.02.2017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D07BC52-228B-4673-8D00-630F6B0618FF}" type="slidenum">
              <a:rPr lang="ru-RU" smtClean="0"/>
              <a:t>‹#›</a:t>
            </a:fld>
            <a:endParaRPr lang="ru-RU"/>
          </a:p>
        </p:txBody>
      </p:sp>
    </p:spTree>
    <p:extLst>
      <p:ext uri="{BB962C8B-B14F-4D97-AF65-F5344CB8AC3E}">
        <p14:creationId xmlns:p14="http://schemas.microsoft.com/office/powerpoint/2010/main" val="3923535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6BEA88B2-2108-4917-A4DA-67338126CFEC}" type="datetimeFigureOut">
              <a:rPr lang="ru-RU" smtClean="0"/>
              <a:t>25.02.2017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D07BC52-228B-4673-8D00-630F6B0618FF}" type="slidenum">
              <a:rPr lang="ru-RU" smtClean="0"/>
              <a:t>‹#›</a:t>
            </a:fld>
            <a:endParaRPr lang="ru-RU"/>
          </a:p>
        </p:txBody>
      </p:sp>
    </p:spTree>
    <p:extLst>
      <p:ext uri="{BB962C8B-B14F-4D97-AF65-F5344CB8AC3E}">
        <p14:creationId xmlns:p14="http://schemas.microsoft.com/office/powerpoint/2010/main" val="2623516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EA88B2-2108-4917-A4DA-67338126CFEC}" type="datetimeFigureOut">
              <a:rPr lang="ru-RU" smtClean="0"/>
              <a:t>25.02.2017</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07BC52-228B-4673-8D00-630F6B0618FF}" type="slidenum">
              <a:rPr lang="ru-RU" smtClean="0"/>
              <a:t>‹#›</a:t>
            </a:fld>
            <a:endParaRPr lang="ru-RU"/>
          </a:p>
        </p:txBody>
      </p:sp>
    </p:spTree>
    <p:extLst>
      <p:ext uri="{BB962C8B-B14F-4D97-AF65-F5344CB8AC3E}">
        <p14:creationId xmlns:p14="http://schemas.microsoft.com/office/powerpoint/2010/main" val="40354728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hyperlink" Target="http://www.ligainternet.ru/" TargetMode="Externa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detionline.com/" TargetMode="External"/><Relationship Id="rId1" Type="http://schemas.openxmlformats.org/officeDocument/2006/relationships/slideLayout" Target="../slideLayouts/slideLayout2.xml"/><Relationship Id="rId4" Type="http://schemas.openxmlformats.org/officeDocument/2006/relationships/hyperlink" Target="mailto:helpline@detionline.co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hotline.rocit.ru/" TargetMode="External"/><Relationship Id="rId1" Type="http://schemas.openxmlformats.org/officeDocument/2006/relationships/slideLayout" Target="../slideLayouts/slideLayout2.xml"/><Relationship Id="rId4" Type="http://schemas.openxmlformats.org/officeDocument/2006/relationships/hyperlink" Target="http://hotline.rocit.ru/"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fid.su/"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tirnet.ru/"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karusel-tv.ru/"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gogul.tv/"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detionline.org/"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smeshariki.ru/"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consultantplus://offline/ref=9F491D6D3952B17A8AA657EE9969FA555ABF08E0764546DB15A43BP6i4L" TargetMode="Externa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fixiki.ru/"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1080;&#1075;&#1088;&#1072;-&#1080;&#1085;&#1090;&#1077;&#1088;&#1085;&#1077;&#1090;.&#1088;&#1092;/"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podrastayka.com/"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kidportal.ru/"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solnet.ee/" TargetMode="Externa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teremoc.ru/" TargetMode="Externa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koshki-mishki.ru/" TargetMode="Externa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it-n.ru/"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openclass.ru/"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edugalaxy.intel.ru/"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24.jpeg"/><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dirty="0" smtClean="0"/>
              <a:t>Безопасность детей в интернете</a:t>
            </a:r>
            <a:endParaRPr lang="ru-RU" dirty="0"/>
          </a:p>
        </p:txBody>
      </p:sp>
      <p:sp>
        <p:nvSpPr>
          <p:cNvPr id="3" name="Подзаголовок 2"/>
          <p:cNvSpPr>
            <a:spLocks noGrp="1"/>
          </p:cNvSpPr>
          <p:nvPr>
            <p:ph type="subTitle" idx="1"/>
          </p:nvPr>
        </p:nvSpPr>
        <p:spPr/>
        <p:txBody>
          <a:bodyPr/>
          <a:lstStyle/>
          <a:p>
            <a:endParaRPr lang="ru-RU" dirty="0"/>
          </a:p>
        </p:txBody>
      </p:sp>
      <p:graphicFrame>
        <p:nvGraphicFramePr>
          <p:cNvPr id="6" name="Object 5"/>
          <p:cNvGraphicFramePr>
            <a:graphicFrameLocks noChangeAspect="1"/>
          </p:cNvGraphicFramePr>
          <p:nvPr>
            <p:extLst>
              <p:ext uri="{D42A27DB-BD31-4B8C-83A1-F6EECF244321}">
                <p14:modId xmlns:p14="http://schemas.microsoft.com/office/powerpoint/2010/main" val="3781572014"/>
              </p:ext>
            </p:extLst>
          </p:nvPr>
        </p:nvGraphicFramePr>
        <p:xfrm>
          <a:off x="8977313" y="607505"/>
          <a:ext cx="2525712" cy="571500"/>
        </p:xfrm>
        <a:graphic>
          <a:graphicData uri="http://schemas.openxmlformats.org/presentationml/2006/ole">
            <mc:AlternateContent xmlns:mc="http://schemas.openxmlformats.org/markup-compatibility/2006">
              <mc:Choice xmlns:v="urn:schemas-microsoft-com:vml" Requires="v">
                <p:oleObj spid="_x0000_s1102" r:id="rId3" imgW="4710600" imgH="1058400" progId="">
                  <p:embed/>
                </p:oleObj>
              </mc:Choice>
              <mc:Fallback>
                <p:oleObj r:id="rId3" imgW="4710600" imgH="10584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7313" y="607505"/>
                        <a:ext cx="2525712"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Прямоугольник 6"/>
          <p:cNvSpPr/>
          <p:nvPr/>
        </p:nvSpPr>
        <p:spPr>
          <a:xfrm>
            <a:off x="4761221" y="472799"/>
            <a:ext cx="4214813" cy="619125"/>
          </a:xfrm>
          <a:prstGeom prst="rect">
            <a:avLst/>
          </a:prstGeom>
        </p:spPr>
        <p:txBody>
          <a:bodyPr>
            <a:spAutoFit/>
          </a:bodyPr>
          <a:lstStyle/>
          <a:p>
            <a:pPr algn="r">
              <a:lnSpc>
                <a:spcPct val="114000"/>
              </a:lnSpc>
              <a:defRPr/>
            </a:pPr>
            <a:r>
              <a:rPr lang="ru-RU" sz="1000" dirty="0">
                <a:solidFill>
                  <a:schemeClr val="tx1">
                    <a:lumMod val="90000"/>
                    <a:lumOff val="10000"/>
                  </a:schemeClr>
                </a:solidFill>
                <a:latin typeface="a_AvanteBsNr" pitchFamily="34" charset="-52"/>
              </a:rPr>
              <a:t>Областное государственное бюджетное образовательное учреждение</a:t>
            </a:r>
          </a:p>
          <a:p>
            <a:pPr algn="r">
              <a:lnSpc>
                <a:spcPct val="114000"/>
              </a:lnSpc>
              <a:defRPr/>
            </a:pPr>
            <a:r>
              <a:rPr lang="ru-RU" sz="1000" dirty="0">
                <a:solidFill>
                  <a:schemeClr val="tx1">
                    <a:lumMod val="90000"/>
                    <a:lumOff val="10000"/>
                  </a:schemeClr>
                </a:solidFill>
                <a:latin typeface="a_AvanteBsNr" pitchFamily="34" charset="-52"/>
              </a:rPr>
              <a:t>дополнительного профессионального образования</a:t>
            </a:r>
          </a:p>
          <a:p>
            <a:pPr algn="r">
              <a:lnSpc>
                <a:spcPct val="114000"/>
              </a:lnSpc>
              <a:defRPr/>
            </a:pPr>
            <a:r>
              <a:rPr lang="ru-RU" sz="1000" dirty="0">
                <a:solidFill>
                  <a:schemeClr val="tx1">
                    <a:lumMod val="90000"/>
                    <a:lumOff val="10000"/>
                  </a:schemeClr>
                </a:solidFill>
                <a:latin typeface="a_AvanteBsNr" pitchFamily="34" charset="-52"/>
              </a:rPr>
              <a:t>«Костромской областной институт развития образования»</a:t>
            </a:r>
          </a:p>
        </p:txBody>
      </p:sp>
    </p:spTree>
    <p:extLst>
      <p:ext uri="{BB962C8B-B14F-4D97-AF65-F5344CB8AC3E}">
        <p14:creationId xmlns:p14="http://schemas.microsoft.com/office/powerpoint/2010/main" val="33793317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dirty="0"/>
              <a:t>Некоммерческое партнерство </a:t>
            </a:r>
            <a:r>
              <a:rPr lang="ru-RU" sz="3200" dirty="0" smtClean="0"/>
              <a:t>«Лига безопасного Интернета» </a:t>
            </a:r>
            <a:r>
              <a:rPr lang="en-US" sz="3200" dirty="0" smtClean="0">
                <a:hlinkClick r:id="rId2"/>
              </a:rPr>
              <a:t>http://www.ligainternet.ru/</a:t>
            </a:r>
            <a:r>
              <a:rPr lang="ru-RU" sz="3200" dirty="0" smtClean="0"/>
              <a:t> </a:t>
            </a:r>
            <a:endParaRPr lang="ru-RU" sz="3200"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505378252"/>
              </p:ext>
            </p:extLst>
          </p:nvPr>
        </p:nvGraphicFramePr>
        <p:xfrm>
          <a:off x="838200" y="1825624"/>
          <a:ext cx="5471984" cy="4698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Рисунок 4"/>
          <p:cNvPicPr>
            <a:picLocks noChangeAspect="1"/>
          </p:cNvPicPr>
          <p:nvPr/>
        </p:nvPicPr>
        <p:blipFill rotWithShape="1">
          <a:blip r:embed="rId8"/>
          <a:srcRect t="7447" r="281"/>
          <a:stretch/>
        </p:blipFill>
        <p:spPr>
          <a:xfrm>
            <a:off x="6561400" y="2644345"/>
            <a:ext cx="5259897" cy="26443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631310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Интернет-ресурсы</a:t>
            </a:r>
            <a:endParaRPr lang="ru-RU" dirty="0"/>
          </a:p>
        </p:txBody>
      </p:sp>
      <p:sp>
        <p:nvSpPr>
          <p:cNvPr id="3" name="Текст 2"/>
          <p:cNvSpPr>
            <a:spLocks noGrp="1"/>
          </p:cNvSpPr>
          <p:nvPr>
            <p:ph type="body" idx="1"/>
          </p:nvPr>
        </p:nvSpPr>
        <p:spPr/>
        <p:txBody>
          <a:bodyPr/>
          <a:lstStyle/>
          <a:p>
            <a:r>
              <a:rPr lang="ru-RU" dirty="0" smtClean="0"/>
              <a:t>Для </a:t>
            </a:r>
            <a:r>
              <a:rPr lang="ru-RU" b="1" dirty="0" smtClean="0"/>
              <a:t>защиты</a:t>
            </a:r>
            <a:r>
              <a:rPr lang="ru-RU" dirty="0" smtClean="0"/>
              <a:t>  </a:t>
            </a:r>
            <a:r>
              <a:rPr lang="ru-RU" b="1" dirty="0" smtClean="0"/>
              <a:t>детей</a:t>
            </a:r>
            <a:r>
              <a:rPr lang="ru-RU" dirty="0" smtClean="0"/>
              <a:t>  от нежелательного контента в сети </a:t>
            </a:r>
            <a:r>
              <a:rPr lang="ru-RU" b="1" dirty="0" smtClean="0"/>
              <a:t>Интернет</a:t>
            </a:r>
            <a:r>
              <a:rPr lang="ru-RU" dirty="0" smtClean="0"/>
              <a:t>  создано много сервисов</a:t>
            </a:r>
            <a:endParaRPr lang="ru-RU" dirty="0"/>
          </a:p>
        </p:txBody>
      </p:sp>
    </p:spTree>
    <p:extLst>
      <p:ext uri="{BB962C8B-B14F-4D97-AF65-F5344CB8AC3E}">
        <p14:creationId xmlns:p14="http://schemas.microsoft.com/office/powerpoint/2010/main" val="39860731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Дети России онлайн</a:t>
            </a:r>
            <a:r>
              <a:rPr lang="ru-RU" dirty="0"/>
              <a:t> </a:t>
            </a:r>
            <a:r>
              <a:rPr lang="en-US" dirty="0" smtClean="0">
                <a:hlinkClick r:id="rId2"/>
              </a:rPr>
              <a:t>http://detionline.com/</a:t>
            </a:r>
            <a:r>
              <a:rPr lang="ru-RU" dirty="0" smtClean="0"/>
              <a:t> </a:t>
            </a:r>
            <a:endParaRPr lang="ru-RU" dirty="0"/>
          </a:p>
        </p:txBody>
      </p:sp>
      <p:pic>
        <p:nvPicPr>
          <p:cNvPr id="4" name="Объект 3"/>
          <p:cNvPicPr>
            <a:picLocks noGrp="1" noChangeAspect="1"/>
          </p:cNvPicPr>
          <p:nvPr>
            <p:ph idx="1"/>
          </p:nvPr>
        </p:nvPicPr>
        <p:blipFill rotWithShape="1">
          <a:blip r:embed="rId3"/>
          <a:srcRect l="18415" t="7457" r="20980"/>
          <a:stretch/>
        </p:blipFill>
        <p:spPr>
          <a:xfrm>
            <a:off x="1070918" y="1690688"/>
            <a:ext cx="4868563" cy="40268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Объект 2"/>
          <p:cNvSpPr txBox="1">
            <a:spLocks/>
          </p:cNvSpPr>
          <p:nvPr/>
        </p:nvSpPr>
        <p:spPr>
          <a:xfrm>
            <a:off x="6441988" y="1968843"/>
            <a:ext cx="4763529" cy="3954162"/>
          </a:xfrm>
          <a:prstGeom prst="rect">
            <a:avLst/>
          </a:prstGeom>
          <a:ln w="28575">
            <a:solidFill>
              <a:srgbClr val="0070C0"/>
            </a:solidFill>
            <a:prstDash val="dash"/>
          </a:ln>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ru-RU" dirty="0" smtClean="0"/>
              <a:t>Эксперты проекта помогают </a:t>
            </a:r>
            <a:r>
              <a:rPr lang="ru-RU" b="1" dirty="0" smtClean="0"/>
              <a:t>детям</a:t>
            </a:r>
            <a:r>
              <a:rPr lang="ru-RU" dirty="0" smtClean="0"/>
              <a:t>  и консультируют взрослых в ситуациях, связанных с безопасностью </a:t>
            </a:r>
            <a:r>
              <a:rPr lang="ru-RU" b="1" dirty="0" smtClean="0"/>
              <a:t>несовершеннолетних</a:t>
            </a:r>
            <a:r>
              <a:rPr lang="ru-RU" dirty="0" smtClean="0"/>
              <a:t>  при использовании </a:t>
            </a:r>
            <a:r>
              <a:rPr lang="ru-RU" b="1" dirty="0" smtClean="0"/>
              <a:t>Интернета</a:t>
            </a:r>
            <a:r>
              <a:rPr lang="ru-RU" dirty="0" smtClean="0"/>
              <a:t>.</a:t>
            </a:r>
          </a:p>
          <a:p>
            <a:pPr marL="0" indent="0">
              <a:buNone/>
            </a:pPr>
            <a:endParaRPr lang="ru-RU" dirty="0" smtClean="0"/>
          </a:p>
          <a:p>
            <a:pPr marL="0" indent="0">
              <a:buNone/>
            </a:pPr>
            <a:r>
              <a:rPr lang="ru-RU" dirty="0" smtClean="0"/>
              <a:t>Линия помощи «Дети Онлайн» – служба телефонного и онлайн консультирования для детей и взрослых по проблемам безопасного использования Интернета и мобильной связи. </a:t>
            </a:r>
          </a:p>
          <a:p>
            <a:pPr marL="0" indent="0">
              <a:buNone/>
            </a:pPr>
            <a:r>
              <a:rPr lang="ru-RU" dirty="0" smtClean="0"/>
              <a:t>На Линии помощи профессиональную психологическую и информационную поддержку оказывают психологи факультета психологии МГУ имени М.В. Ломоносова и Фонда Развития Интернет. </a:t>
            </a:r>
          </a:p>
          <a:p>
            <a:pPr marL="0" indent="0">
              <a:buNone/>
            </a:pPr>
            <a:r>
              <a:rPr lang="ru-RU" dirty="0" smtClean="0"/>
              <a:t>Звонки по России бесплатные. Линия работает с 9 до 18 (по московскому времени) по рабочим дням. </a:t>
            </a:r>
          </a:p>
          <a:p>
            <a:pPr marL="0" indent="0">
              <a:buNone/>
            </a:pPr>
            <a:r>
              <a:rPr lang="ru-RU" dirty="0" smtClean="0"/>
              <a:t>Тел.: </a:t>
            </a:r>
            <a:r>
              <a:rPr lang="ru-RU" b="1" dirty="0" smtClean="0"/>
              <a:t>8-800-25-000-15</a:t>
            </a:r>
            <a:r>
              <a:rPr lang="ru-RU" dirty="0" smtClean="0"/>
              <a:t>. </a:t>
            </a:r>
            <a:br>
              <a:rPr lang="ru-RU" dirty="0" smtClean="0"/>
            </a:br>
            <a:r>
              <a:rPr lang="ru-RU" dirty="0" err="1" smtClean="0"/>
              <a:t>email</a:t>
            </a:r>
            <a:r>
              <a:rPr lang="ru-RU" dirty="0" smtClean="0"/>
              <a:t>: </a:t>
            </a:r>
            <a:r>
              <a:rPr lang="ru-RU" dirty="0" smtClean="0">
                <a:hlinkClick r:id="rId4"/>
              </a:rPr>
              <a:t>helpline@detionline.com</a:t>
            </a:r>
            <a:endParaRPr lang="ru-RU" dirty="0"/>
          </a:p>
        </p:txBody>
      </p:sp>
    </p:spTree>
    <p:extLst>
      <p:ext uri="{BB962C8B-B14F-4D97-AF65-F5344CB8AC3E}">
        <p14:creationId xmlns:p14="http://schemas.microsoft.com/office/powerpoint/2010/main" val="32142925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Горячая линия Рунета</a:t>
            </a:r>
            <a:r>
              <a:rPr lang="ru-RU" b="1" dirty="0" smtClean="0"/>
              <a:t/>
            </a:r>
            <a:br>
              <a:rPr lang="ru-RU" b="1" dirty="0" smtClean="0"/>
            </a:br>
            <a:r>
              <a:rPr lang="en-US" dirty="0" smtClean="0">
                <a:hlinkClick r:id="rId2"/>
              </a:rPr>
              <a:t>http://www.hotline.rocit.ru/</a:t>
            </a:r>
            <a:r>
              <a:rPr lang="ru-RU" dirty="0" smtClean="0"/>
              <a:t> </a:t>
            </a:r>
            <a:endParaRPr lang="ru-RU" dirty="0"/>
          </a:p>
        </p:txBody>
      </p:sp>
      <p:pic>
        <p:nvPicPr>
          <p:cNvPr id="4" name="Объект 3"/>
          <p:cNvPicPr>
            <a:picLocks noGrp="1" noChangeAspect="1"/>
          </p:cNvPicPr>
          <p:nvPr>
            <p:ph idx="1"/>
          </p:nvPr>
        </p:nvPicPr>
        <p:blipFill rotWithShape="1">
          <a:blip r:embed="rId3"/>
          <a:srcRect t="7835" r="2316"/>
          <a:stretch/>
        </p:blipFill>
        <p:spPr>
          <a:xfrm>
            <a:off x="838200" y="2479589"/>
            <a:ext cx="5509950" cy="2815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p:cNvSpPr txBox="1"/>
          <p:nvPr/>
        </p:nvSpPr>
        <p:spPr>
          <a:xfrm>
            <a:off x="6713838" y="1690688"/>
            <a:ext cx="4827373" cy="4832092"/>
          </a:xfrm>
          <a:prstGeom prst="rect">
            <a:avLst/>
          </a:prstGeom>
          <a:noFill/>
          <a:ln w="28575">
            <a:solidFill>
              <a:srgbClr val="0070C0"/>
            </a:solidFill>
            <a:prstDash val="dash"/>
          </a:ln>
        </p:spPr>
        <p:txBody>
          <a:bodyPr wrap="square" rtlCol="0">
            <a:spAutoFit/>
          </a:bodyPr>
          <a:lstStyle/>
          <a:p>
            <a:r>
              <a:rPr lang="ru-RU" sz="1400" dirty="0" smtClean="0"/>
              <a:t>Горячая линия Центра безопасного Интернета в России позволяет любому пользователю сообщить о противоправном контенте в Сети. </a:t>
            </a:r>
          </a:p>
          <a:p>
            <a:r>
              <a:rPr lang="ru-RU" sz="1400" dirty="0" smtClean="0"/>
              <a:t>Аналитики «Горячей линии» осуществляют проверку всех сообщений и передают информацию хостинг- или контент-провайдеру (в ряде случаев – регистратору домена) с целью прекращения оборота противоправного контента, а также в установленных случаях – в правоохранительные органы. </a:t>
            </a:r>
          </a:p>
          <a:p>
            <a:pPr marL="285750" indent="-285750">
              <a:buFont typeface="Arial" panose="020B0604020202020204" pitchFamily="34" charset="0"/>
              <a:buChar char="•"/>
            </a:pPr>
            <a:r>
              <a:rPr lang="ru-RU" sz="1400" dirty="0" smtClean="0"/>
              <a:t>Линия работает по следующим основным категориям: сексуальная эксплуатация детей (детская порнография); </a:t>
            </a:r>
          </a:p>
          <a:p>
            <a:pPr marL="285750" indent="-285750">
              <a:buFont typeface="Arial" panose="020B0604020202020204" pitchFamily="34" charset="0"/>
              <a:buChar char="•"/>
            </a:pPr>
            <a:r>
              <a:rPr lang="ru-RU" sz="1400" dirty="0" smtClean="0"/>
              <a:t>деятельность преступников по завлечению жертв в Интернете (</a:t>
            </a:r>
            <a:r>
              <a:rPr lang="ru-RU" sz="1400" dirty="0" err="1" smtClean="0"/>
              <a:t>grooming</a:t>
            </a:r>
            <a:r>
              <a:rPr lang="ru-RU" sz="1400" dirty="0" smtClean="0"/>
              <a:t>); </a:t>
            </a:r>
          </a:p>
          <a:p>
            <a:pPr marL="285750" indent="-285750">
              <a:buFont typeface="Arial" panose="020B0604020202020204" pitchFamily="34" charset="0"/>
              <a:buChar char="•"/>
            </a:pPr>
            <a:r>
              <a:rPr lang="ru-RU" sz="1400" dirty="0" smtClean="0"/>
              <a:t>разжигание расовой, национальной и религиозной розни; </a:t>
            </a:r>
          </a:p>
          <a:p>
            <a:pPr marL="285750" indent="-285750">
              <a:buFont typeface="Arial" panose="020B0604020202020204" pitchFamily="34" charset="0"/>
              <a:buChar char="•"/>
            </a:pPr>
            <a:r>
              <a:rPr lang="ru-RU" sz="1400" dirty="0" smtClean="0"/>
              <a:t>пропаганда и публичное оправдание терроризма; </a:t>
            </a:r>
          </a:p>
          <a:p>
            <a:pPr marL="285750" indent="-285750">
              <a:buFont typeface="Arial" panose="020B0604020202020204" pitchFamily="34" charset="0"/>
              <a:buChar char="•"/>
            </a:pPr>
            <a:r>
              <a:rPr lang="ru-RU" sz="1400" dirty="0" err="1" smtClean="0"/>
              <a:t>киберунижение</a:t>
            </a:r>
            <a:r>
              <a:rPr lang="ru-RU" sz="1400" dirty="0" smtClean="0"/>
              <a:t> и </a:t>
            </a:r>
            <a:r>
              <a:rPr lang="ru-RU" sz="1400" dirty="0" err="1" smtClean="0"/>
              <a:t>киберпреследование</a:t>
            </a:r>
            <a:r>
              <a:rPr lang="ru-RU" sz="1400" dirty="0" smtClean="0"/>
              <a:t>; </a:t>
            </a:r>
          </a:p>
          <a:p>
            <a:pPr marL="285750" indent="-285750">
              <a:buFont typeface="Arial" panose="020B0604020202020204" pitchFamily="34" charset="0"/>
              <a:buChar char="•"/>
            </a:pPr>
            <a:r>
              <a:rPr lang="ru-RU" sz="1400" dirty="0" smtClean="0"/>
              <a:t>пропаганда наркотиков и их реализация через Интернет; интернет-мошенничество и программно-технические угрозы и другое. </a:t>
            </a:r>
          </a:p>
          <a:p>
            <a:endParaRPr lang="ru-RU" sz="1400" dirty="0"/>
          </a:p>
          <a:p>
            <a:r>
              <a:rPr lang="ru-RU" sz="1400" dirty="0" smtClean="0"/>
              <a:t>Сервис является анонимным, бесплатным и доступен по адресу </a:t>
            </a:r>
            <a:r>
              <a:rPr lang="ru-RU" sz="1400" dirty="0" smtClean="0">
                <a:hlinkClick r:id="rId4"/>
              </a:rPr>
              <a:t>hotline.rocit.ru</a:t>
            </a:r>
            <a:r>
              <a:rPr lang="ru-RU" sz="1400" dirty="0" smtClean="0"/>
              <a:t>.</a:t>
            </a:r>
            <a:endParaRPr lang="ru-RU" sz="1400" dirty="0"/>
          </a:p>
        </p:txBody>
      </p:sp>
    </p:spTree>
    <p:extLst>
      <p:ext uri="{BB962C8B-B14F-4D97-AF65-F5344CB8AC3E}">
        <p14:creationId xmlns:p14="http://schemas.microsoft.com/office/powerpoint/2010/main" val="32227697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Фонд развития Интернета </a:t>
            </a:r>
            <a:r>
              <a:rPr lang="en-US" dirty="0" smtClean="0">
                <a:hlinkClick r:id="rId2"/>
              </a:rPr>
              <a:t>http://www.fid.su/</a:t>
            </a:r>
            <a:r>
              <a:rPr lang="ru-RU" dirty="0" smtClean="0"/>
              <a:t> </a:t>
            </a:r>
            <a:endParaRPr lang="ru-RU" dirty="0"/>
          </a:p>
        </p:txBody>
      </p:sp>
      <p:pic>
        <p:nvPicPr>
          <p:cNvPr id="4" name="Объект 3"/>
          <p:cNvPicPr>
            <a:picLocks noGrp="1" noChangeAspect="1"/>
          </p:cNvPicPr>
          <p:nvPr>
            <p:ph idx="1"/>
          </p:nvPr>
        </p:nvPicPr>
        <p:blipFill rotWithShape="1">
          <a:blip r:embed="rId3"/>
          <a:srcRect l="7545" t="8024" r="1701"/>
          <a:stretch/>
        </p:blipFill>
        <p:spPr>
          <a:xfrm>
            <a:off x="551935" y="2331308"/>
            <a:ext cx="5762423" cy="31633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p:cNvSpPr txBox="1"/>
          <p:nvPr/>
        </p:nvSpPr>
        <p:spPr>
          <a:xfrm>
            <a:off x="6787978" y="1400433"/>
            <a:ext cx="4983892" cy="4832092"/>
          </a:xfrm>
          <a:prstGeom prst="rect">
            <a:avLst/>
          </a:prstGeom>
          <a:noFill/>
          <a:ln w="28575">
            <a:solidFill>
              <a:srgbClr val="0070C0"/>
            </a:solidFill>
            <a:prstDash val="dash"/>
          </a:ln>
        </p:spPr>
        <p:txBody>
          <a:bodyPr wrap="square" rtlCol="0">
            <a:spAutoFit/>
          </a:bodyPr>
          <a:lstStyle/>
          <a:p>
            <a:r>
              <a:rPr lang="ru-RU" sz="1400" dirty="0" smtClean="0"/>
              <a:t>Фонд Развития Интернет проводит специальные исследования, которые посвящены изучению психологии цифрового поколения России. Особое внимание уделяется проблемам безопасности детей и подростков в Интернете. </a:t>
            </a:r>
          </a:p>
          <a:p>
            <a:r>
              <a:rPr lang="ru-RU" sz="1400" dirty="0" smtClean="0"/>
              <a:t>Исследования Фонда затрагивают актуальные вопросы современного этапа развития информационного общества в России, на которые необходимо обратить внимание специалистам, исследователям, родителям и педагогам. </a:t>
            </a:r>
          </a:p>
          <a:p>
            <a:r>
              <a:rPr lang="ru-RU" sz="1400" dirty="0" smtClean="0"/>
              <a:t>Фонд выпускает ежеквартальный научно-публицистический журнал «Дети в информационном обществе» при научной поддержке Факультета психологии МГУ имени </a:t>
            </a:r>
            <a:r>
              <a:rPr lang="ru-RU" sz="1400" dirty="0" err="1" smtClean="0"/>
              <a:t>М.В.Ломоносова</a:t>
            </a:r>
            <a:r>
              <a:rPr lang="ru-RU" sz="1400" dirty="0" smtClean="0"/>
              <a:t> и Федерального института развития образования Министерства образования и науки РФ. </a:t>
            </a:r>
          </a:p>
          <a:p>
            <a:r>
              <a:rPr lang="ru-RU" sz="1400" dirty="0" smtClean="0"/>
              <a:t>Журнал для родителей, педагогов, психологов посвящен актуальным вопросам влияния современных инфокоммуникационных технологий на образ жизни, воспитание и личностное становление подрастающих поколений. </a:t>
            </a:r>
          </a:p>
          <a:p>
            <a:r>
              <a:rPr lang="ru-RU" sz="1400" dirty="0" smtClean="0"/>
              <a:t>Одновременно специалисты Фонда поддерживают службу телефонного и онлайн консультирования для детей и взрослых по проблемам безопасного использования Интернета и мобильной связи «Дети Онлайн».</a:t>
            </a:r>
            <a:endParaRPr lang="ru-RU" sz="1400" dirty="0"/>
          </a:p>
        </p:txBody>
      </p:sp>
    </p:spTree>
    <p:extLst>
      <p:ext uri="{BB962C8B-B14F-4D97-AF65-F5344CB8AC3E}">
        <p14:creationId xmlns:p14="http://schemas.microsoft.com/office/powerpoint/2010/main" val="18209459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Заголовок 1"/>
          <p:cNvSpPr>
            <a:spLocks noGrp="1"/>
          </p:cNvSpPr>
          <p:nvPr>
            <p:ph type="title"/>
          </p:nvPr>
        </p:nvSpPr>
        <p:spPr>
          <a:xfrm>
            <a:off x="2881290" y="357189"/>
            <a:ext cx="7300935" cy="960437"/>
          </a:xfrm>
        </p:spPr>
        <p:txBody>
          <a:bodyPr>
            <a:normAutofit fontScale="90000"/>
          </a:bodyPr>
          <a:lstStyle/>
          <a:p>
            <a:r>
              <a:rPr lang="ru-RU" dirty="0" smtClean="0"/>
              <a:t>Детский интернет</a:t>
            </a:r>
            <a:br>
              <a:rPr lang="ru-RU" dirty="0" smtClean="0"/>
            </a:br>
            <a:r>
              <a:rPr lang="en-US" dirty="0" smtClean="0">
                <a:hlinkClick r:id="rId2"/>
              </a:rPr>
              <a:t>http://tirnet.ru/</a:t>
            </a:r>
            <a:r>
              <a:rPr lang="ru-RU" dirty="0" smtClean="0"/>
              <a:t> </a:t>
            </a:r>
          </a:p>
        </p:txBody>
      </p:sp>
      <p:sp>
        <p:nvSpPr>
          <p:cNvPr id="25604" name="TextBox 4"/>
          <p:cNvSpPr txBox="1">
            <a:spLocks noChangeArrowheads="1"/>
          </p:cNvSpPr>
          <p:nvPr/>
        </p:nvSpPr>
        <p:spPr bwMode="auto">
          <a:xfrm>
            <a:off x="6657974" y="1655764"/>
            <a:ext cx="4125355" cy="3970318"/>
          </a:xfrm>
          <a:prstGeom prst="rect">
            <a:avLst/>
          </a:prstGeom>
          <a:noFill/>
          <a:ln w="28575">
            <a:solidFill>
              <a:srgbClr val="0070C0"/>
            </a:solidFill>
            <a:prstDash val="dash"/>
            <a:miter lim="800000"/>
            <a:headEnd/>
            <a:tailEnd/>
          </a:ln>
        </p:spPr>
        <p:txBody>
          <a:bodyPr wrap="square">
            <a:spAutoFit/>
          </a:bodyPr>
          <a:lstStyle/>
          <a:p>
            <a:r>
              <a:rPr lang="ru-RU" b="1" dirty="0"/>
              <a:t>Детский интернет-ресурс, полностью посвященный решению проблем  полезности, безопасности и увлекательности Интернета для детей.</a:t>
            </a:r>
          </a:p>
          <a:p>
            <a:endParaRPr lang="ru-RU" dirty="0"/>
          </a:p>
          <a:p>
            <a:r>
              <a:rPr lang="ru-RU" dirty="0"/>
              <a:t>Он дает возможность:</a:t>
            </a:r>
          </a:p>
          <a:p>
            <a:pPr>
              <a:buFont typeface="Arial" charset="0"/>
              <a:buChar char="•"/>
            </a:pPr>
            <a:r>
              <a:rPr lang="ru-RU" dirty="0"/>
              <a:t>играть, </a:t>
            </a:r>
          </a:p>
          <a:p>
            <a:pPr>
              <a:buFont typeface="Arial" charset="0"/>
              <a:buChar char="•"/>
            </a:pPr>
            <a:r>
              <a:rPr lang="ru-RU" dirty="0"/>
              <a:t>обучаться программированию в инновационной компьютерной среде </a:t>
            </a:r>
            <a:r>
              <a:rPr lang="ru-RU" dirty="0" err="1"/>
              <a:t>Скретч</a:t>
            </a:r>
            <a:r>
              <a:rPr lang="ru-RU" dirty="0"/>
              <a:t>, </a:t>
            </a:r>
          </a:p>
          <a:p>
            <a:pPr>
              <a:buFont typeface="Arial" charset="0"/>
              <a:buChar char="•"/>
            </a:pPr>
            <a:r>
              <a:rPr lang="ru-RU" dirty="0"/>
              <a:t>создавать компьютерные игры, занимается проблемой качества компьютерных игр и  сайтов для детей. </a:t>
            </a:r>
            <a:br>
              <a:rPr lang="ru-RU" dirty="0"/>
            </a:br>
            <a:endParaRPr lang="ru-RU" dirty="0"/>
          </a:p>
        </p:txBody>
      </p:sp>
      <p:pic>
        <p:nvPicPr>
          <p:cNvPr id="2" name="Рисунок 1"/>
          <p:cNvPicPr>
            <a:picLocks noChangeAspect="1"/>
          </p:cNvPicPr>
          <p:nvPr/>
        </p:nvPicPr>
        <p:blipFill rotWithShape="1">
          <a:blip r:embed="rId3"/>
          <a:srcRect t="5790" r="752"/>
          <a:stretch/>
        </p:blipFill>
        <p:spPr>
          <a:xfrm>
            <a:off x="403654" y="2356022"/>
            <a:ext cx="5997147" cy="30835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315486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Карусель — телеканал для детей и юношества </a:t>
            </a:r>
            <a:r>
              <a:rPr lang="en-US" dirty="0" smtClean="0"/>
              <a:t> </a:t>
            </a:r>
            <a:r>
              <a:rPr lang="en-US" dirty="0" smtClean="0">
                <a:hlinkClick r:id="rId2"/>
              </a:rPr>
              <a:t>https://www.karusel-tv.ru/</a:t>
            </a:r>
            <a:r>
              <a:rPr lang="en-US" dirty="0" smtClean="0"/>
              <a:t> </a:t>
            </a:r>
            <a:endParaRPr lang="ru-RU" dirty="0"/>
          </a:p>
        </p:txBody>
      </p:sp>
      <p:pic>
        <p:nvPicPr>
          <p:cNvPr id="4" name="Объект 3"/>
          <p:cNvPicPr>
            <a:picLocks noGrp="1" noChangeAspect="1"/>
          </p:cNvPicPr>
          <p:nvPr>
            <p:ph idx="1"/>
          </p:nvPr>
        </p:nvPicPr>
        <p:blipFill rotWithShape="1">
          <a:blip r:embed="rId3"/>
          <a:srcRect t="7267" r="162"/>
          <a:stretch/>
        </p:blipFill>
        <p:spPr>
          <a:xfrm>
            <a:off x="127012" y="2438400"/>
            <a:ext cx="6775821" cy="34090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2"/>
          <p:cNvSpPr txBox="1">
            <a:spLocks noChangeArrowheads="1"/>
          </p:cNvSpPr>
          <p:nvPr/>
        </p:nvSpPr>
        <p:spPr bwMode="auto">
          <a:xfrm>
            <a:off x="7306961" y="2323069"/>
            <a:ext cx="4489622" cy="3970318"/>
          </a:xfrm>
          <a:prstGeom prst="rect">
            <a:avLst/>
          </a:prstGeom>
          <a:noFill/>
          <a:ln w="28575">
            <a:solidFill>
              <a:srgbClr val="0070C0"/>
            </a:solidFill>
            <a:prstDash val="dash"/>
            <a:miter lim="800000"/>
            <a:headEnd/>
            <a:tailEnd/>
          </a:ln>
        </p:spPr>
        <p:txBody>
          <a:bodyPr wrap="square">
            <a:spAutoFit/>
          </a:bodyPr>
          <a:lstStyle/>
          <a:p>
            <a:r>
              <a:rPr lang="ru-RU" dirty="0"/>
              <a:t>Канал создан на базе крупнейших вещателей и производителей детского телевизионного продукта, при содействии ведущих психологов, педагогов, авторов инновационных образовательных программ. Канал «Карусель» ориентирован на широкую детскую и подростковую аудиторию.</a:t>
            </a:r>
          </a:p>
          <a:p>
            <a:endParaRPr lang="ru-RU" dirty="0"/>
          </a:p>
          <a:p>
            <a:r>
              <a:rPr lang="ru-RU" dirty="0"/>
              <a:t>Карусель — это яркий калейдоскоп из лучших образовательных и развлекательных шоу, любимых фильмов и мультфильмов, веселых викторин и игровых проектов.</a:t>
            </a:r>
          </a:p>
        </p:txBody>
      </p:sp>
    </p:spTree>
    <p:extLst>
      <p:ext uri="{BB962C8B-B14F-4D97-AF65-F5344CB8AC3E}">
        <p14:creationId xmlns:p14="http://schemas.microsoft.com/office/powerpoint/2010/main" val="8756744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Федеральная программа безопасного детского интернета «</a:t>
            </a:r>
            <a:r>
              <a:rPr lang="ru-RU" dirty="0" err="1" smtClean="0"/>
              <a:t>Гогуль</a:t>
            </a:r>
            <a:r>
              <a:rPr lang="ru-RU" dirty="0" smtClean="0"/>
              <a:t>» </a:t>
            </a:r>
            <a:r>
              <a:rPr lang="en-US" dirty="0" smtClean="0">
                <a:hlinkClick r:id="rId2"/>
              </a:rPr>
              <a:t>http://www.gogul.tv/</a:t>
            </a:r>
            <a:r>
              <a:rPr lang="en-US" dirty="0" smtClean="0"/>
              <a:t> </a:t>
            </a:r>
            <a:endParaRPr lang="ru-RU" dirty="0"/>
          </a:p>
        </p:txBody>
      </p:sp>
      <p:pic>
        <p:nvPicPr>
          <p:cNvPr id="4" name="Объект 3"/>
          <p:cNvPicPr>
            <a:picLocks noGrp="1" noChangeAspect="1"/>
          </p:cNvPicPr>
          <p:nvPr>
            <p:ph idx="1"/>
          </p:nvPr>
        </p:nvPicPr>
        <p:blipFill rotWithShape="1">
          <a:blip r:embed="rId3"/>
          <a:srcRect l="19543" t="6699" r="20774" b="15302"/>
          <a:stretch/>
        </p:blipFill>
        <p:spPr>
          <a:xfrm>
            <a:off x="914399" y="2141836"/>
            <a:ext cx="5096983" cy="36081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p:cNvSpPr txBox="1"/>
          <p:nvPr/>
        </p:nvSpPr>
        <p:spPr>
          <a:xfrm>
            <a:off x="6425513" y="1919414"/>
            <a:ext cx="4695568" cy="4524315"/>
          </a:xfrm>
          <a:prstGeom prst="rect">
            <a:avLst/>
          </a:prstGeom>
          <a:noFill/>
          <a:ln w="28575">
            <a:solidFill>
              <a:srgbClr val="0070C0"/>
            </a:solidFill>
            <a:prstDash val="dash"/>
          </a:ln>
        </p:spPr>
        <p:txBody>
          <a:bodyPr wrap="square" rtlCol="0">
            <a:spAutoFit/>
          </a:bodyPr>
          <a:lstStyle/>
          <a:p>
            <a:r>
              <a:rPr lang="ru-RU" b="1" dirty="0" smtClean="0"/>
              <a:t>Детский интернет-браузер </a:t>
            </a:r>
            <a:r>
              <a:rPr lang="ru-RU" b="1" dirty="0" err="1" smtClean="0"/>
              <a:t>Гогуль</a:t>
            </a:r>
            <a:r>
              <a:rPr lang="ru-RU" dirty="0" smtClean="0"/>
              <a:t> - это программа для ограничения доступа в интернет и фильтрации содержимого веб-ресурсов, для обеспечения безопасности ребёнка и </a:t>
            </a:r>
            <a:r>
              <a:rPr lang="ru-RU" b="1" dirty="0" smtClean="0"/>
              <a:t>родительского контроля</a:t>
            </a:r>
            <a:r>
              <a:rPr lang="ru-RU" dirty="0" smtClean="0"/>
              <a:t> детского сёрфинга по сети. </a:t>
            </a:r>
          </a:p>
          <a:p>
            <a:r>
              <a:rPr lang="ru-RU" dirty="0" smtClean="0"/>
              <a:t>Безопасность ребёнка в интернете обеспечивается за счёт каталога </a:t>
            </a:r>
            <a:r>
              <a:rPr lang="ru-RU" b="1" dirty="0" smtClean="0"/>
              <a:t>детских сайтов</a:t>
            </a:r>
            <a:r>
              <a:rPr lang="ru-RU" dirty="0" smtClean="0"/>
              <a:t>, проверенных педагогами и психологами, и насчитывающего тысячи детских интернет-сайтов. </a:t>
            </a:r>
          </a:p>
          <a:p>
            <a:r>
              <a:rPr lang="ru-RU" dirty="0" err="1" smtClean="0"/>
              <a:t>Гогуль</a:t>
            </a:r>
            <a:r>
              <a:rPr lang="ru-RU" dirty="0" smtClean="0"/>
              <a:t> ведёт статистику посещённых сайтов для родительского контроля интернет-сёрфинга ребёнка, а также может ограничивать время пребывания детей в интернете.</a:t>
            </a:r>
            <a:endParaRPr lang="ru-RU" dirty="0"/>
          </a:p>
        </p:txBody>
      </p:sp>
    </p:spTree>
    <p:extLst>
      <p:ext uri="{BB962C8B-B14F-4D97-AF65-F5344CB8AC3E}">
        <p14:creationId xmlns:p14="http://schemas.microsoft.com/office/powerpoint/2010/main" val="23857946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a:t>
            </a:r>
            <a:r>
              <a:rPr lang="ru-RU" b="1" dirty="0" smtClean="0"/>
              <a:t>Дети</a:t>
            </a:r>
            <a:r>
              <a:rPr lang="ru-RU" dirty="0" smtClean="0"/>
              <a:t>  онлайн" </a:t>
            </a:r>
            <a:br>
              <a:rPr lang="ru-RU" dirty="0" smtClean="0"/>
            </a:br>
            <a:r>
              <a:rPr lang="ru-RU" dirty="0" smtClean="0">
                <a:hlinkClick r:id="rId2"/>
              </a:rPr>
              <a:t>http://www.DetiOnline.org</a:t>
            </a:r>
            <a:endParaRPr lang="ru-RU" dirty="0"/>
          </a:p>
        </p:txBody>
      </p:sp>
      <p:pic>
        <p:nvPicPr>
          <p:cNvPr id="4" name="Рисунок 3"/>
          <p:cNvPicPr>
            <a:picLocks noChangeAspect="1"/>
          </p:cNvPicPr>
          <p:nvPr/>
        </p:nvPicPr>
        <p:blipFill rotWithShape="1">
          <a:blip r:embed="rId3"/>
          <a:srcRect l="52" t="8752"/>
          <a:stretch/>
        </p:blipFill>
        <p:spPr>
          <a:xfrm>
            <a:off x="2108887" y="2188134"/>
            <a:ext cx="7564677" cy="37408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151969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t>Смешарики</a:t>
            </a:r>
            <a:r>
              <a:rPr lang="ru-RU" dirty="0" smtClean="0"/>
              <a:t/>
            </a:r>
            <a:br>
              <a:rPr lang="ru-RU" dirty="0" smtClean="0"/>
            </a:br>
            <a:r>
              <a:rPr lang="en-US" dirty="0" smtClean="0">
                <a:hlinkClick r:id="rId2"/>
              </a:rPr>
              <a:t>http://www.smeshariki.ru/</a:t>
            </a:r>
            <a:r>
              <a:rPr lang="ru-RU" dirty="0" smtClean="0"/>
              <a:t> </a:t>
            </a:r>
            <a:endParaRPr lang="ru-RU" dirty="0"/>
          </a:p>
        </p:txBody>
      </p:sp>
      <p:pic>
        <p:nvPicPr>
          <p:cNvPr id="4" name="Объект 3"/>
          <p:cNvPicPr>
            <a:picLocks noGrp="1" noChangeAspect="1"/>
          </p:cNvPicPr>
          <p:nvPr>
            <p:ph idx="1"/>
          </p:nvPr>
        </p:nvPicPr>
        <p:blipFill rotWithShape="1">
          <a:blip r:embed="rId3"/>
          <a:srcRect l="3238" t="7457" r="3648"/>
          <a:stretch/>
        </p:blipFill>
        <p:spPr>
          <a:xfrm>
            <a:off x="617839" y="2339545"/>
            <a:ext cx="6041586" cy="32525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p:cNvSpPr txBox="1"/>
          <p:nvPr/>
        </p:nvSpPr>
        <p:spPr>
          <a:xfrm>
            <a:off x="7241059" y="1589903"/>
            <a:ext cx="4596714" cy="4185761"/>
          </a:xfrm>
          <a:prstGeom prst="rect">
            <a:avLst/>
          </a:prstGeom>
          <a:noFill/>
          <a:ln w="28575">
            <a:solidFill>
              <a:srgbClr val="0070C0"/>
            </a:solidFill>
            <a:prstDash val="dash"/>
          </a:ln>
        </p:spPr>
        <p:txBody>
          <a:bodyPr wrap="square" rtlCol="0">
            <a:spAutoFit/>
          </a:bodyPr>
          <a:lstStyle/>
          <a:p>
            <a:r>
              <a:rPr lang="ru-RU" sz="1400" dirty="0" smtClean="0"/>
              <a:t>«</a:t>
            </a:r>
            <a:r>
              <a:rPr lang="ru-RU" sz="1400" dirty="0" err="1" smtClean="0"/>
              <a:t>Смешарики</a:t>
            </a:r>
            <a:r>
              <a:rPr lang="ru-RU" sz="1400" dirty="0" smtClean="0"/>
              <a:t>» – популярный мультипликационный сериал, созданный в 2003 г. в рамках Федеральной Целевой программы по Толерантности и общественной социально-культурной программы «Мир без насилия». </a:t>
            </a:r>
          </a:p>
          <a:p>
            <a:endParaRPr lang="ru-RU" sz="1400" dirty="0"/>
          </a:p>
          <a:p>
            <a:r>
              <a:rPr lang="ru-RU" sz="1400" dirty="0" err="1" smtClean="0"/>
              <a:t>Смешарики</a:t>
            </a:r>
            <a:r>
              <a:rPr lang="ru-RU" sz="1400" dirty="0" smtClean="0"/>
              <a:t> – это круглые мультипликационные персонажи, каждый из которых имеет свой характер, историю и увлечения. Проект рассчитан на совокупную детскую аудиторию от 3 до 15 лет. </a:t>
            </a:r>
          </a:p>
          <a:p>
            <a:endParaRPr lang="ru-RU" sz="1400" dirty="0"/>
          </a:p>
          <a:p>
            <a:r>
              <a:rPr lang="ru-RU" sz="1400" dirty="0" smtClean="0"/>
              <a:t>В рамках проекта действует комплексный развивающий детский портал smeshariki.ru, который представляет собой цельную игровую развивающую среду. </a:t>
            </a:r>
          </a:p>
          <a:p>
            <a:endParaRPr lang="ru-RU" sz="1400" dirty="0"/>
          </a:p>
          <a:p>
            <a:r>
              <a:rPr lang="ru-RU" sz="1400" dirty="0" smtClean="0"/>
              <a:t>Детская социальная сеть </a:t>
            </a:r>
            <a:r>
              <a:rPr lang="ru-RU" sz="1400" dirty="0" err="1" smtClean="0"/>
              <a:t>Смешариков</a:t>
            </a:r>
            <a:r>
              <a:rPr lang="ru-RU" sz="1400" dirty="0" smtClean="0"/>
              <a:t> «</a:t>
            </a:r>
            <a:r>
              <a:rPr lang="ru-RU" sz="1400" dirty="0" err="1" smtClean="0"/>
              <a:t>Шарарам</a:t>
            </a:r>
            <a:r>
              <a:rPr lang="ru-RU" sz="1400" dirty="0" smtClean="0"/>
              <a:t>» представляет собой интерактивное образовательное пространство, где дети могут общаться друг с другом и получать полезные навыки, в том числе и в части правил безопасности в Интернете.</a:t>
            </a:r>
            <a:endParaRPr lang="ru-RU" sz="1400" dirty="0"/>
          </a:p>
        </p:txBody>
      </p:sp>
    </p:spTree>
    <p:extLst>
      <p:ext uri="{BB962C8B-B14F-4D97-AF65-F5344CB8AC3E}">
        <p14:creationId xmlns:p14="http://schemas.microsoft.com/office/powerpoint/2010/main" val="22695767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100138"/>
            <a:ext cx="10515600" cy="2852737"/>
          </a:xfrm>
        </p:spPr>
        <p:txBody>
          <a:bodyPr>
            <a:normAutofit fontScale="90000"/>
          </a:bodyPr>
          <a:lstStyle/>
          <a:p>
            <a:r>
              <a:rPr lang="ru-RU" dirty="0"/>
              <a:t>Законодательство Российской Федерации о защите детей от информации, причиняющей вред их здоровью и (или) </a:t>
            </a:r>
            <a:r>
              <a:rPr lang="ru-RU" dirty="0" smtClean="0"/>
              <a:t>развитию</a:t>
            </a:r>
            <a:endParaRPr lang="ru-RU" dirty="0"/>
          </a:p>
        </p:txBody>
      </p:sp>
      <p:sp>
        <p:nvSpPr>
          <p:cNvPr id="3" name="Текст 2"/>
          <p:cNvSpPr>
            <a:spLocks noGrp="1"/>
          </p:cNvSpPr>
          <p:nvPr>
            <p:ph type="body" idx="1"/>
          </p:nvPr>
        </p:nvSpPr>
        <p:spPr/>
        <p:txBody>
          <a:bodyPr>
            <a:normAutofit/>
          </a:bodyPr>
          <a:lstStyle/>
          <a:p>
            <a:r>
              <a:rPr lang="ru-RU" dirty="0"/>
              <a:t>Законодательство Российской Федерации о защите детей от информации, причиняющей вред их здоровью и (или) развитию, состоит из </a:t>
            </a:r>
            <a:r>
              <a:rPr lang="ru-RU" u="sng" dirty="0">
                <a:solidFill>
                  <a:schemeClr val="bg1">
                    <a:lumMod val="50000"/>
                  </a:schemeClr>
                </a:solidFill>
                <a:hlinkClick r:id="rId2"/>
              </a:rPr>
              <a:t>Конституции Российской Федерации, федеральных законов и принимаемых в соответствии с ними </a:t>
            </a:r>
            <a:r>
              <a:rPr lang="ru-RU" u="sng" dirty="0" smtClean="0">
                <a:solidFill>
                  <a:schemeClr val="bg1">
                    <a:lumMod val="50000"/>
                  </a:schemeClr>
                </a:solidFill>
                <a:hlinkClick r:id="rId2"/>
              </a:rPr>
              <a:t>нормативных </a:t>
            </a:r>
            <a:r>
              <a:rPr lang="ru-RU" u="sng" dirty="0">
                <a:solidFill>
                  <a:schemeClr val="bg1">
                    <a:lumMod val="50000"/>
                  </a:schemeClr>
                </a:solidFill>
                <a:hlinkClick r:id="rId2"/>
              </a:rPr>
              <a:t>правовых актов.</a:t>
            </a:r>
          </a:p>
          <a:p>
            <a:endParaRPr lang="ru-RU" dirty="0"/>
          </a:p>
        </p:txBody>
      </p:sp>
    </p:spTree>
    <p:extLst>
      <p:ext uri="{BB962C8B-B14F-4D97-AF65-F5344CB8AC3E}">
        <p14:creationId xmlns:p14="http://schemas.microsoft.com/office/powerpoint/2010/main" val="5787913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t>Фиксики</a:t>
            </a:r>
            <a:r>
              <a:rPr lang="ru-RU" dirty="0" smtClean="0"/>
              <a:t> </a:t>
            </a:r>
            <a:r>
              <a:rPr lang="en-US" dirty="0" smtClean="0">
                <a:hlinkClick r:id="rId2"/>
              </a:rPr>
              <a:t>http://www.fixiki.ru/</a:t>
            </a:r>
            <a:r>
              <a:rPr lang="ru-RU" dirty="0" smtClean="0"/>
              <a:t> </a:t>
            </a:r>
            <a:endParaRPr lang="ru-RU" dirty="0"/>
          </a:p>
        </p:txBody>
      </p:sp>
      <p:pic>
        <p:nvPicPr>
          <p:cNvPr id="4" name="Объект 3"/>
          <p:cNvPicPr>
            <a:picLocks noGrp="1" noChangeAspect="1"/>
          </p:cNvPicPr>
          <p:nvPr>
            <p:ph idx="1"/>
          </p:nvPr>
        </p:nvPicPr>
        <p:blipFill rotWithShape="1">
          <a:blip r:embed="rId3"/>
          <a:srcRect l="8880" t="7646" r="12263"/>
          <a:stretch/>
        </p:blipFill>
        <p:spPr>
          <a:xfrm>
            <a:off x="527222" y="1762897"/>
            <a:ext cx="6334897" cy="40186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p:cNvSpPr txBox="1"/>
          <p:nvPr/>
        </p:nvSpPr>
        <p:spPr>
          <a:xfrm>
            <a:off x="7323438" y="1837038"/>
            <a:ext cx="4267200" cy="4247317"/>
          </a:xfrm>
          <a:prstGeom prst="rect">
            <a:avLst/>
          </a:prstGeom>
          <a:noFill/>
          <a:ln w="28575">
            <a:solidFill>
              <a:srgbClr val="0070C0"/>
            </a:solidFill>
            <a:prstDash val="dash"/>
          </a:ln>
        </p:spPr>
        <p:txBody>
          <a:bodyPr wrap="square" rtlCol="0">
            <a:spAutoFit/>
          </a:bodyPr>
          <a:lstStyle/>
          <a:p>
            <a:r>
              <a:rPr lang="ru-RU" dirty="0" smtClean="0"/>
              <a:t>Герои сериала </a:t>
            </a:r>
            <a:r>
              <a:rPr lang="ru-RU" dirty="0" err="1" smtClean="0"/>
              <a:t>фиксики</a:t>
            </a:r>
            <a:r>
              <a:rPr lang="ru-RU" dirty="0" smtClean="0"/>
              <a:t> – большие выдумщики, и их сайт устроен необычно. Он больше похож на рабочий стол компьютера или мобильного телефона, где за маленькими иконками скрываются большие интересные разделы: мультфильмы о приключениях </a:t>
            </a:r>
            <a:r>
              <a:rPr lang="ru-RU" dirty="0" err="1" smtClean="0"/>
              <a:t>фиксиков</a:t>
            </a:r>
            <a:r>
              <a:rPr lang="ru-RU" dirty="0" smtClean="0"/>
              <a:t> или истории из их жизни. </a:t>
            </a:r>
          </a:p>
          <a:p>
            <a:endParaRPr lang="ru-RU" dirty="0"/>
          </a:p>
          <a:p>
            <a:r>
              <a:rPr lang="ru-RU" dirty="0" smtClean="0"/>
              <a:t>На сайте можно скачивать </a:t>
            </a:r>
            <a:r>
              <a:rPr lang="ru-RU" dirty="0" err="1" smtClean="0"/>
              <a:t>рингтоны</a:t>
            </a:r>
            <a:r>
              <a:rPr lang="ru-RU" dirty="0" smtClean="0"/>
              <a:t>, песни и </a:t>
            </a:r>
            <a:r>
              <a:rPr lang="ru-RU" dirty="0" err="1" smtClean="0"/>
              <a:t>видеосоветы</a:t>
            </a:r>
            <a:r>
              <a:rPr lang="ru-RU" dirty="0" smtClean="0"/>
              <a:t>. </a:t>
            </a:r>
          </a:p>
          <a:p>
            <a:endParaRPr lang="ru-RU" dirty="0"/>
          </a:p>
          <a:p>
            <a:r>
              <a:rPr lang="ru-RU" dirty="0" err="1" smtClean="0"/>
              <a:t>Фиксики</a:t>
            </a:r>
            <a:r>
              <a:rPr lang="ru-RU" dirty="0" smtClean="0"/>
              <a:t> могут жить везде – в компьютерах, планшетах или мобильных телефонах!</a:t>
            </a:r>
            <a:endParaRPr lang="ru-RU" dirty="0"/>
          </a:p>
        </p:txBody>
      </p:sp>
    </p:spTree>
    <p:extLst>
      <p:ext uri="{BB962C8B-B14F-4D97-AF65-F5344CB8AC3E}">
        <p14:creationId xmlns:p14="http://schemas.microsoft.com/office/powerpoint/2010/main" val="444581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Изучи интернет – управляй им</a:t>
            </a:r>
            <a:br>
              <a:rPr lang="ru-RU" dirty="0" smtClean="0"/>
            </a:br>
            <a:r>
              <a:rPr lang="en-US" dirty="0" smtClean="0">
                <a:hlinkClick r:id="rId2"/>
              </a:rPr>
              <a:t>http://</a:t>
            </a:r>
            <a:r>
              <a:rPr lang="ru-RU" dirty="0" smtClean="0">
                <a:hlinkClick r:id="rId2"/>
              </a:rPr>
              <a:t>игра-</a:t>
            </a:r>
            <a:r>
              <a:rPr lang="ru-RU" dirty="0" err="1" smtClean="0">
                <a:hlinkClick r:id="rId2"/>
              </a:rPr>
              <a:t>интернет.рф</a:t>
            </a:r>
            <a:r>
              <a:rPr lang="ru-RU" dirty="0" smtClean="0">
                <a:hlinkClick r:id="rId2"/>
              </a:rPr>
              <a:t>/</a:t>
            </a:r>
            <a:r>
              <a:rPr lang="ru-RU" dirty="0" smtClean="0"/>
              <a:t> </a:t>
            </a:r>
            <a:endParaRPr lang="ru-RU" dirty="0"/>
          </a:p>
        </p:txBody>
      </p:sp>
      <p:pic>
        <p:nvPicPr>
          <p:cNvPr id="4" name="Объект 3"/>
          <p:cNvPicPr>
            <a:picLocks noGrp="1" noChangeAspect="1"/>
          </p:cNvPicPr>
          <p:nvPr>
            <p:ph idx="1"/>
          </p:nvPr>
        </p:nvPicPr>
        <p:blipFill rotWithShape="1">
          <a:blip r:embed="rId3"/>
          <a:srcRect t="8592" r="7238"/>
          <a:stretch/>
        </p:blipFill>
        <p:spPr>
          <a:xfrm>
            <a:off x="838200" y="2537255"/>
            <a:ext cx="5648713" cy="30150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p:cNvSpPr txBox="1"/>
          <p:nvPr/>
        </p:nvSpPr>
        <p:spPr>
          <a:xfrm>
            <a:off x="7035114" y="1837038"/>
            <a:ext cx="4703805" cy="4524315"/>
          </a:xfrm>
          <a:prstGeom prst="rect">
            <a:avLst/>
          </a:prstGeom>
          <a:noFill/>
          <a:ln w="28575">
            <a:solidFill>
              <a:srgbClr val="0070C0"/>
            </a:solidFill>
            <a:prstDash val="dash"/>
          </a:ln>
        </p:spPr>
        <p:txBody>
          <a:bodyPr wrap="square" rtlCol="0">
            <a:spAutoFit/>
          </a:bodyPr>
          <a:lstStyle/>
          <a:p>
            <a:r>
              <a:rPr lang="ru-RU" dirty="0" smtClean="0"/>
              <a:t>Онлайн-игра «Изучи Интернет – управляй им» поможет юным пользователям Сети научиться ориентироваться в интернет-пространстве. </a:t>
            </a:r>
          </a:p>
          <a:p>
            <a:endParaRPr lang="ru-RU" dirty="0"/>
          </a:p>
          <a:p>
            <a:r>
              <a:rPr lang="ru-RU" dirty="0" smtClean="0"/>
              <a:t>Участники игры узнают о техническом устройстве Сети, ее разнообразных сервисах и возможностях. </a:t>
            </a:r>
          </a:p>
          <a:p>
            <a:r>
              <a:rPr lang="ru-RU" dirty="0" smtClean="0"/>
              <a:t>В игре также рассказывается об основных угрозах, которые подстерегают пользователей Интернета, и о том, как избежать этих рисков. </a:t>
            </a:r>
          </a:p>
          <a:p>
            <a:endParaRPr lang="ru-RU" dirty="0"/>
          </a:p>
          <a:p>
            <a:r>
              <a:rPr lang="ru-RU" dirty="0" smtClean="0"/>
              <a:t>Игра создана при поддержке Координационного центра национального домена сети Интернет.</a:t>
            </a:r>
            <a:endParaRPr lang="ru-RU" dirty="0"/>
          </a:p>
        </p:txBody>
      </p:sp>
    </p:spTree>
    <p:extLst>
      <p:ext uri="{BB962C8B-B14F-4D97-AF65-F5344CB8AC3E}">
        <p14:creationId xmlns:p14="http://schemas.microsoft.com/office/powerpoint/2010/main" val="38195898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t>Подрастайка</a:t>
            </a:r>
            <a:r>
              <a:rPr lang="ru-RU" dirty="0" smtClean="0"/>
              <a:t> </a:t>
            </a:r>
            <a:r>
              <a:rPr lang="en-US" dirty="0" smtClean="0">
                <a:hlinkClick r:id="rId2"/>
              </a:rPr>
              <a:t>http://www.podrastayka.com/</a:t>
            </a:r>
            <a:r>
              <a:rPr lang="ru-RU" dirty="0" smtClean="0"/>
              <a:t> </a:t>
            </a:r>
            <a:endParaRPr lang="ru-RU" dirty="0"/>
          </a:p>
        </p:txBody>
      </p:sp>
      <p:pic>
        <p:nvPicPr>
          <p:cNvPr id="4" name="Объект 3"/>
          <p:cNvPicPr>
            <a:picLocks noGrp="1" noChangeAspect="1"/>
          </p:cNvPicPr>
          <p:nvPr>
            <p:ph idx="1"/>
          </p:nvPr>
        </p:nvPicPr>
        <p:blipFill rotWithShape="1">
          <a:blip r:embed="rId3"/>
          <a:srcRect l="21800" t="7645" r="22518" b="9244"/>
          <a:stretch/>
        </p:blipFill>
        <p:spPr>
          <a:xfrm>
            <a:off x="838200" y="2034746"/>
            <a:ext cx="4473146" cy="36164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p:cNvSpPr txBox="1"/>
          <p:nvPr/>
        </p:nvSpPr>
        <p:spPr>
          <a:xfrm>
            <a:off x="6285469" y="2479589"/>
            <a:ext cx="4085968" cy="2308324"/>
          </a:xfrm>
          <a:prstGeom prst="rect">
            <a:avLst/>
          </a:prstGeom>
          <a:noFill/>
          <a:ln w="28575">
            <a:solidFill>
              <a:srgbClr val="0070C0"/>
            </a:solidFill>
            <a:prstDash val="dash"/>
          </a:ln>
        </p:spPr>
        <p:txBody>
          <a:bodyPr wrap="square" rtlCol="0">
            <a:spAutoFit/>
          </a:bodyPr>
          <a:lstStyle/>
          <a:p>
            <a:r>
              <a:rPr lang="ru-RU" dirty="0" smtClean="0"/>
              <a:t>Сайт позволяет окунуться в познавательный мир детства, ознакомиться с множеством полезных советов по самым различным темам, посетить раздел Библиотека и выбрать интересную книгу не только для себя, но и для своего малыша, а также узнать много нового в разделе Новости.</a:t>
            </a:r>
            <a:endParaRPr lang="ru-RU" dirty="0"/>
          </a:p>
        </p:txBody>
      </p:sp>
    </p:spTree>
    <p:extLst>
      <p:ext uri="{BB962C8B-B14F-4D97-AF65-F5344CB8AC3E}">
        <p14:creationId xmlns:p14="http://schemas.microsoft.com/office/powerpoint/2010/main" val="15906118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hlinkClick r:id="rId2"/>
              </a:rPr>
              <a:t>http://www.kidportal.ru/</a:t>
            </a:r>
            <a:r>
              <a:rPr lang="ru-RU" dirty="0" smtClean="0"/>
              <a:t> </a:t>
            </a:r>
            <a:endParaRPr lang="ru-RU" dirty="0"/>
          </a:p>
        </p:txBody>
      </p:sp>
      <p:pic>
        <p:nvPicPr>
          <p:cNvPr id="4" name="Объект 3"/>
          <p:cNvPicPr>
            <a:picLocks noGrp="1" noChangeAspect="1"/>
          </p:cNvPicPr>
          <p:nvPr>
            <p:ph idx="1"/>
          </p:nvPr>
        </p:nvPicPr>
        <p:blipFill rotWithShape="1">
          <a:blip r:embed="rId3"/>
          <a:srcRect t="6699" r="24261"/>
          <a:stretch/>
        </p:blipFill>
        <p:spPr>
          <a:xfrm>
            <a:off x="2787834" y="2183026"/>
            <a:ext cx="6802491" cy="4539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p:cNvSpPr txBox="1"/>
          <p:nvPr/>
        </p:nvSpPr>
        <p:spPr>
          <a:xfrm>
            <a:off x="1334530" y="1606378"/>
            <a:ext cx="9399373" cy="369332"/>
          </a:xfrm>
          <a:prstGeom prst="rect">
            <a:avLst/>
          </a:prstGeom>
          <a:noFill/>
        </p:spPr>
        <p:txBody>
          <a:bodyPr wrap="square" rtlCol="0">
            <a:spAutoFit/>
          </a:bodyPr>
          <a:lstStyle/>
          <a:p>
            <a:r>
              <a:rPr lang="ru-RU" dirty="0" smtClean="0"/>
              <a:t>На сайте собраны басни, детские </a:t>
            </a:r>
            <a:r>
              <a:rPr lang="ru-RU" dirty="0" err="1" smtClean="0"/>
              <a:t>кричалки</a:t>
            </a:r>
            <a:r>
              <a:rPr lang="ru-RU" dirty="0" smtClean="0"/>
              <a:t>, загадки, интересный факты, колыбельные и т.д. </a:t>
            </a:r>
            <a:endParaRPr lang="ru-RU" dirty="0"/>
          </a:p>
        </p:txBody>
      </p:sp>
    </p:spTree>
    <p:extLst>
      <p:ext uri="{BB962C8B-B14F-4D97-AF65-F5344CB8AC3E}">
        <p14:creationId xmlns:p14="http://schemas.microsoft.com/office/powerpoint/2010/main" val="22209517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defRPr/>
            </a:pPr>
            <a:r>
              <a:rPr lang="ru-RU" dirty="0"/>
              <a:t>Детский портал «Солнышко»</a:t>
            </a:r>
            <a:br>
              <a:rPr lang="ru-RU" dirty="0"/>
            </a:br>
            <a:r>
              <a:rPr>
                <a:hlinkClick r:id="rId2"/>
              </a:rPr>
              <a:t>http://www.solnet.ee</a:t>
            </a:r>
            <a:r>
              <a:rPr smtClean="0">
                <a:hlinkClick r:id="rId2"/>
              </a:rPr>
              <a:t>/</a:t>
            </a:r>
            <a:r>
              <a:rPr lang="ru-RU" dirty="0" smtClean="0"/>
              <a:t> </a:t>
            </a:r>
            <a:endParaRPr lang="ru-RU" dirty="0"/>
          </a:p>
        </p:txBody>
      </p:sp>
      <p:pic>
        <p:nvPicPr>
          <p:cNvPr id="24579" name="Picture 2"/>
          <p:cNvPicPr>
            <a:picLocks noChangeAspect="1" noChangeArrowheads="1"/>
          </p:cNvPicPr>
          <p:nvPr/>
        </p:nvPicPr>
        <p:blipFill>
          <a:blip r:embed="rId3"/>
          <a:srcRect/>
          <a:stretch>
            <a:fillRect/>
          </a:stretch>
        </p:blipFill>
        <p:spPr bwMode="auto">
          <a:xfrm>
            <a:off x="1604938" y="2208972"/>
            <a:ext cx="4566108" cy="3535372"/>
          </a:xfrm>
          <a:prstGeom prst="rect">
            <a:avLst/>
          </a:prstGeom>
          <a:ln>
            <a:noFill/>
          </a:ln>
          <a:effectLst>
            <a:outerShdw blurRad="190500" algn="tl" rotWithShape="0">
              <a:srgbClr val="000000">
                <a:alpha val="70000"/>
              </a:srgbClr>
            </a:outerShdw>
          </a:effectLst>
        </p:spPr>
      </p:pic>
      <p:sp>
        <p:nvSpPr>
          <p:cNvPr id="29700" name="TextBox 3"/>
          <p:cNvSpPr txBox="1">
            <a:spLocks noChangeArrowheads="1"/>
          </p:cNvSpPr>
          <p:nvPr/>
        </p:nvSpPr>
        <p:spPr bwMode="auto">
          <a:xfrm>
            <a:off x="7239001" y="2208972"/>
            <a:ext cx="4000499" cy="3416320"/>
          </a:xfrm>
          <a:prstGeom prst="rect">
            <a:avLst/>
          </a:prstGeom>
          <a:noFill/>
          <a:ln w="9525">
            <a:noFill/>
            <a:miter lim="800000"/>
            <a:headEnd/>
            <a:tailEnd/>
          </a:ln>
        </p:spPr>
        <p:txBody>
          <a:bodyPr wrap="square">
            <a:spAutoFit/>
          </a:bodyPr>
          <a:lstStyle/>
          <a:p>
            <a:r>
              <a:rPr lang="ru-RU" dirty="0"/>
              <a:t>Ежедневный познавательно-развлекательный портал для детей, родителей и педагогов. </a:t>
            </a:r>
          </a:p>
          <a:p>
            <a:endParaRPr lang="ru-RU" dirty="0"/>
          </a:p>
          <a:p>
            <a:r>
              <a:rPr lang="ru-RU" dirty="0"/>
              <a:t>Конкурсы и викторины, виртуальная школа для малышей, игры и мультфильмы, методики раннего обучения, консультации детских специалистов, сценарии праздников, родительский опыт, служба рассылки виртуальных открыток. </a:t>
            </a:r>
            <a:br>
              <a:rPr lang="ru-RU" dirty="0"/>
            </a:br>
            <a:endParaRPr lang="ru-RU" dirty="0"/>
          </a:p>
        </p:txBody>
      </p:sp>
    </p:spTree>
    <p:extLst>
      <p:ext uri="{BB962C8B-B14F-4D97-AF65-F5344CB8AC3E}">
        <p14:creationId xmlns:p14="http://schemas.microsoft.com/office/powerpoint/2010/main" val="42067768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13300" y="355600"/>
            <a:ext cx="6629400" cy="1356360"/>
          </a:xfrm>
        </p:spPr>
        <p:txBody>
          <a:bodyPr>
            <a:normAutofit/>
          </a:bodyPr>
          <a:lstStyle/>
          <a:p>
            <a:pPr>
              <a:defRPr/>
            </a:pPr>
            <a:r>
              <a:rPr lang="ru-RU" dirty="0"/>
              <a:t>Теремок</a:t>
            </a:r>
            <a:br>
              <a:rPr lang="ru-RU" dirty="0"/>
            </a:br>
            <a:r>
              <a:rPr dirty="0">
                <a:hlinkClick r:id="rId2"/>
              </a:rPr>
              <a:t>http://www.teremoc.ru</a:t>
            </a:r>
            <a:r>
              <a:rPr dirty="0" smtClean="0">
                <a:hlinkClick r:id="rId2"/>
              </a:rPr>
              <a:t>/</a:t>
            </a:r>
            <a:r>
              <a:rPr lang="ru-RU" dirty="0" smtClean="0"/>
              <a:t> </a:t>
            </a:r>
            <a:endParaRPr lang="ru-RU" dirty="0"/>
          </a:p>
        </p:txBody>
      </p:sp>
      <p:pic>
        <p:nvPicPr>
          <p:cNvPr id="27651" name="Picture 2"/>
          <p:cNvPicPr>
            <a:picLocks noChangeAspect="1" noChangeArrowheads="1"/>
          </p:cNvPicPr>
          <p:nvPr/>
        </p:nvPicPr>
        <p:blipFill>
          <a:blip r:embed="rId3"/>
          <a:srcRect/>
          <a:stretch>
            <a:fillRect/>
          </a:stretch>
        </p:blipFill>
        <p:spPr bwMode="auto">
          <a:xfrm>
            <a:off x="1225524" y="1827202"/>
            <a:ext cx="5197238" cy="402432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2772" name="TextBox 3"/>
          <p:cNvSpPr txBox="1">
            <a:spLocks noChangeArrowheads="1"/>
          </p:cNvSpPr>
          <p:nvPr/>
        </p:nvSpPr>
        <p:spPr bwMode="auto">
          <a:xfrm>
            <a:off x="7781926" y="2559050"/>
            <a:ext cx="2214563" cy="2032000"/>
          </a:xfrm>
          <a:prstGeom prst="rect">
            <a:avLst/>
          </a:prstGeom>
          <a:noFill/>
          <a:ln w="9525">
            <a:noFill/>
            <a:miter lim="800000"/>
            <a:headEnd/>
            <a:tailEnd/>
          </a:ln>
        </p:spPr>
        <p:txBody>
          <a:bodyPr>
            <a:spAutoFit/>
          </a:bodyPr>
          <a:lstStyle/>
          <a:p>
            <a:r>
              <a:rPr lang="ru-RU" i="1" dirty="0"/>
              <a:t>Теремок</a:t>
            </a:r>
            <a:r>
              <a:rPr lang="ru-RU" dirty="0"/>
              <a:t> - игры, загадки, мультфильмы. </a:t>
            </a:r>
          </a:p>
          <a:p>
            <a:endParaRPr lang="ru-RU" dirty="0"/>
          </a:p>
          <a:p>
            <a:r>
              <a:rPr lang="ru-RU" dirty="0"/>
              <a:t>Дети будут здесь учиться, играть и веселиться. </a:t>
            </a:r>
          </a:p>
        </p:txBody>
      </p:sp>
    </p:spTree>
    <p:extLst>
      <p:ext uri="{BB962C8B-B14F-4D97-AF65-F5344CB8AC3E}">
        <p14:creationId xmlns:p14="http://schemas.microsoft.com/office/powerpoint/2010/main" val="13007702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50900" y="358140"/>
            <a:ext cx="9875520" cy="1356360"/>
          </a:xfrm>
        </p:spPr>
        <p:txBody>
          <a:bodyPr>
            <a:normAutofit/>
          </a:bodyPr>
          <a:lstStyle/>
          <a:p>
            <a:pPr>
              <a:defRPr/>
            </a:pPr>
            <a:r>
              <a:rPr lang="ru-RU" dirty="0"/>
              <a:t>Кошки-мышки</a:t>
            </a:r>
            <a:br>
              <a:rPr lang="ru-RU" dirty="0"/>
            </a:br>
            <a:r>
              <a:rPr dirty="0">
                <a:hlinkClick r:id="rId2"/>
              </a:rPr>
              <a:t>http://koshki-mishki.ru</a:t>
            </a:r>
            <a:r>
              <a:rPr dirty="0" smtClean="0">
                <a:hlinkClick r:id="rId2"/>
              </a:rPr>
              <a:t>/</a:t>
            </a:r>
            <a:r>
              <a:rPr lang="ru-RU" dirty="0" smtClean="0"/>
              <a:t> </a:t>
            </a:r>
            <a:endParaRPr lang="ru-RU" dirty="0"/>
          </a:p>
        </p:txBody>
      </p:sp>
      <p:pic>
        <p:nvPicPr>
          <p:cNvPr id="28675" name="Picture 2"/>
          <p:cNvPicPr>
            <a:picLocks noChangeAspect="1" noChangeArrowheads="1"/>
          </p:cNvPicPr>
          <p:nvPr/>
        </p:nvPicPr>
        <p:blipFill>
          <a:blip r:embed="rId3"/>
          <a:srcRect/>
          <a:stretch>
            <a:fillRect/>
          </a:stretch>
        </p:blipFill>
        <p:spPr bwMode="auto">
          <a:xfrm>
            <a:off x="2665414" y="1791493"/>
            <a:ext cx="5334000" cy="41290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3796" name="TextBox 3"/>
          <p:cNvSpPr txBox="1">
            <a:spLocks noChangeArrowheads="1"/>
          </p:cNvSpPr>
          <p:nvPr/>
        </p:nvSpPr>
        <p:spPr bwMode="auto">
          <a:xfrm>
            <a:off x="2022862" y="6137619"/>
            <a:ext cx="7286625" cy="369888"/>
          </a:xfrm>
          <a:prstGeom prst="rect">
            <a:avLst/>
          </a:prstGeom>
          <a:noFill/>
          <a:ln w="9525">
            <a:noFill/>
            <a:miter lim="800000"/>
            <a:headEnd/>
            <a:tailEnd/>
          </a:ln>
        </p:spPr>
        <p:txBody>
          <a:bodyPr>
            <a:spAutoFit/>
          </a:bodyPr>
          <a:lstStyle/>
          <a:p>
            <a:pPr algn="ctr"/>
            <a:r>
              <a:rPr lang="ru-RU" dirty="0"/>
              <a:t>Детский развлекательно-развивающий сайт</a:t>
            </a:r>
          </a:p>
        </p:txBody>
      </p:sp>
    </p:spTree>
    <p:extLst>
      <p:ext uri="{BB962C8B-B14F-4D97-AF65-F5344CB8AC3E}">
        <p14:creationId xmlns:p14="http://schemas.microsoft.com/office/powerpoint/2010/main" val="21149367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Сетевые педагогические сообщества</a:t>
            </a:r>
            <a:endParaRPr lang="ru-RU" dirty="0"/>
          </a:p>
        </p:txBody>
      </p:sp>
      <p:sp>
        <p:nvSpPr>
          <p:cNvPr id="3" name="Текст 2"/>
          <p:cNvSpPr>
            <a:spLocks noGrp="1"/>
          </p:cNvSpPr>
          <p:nvPr>
            <p:ph type="body" idx="1"/>
          </p:nvPr>
        </p:nvSpPr>
        <p:spPr/>
        <p:txBody>
          <a:bodyPr/>
          <a:lstStyle/>
          <a:p>
            <a:r>
              <a:rPr lang="ru-RU" sz="2400" dirty="0"/>
              <a:t>Взаимодействие педагогов в условиях современной открытой информационной образовательной среды</a:t>
            </a:r>
            <a:endParaRPr lang="ru-RU" dirty="0"/>
          </a:p>
        </p:txBody>
      </p:sp>
    </p:spTree>
    <p:extLst>
      <p:ext uri="{BB962C8B-B14F-4D97-AF65-F5344CB8AC3E}">
        <p14:creationId xmlns:p14="http://schemas.microsoft.com/office/powerpoint/2010/main" val="41617657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Заголовок 1"/>
          <p:cNvSpPr>
            <a:spLocks noGrp="1"/>
          </p:cNvSpPr>
          <p:nvPr>
            <p:ph type="title"/>
          </p:nvPr>
        </p:nvSpPr>
        <p:spPr>
          <a:xfrm>
            <a:off x="1143000" y="342900"/>
            <a:ext cx="9875520" cy="1356360"/>
          </a:xfrm>
        </p:spPr>
        <p:txBody>
          <a:bodyPr/>
          <a:lstStyle/>
          <a:p>
            <a:pPr eaLnBrk="1" hangingPunct="1"/>
            <a:r>
              <a:rPr lang="ru-RU" dirty="0" smtClean="0"/>
              <a:t>Региональные проекты</a:t>
            </a:r>
          </a:p>
        </p:txBody>
      </p:sp>
      <p:graphicFrame>
        <p:nvGraphicFramePr>
          <p:cNvPr id="4" name="Содержимое 3"/>
          <p:cNvGraphicFramePr>
            <a:graphicFrameLocks noGrp="1"/>
          </p:cNvGraphicFramePr>
          <p:nvPr>
            <p:ph idx="1"/>
            <p:extLst>
              <p:ext uri="{D42A27DB-BD31-4B8C-83A1-F6EECF244321}">
                <p14:modId xmlns:p14="http://schemas.microsoft.com/office/powerpoint/2010/main" val="117039660"/>
              </p:ext>
            </p:extLst>
          </p:nvPr>
        </p:nvGraphicFramePr>
        <p:xfrm>
          <a:off x="659027" y="1318054"/>
          <a:ext cx="11071653" cy="5325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034290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hlinkClick r:id="rId2"/>
              </a:rPr>
              <a:t>http://www.it-n.ru/</a:t>
            </a:r>
            <a:r>
              <a:rPr lang="ru-RU" dirty="0" smtClean="0"/>
              <a:t> </a:t>
            </a:r>
            <a:br>
              <a:rPr lang="ru-RU" dirty="0" smtClean="0"/>
            </a:br>
            <a:r>
              <a:rPr lang="ru-RU" dirty="0" smtClean="0"/>
              <a:t>Сеть творческих учителей</a:t>
            </a:r>
            <a:endParaRPr lang="ru-RU" dirty="0"/>
          </a:p>
        </p:txBody>
      </p:sp>
      <p:pic>
        <p:nvPicPr>
          <p:cNvPr id="37890" name="Picture 2"/>
          <p:cNvPicPr>
            <a:picLocks noGrp="1" noChangeAspect="1" noChangeArrowheads="1"/>
          </p:cNvPicPr>
          <p:nvPr>
            <p:ph idx="1"/>
          </p:nvPr>
        </p:nvPicPr>
        <p:blipFill rotWithShape="1">
          <a:blip r:embed="rId3"/>
          <a:srcRect t="10075" r="776" b="5654"/>
          <a:stretch/>
        </p:blipFill>
        <p:spPr bwMode="auto">
          <a:xfrm>
            <a:off x="2271687" y="2281881"/>
            <a:ext cx="7185351" cy="38141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842452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68563"/>
            <a:ext cx="10515600" cy="1325563"/>
          </a:xfrm>
        </p:spPr>
        <p:txBody>
          <a:bodyPr>
            <a:normAutofit/>
          </a:bodyPr>
          <a:lstStyle/>
          <a:p>
            <a:r>
              <a:rPr lang="ru-RU" sz="2800" dirty="0" smtClean="0"/>
              <a:t>Указ Президента РФ от 01.06.2012 N 761</a:t>
            </a:r>
            <a:br>
              <a:rPr lang="ru-RU" sz="2800" dirty="0" smtClean="0"/>
            </a:br>
            <a:r>
              <a:rPr lang="ru-RU" sz="2800" dirty="0" smtClean="0"/>
              <a:t>"О Национальной стратегии действий в интересах детей на 2012 - 2017 годы"</a:t>
            </a:r>
            <a:endParaRPr lang="ru-RU" sz="2800"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3217656994"/>
              </p:ext>
            </p:extLst>
          </p:nvPr>
        </p:nvGraphicFramePr>
        <p:xfrm>
          <a:off x="461319" y="1394126"/>
          <a:ext cx="11541211" cy="5278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534550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hlinkClick r:id="rId2"/>
              </a:rPr>
              <a:t>http://www.openclass.ru/</a:t>
            </a:r>
            <a:r>
              <a:rPr lang="ru-RU" dirty="0" smtClean="0"/>
              <a:t> </a:t>
            </a:r>
            <a:br>
              <a:rPr lang="ru-RU" dirty="0" smtClean="0"/>
            </a:br>
            <a:r>
              <a:rPr lang="ru-RU" dirty="0" smtClean="0"/>
              <a:t>Открытый класс</a:t>
            </a:r>
            <a:endParaRPr lang="ru-RU" dirty="0"/>
          </a:p>
        </p:txBody>
      </p:sp>
      <p:pic>
        <p:nvPicPr>
          <p:cNvPr id="38914" name="Picture 2"/>
          <p:cNvPicPr>
            <a:picLocks noGrp="1" noChangeAspect="1" noChangeArrowheads="1"/>
          </p:cNvPicPr>
          <p:nvPr>
            <p:ph idx="1"/>
          </p:nvPr>
        </p:nvPicPr>
        <p:blipFill rotWithShape="1">
          <a:blip r:embed="rId3"/>
          <a:srcRect t="9528" r="1004" b="7291"/>
          <a:stretch/>
        </p:blipFill>
        <p:spPr bwMode="auto">
          <a:xfrm>
            <a:off x="2387018" y="2059459"/>
            <a:ext cx="7168874" cy="37646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333226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hlinkClick r:id="rId2"/>
              </a:rPr>
              <a:t>https://edugalaxy.intel.ru/</a:t>
            </a:r>
            <a:r>
              <a:rPr lang="ru-RU" dirty="0" smtClean="0"/>
              <a:t/>
            </a:r>
            <a:br>
              <a:rPr lang="ru-RU" dirty="0" smtClean="0"/>
            </a:br>
            <a:r>
              <a:rPr lang="ru-RU" dirty="0" smtClean="0"/>
              <a:t>Образовательная галактика </a:t>
            </a:r>
            <a:r>
              <a:rPr lang="en-US" dirty="0" smtClean="0"/>
              <a:t>Intel</a:t>
            </a:r>
            <a:r>
              <a:rPr lang="ru-RU" dirty="0" smtClean="0"/>
              <a:t> </a:t>
            </a:r>
            <a:endParaRPr lang="ru-RU" dirty="0"/>
          </a:p>
        </p:txBody>
      </p:sp>
      <p:pic>
        <p:nvPicPr>
          <p:cNvPr id="32770" name="Picture 2"/>
          <p:cNvPicPr>
            <a:picLocks noGrp="1" noChangeAspect="1" noChangeArrowheads="1"/>
          </p:cNvPicPr>
          <p:nvPr>
            <p:ph idx="1"/>
          </p:nvPr>
        </p:nvPicPr>
        <p:blipFill rotWithShape="1">
          <a:blip r:embed="rId3"/>
          <a:srcRect t="9965" r="2563" b="5763"/>
          <a:stretch/>
        </p:blipFill>
        <p:spPr bwMode="auto">
          <a:xfrm>
            <a:off x="2812981" y="2108886"/>
            <a:ext cx="7055949" cy="38141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811568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063750" y="2571750"/>
            <a:ext cx="8229600" cy="1214438"/>
          </a:xfrm>
        </p:spPr>
        <p:txBody>
          <a:bodyPr>
            <a:normAutofit fontScale="90000"/>
          </a:bodyPr>
          <a:lstStyle/>
          <a:p>
            <a:pPr algn="ctr" eaLnBrk="1" hangingPunct="1"/>
            <a:r>
              <a:rPr lang="ru-RU" sz="3200" b="1" i="1" dirty="0">
                <a:solidFill>
                  <a:schemeClr val="accent3">
                    <a:lumMod val="50000"/>
                  </a:schemeClr>
                </a:solidFill>
              </a:rPr>
              <a:t>          </a:t>
            </a:r>
            <a:br>
              <a:rPr lang="ru-RU" sz="3200" b="1" i="1" dirty="0">
                <a:solidFill>
                  <a:schemeClr val="accent3">
                    <a:lumMod val="50000"/>
                  </a:schemeClr>
                </a:solidFill>
              </a:rPr>
            </a:br>
            <a:r>
              <a:rPr lang="ru-RU" sz="3200" b="1" i="1" dirty="0">
                <a:solidFill>
                  <a:schemeClr val="accent3">
                    <a:lumMod val="50000"/>
                  </a:schemeClr>
                </a:solidFill>
              </a:rPr>
              <a:t>          </a:t>
            </a:r>
            <a:r>
              <a:rPr lang="ru-RU" b="1" dirty="0" smtClean="0">
                <a:solidFill>
                  <a:schemeClr val="accent3">
                    <a:lumMod val="50000"/>
                  </a:schemeClr>
                </a:solidFill>
              </a:rPr>
              <a:t/>
            </a:r>
            <a:br>
              <a:rPr lang="ru-RU" b="1" dirty="0" smtClean="0">
                <a:solidFill>
                  <a:schemeClr val="accent3">
                    <a:lumMod val="50000"/>
                  </a:schemeClr>
                </a:solidFill>
              </a:rPr>
            </a:br>
            <a:r>
              <a:rPr lang="ru-RU" sz="3200" b="1" i="1" dirty="0">
                <a:solidFill>
                  <a:schemeClr val="accent3">
                    <a:lumMod val="50000"/>
                  </a:schemeClr>
                </a:solidFill>
              </a:rPr>
              <a:t> </a:t>
            </a:r>
            <a:r>
              <a:rPr lang="ru-RU" sz="4000" b="1" i="1" dirty="0">
                <a:solidFill>
                  <a:schemeClr val="accent3">
                    <a:lumMod val="50000"/>
                  </a:schemeClr>
                </a:solidFill>
              </a:rPr>
              <a:t>Спасибо за внимание!</a:t>
            </a:r>
            <a:br>
              <a:rPr lang="ru-RU" sz="4000" b="1" i="1" dirty="0">
                <a:solidFill>
                  <a:schemeClr val="accent3">
                    <a:lumMod val="50000"/>
                  </a:schemeClr>
                </a:solidFill>
              </a:rPr>
            </a:br>
            <a:endParaRPr lang="ru-RU" sz="4000" b="1" i="1" dirty="0">
              <a:solidFill>
                <a:schemeClr val="accent3">
                  <a:lumMod val="50000"/>
                </a:schemeClr>
              </a:solidFill>
            </a:endParaRPr>
          </a:p>
        </p:txBody>
      </p:sp>
      <p:pic>
        <p:nvPicPr>
          <p:cNvPr id="7171" name="Picture 5" descr="photo138"/>
          <p:cNvPicPr>
            <a:picLocks noChangeAspect="1" noChangeArrowheads="1"/>
          </p:cNvPicPr>
          <p:nvPr/>
        </p:nvPicPr>
        <p:blipFill>
          <a:blip r:embed="rId4"/>
          <a:srcRect l="23409" t="22406" r="23164" b="21953"/>
          <a:stretch>
            <a:fillRect/>
          </a:stretch>
        </p:blipFill>
        <p:spPr bwMode="auto">
          <a:xfrm rot="1597873">
            <a:off x="8712200" y="4794251"/>
            <a:ext cx="1271588" cy="1368425"/>
          </a:xfrm>
          <a:prstGeom prst="rect">
            <a:avLst/>
          </a:prstGeom>
          <a:noFill/>
          <a:ln w="76200" cmpd="tri">
            <a:solidFill>
              <a:schemeClr val="accent2"/>
            </a:solidFill>
            <a:miter lim="800000"/>
            <a:headEnd/>
            <a:tailEnd/>
          </a:ln>
        </p:spPr>
      </p:pic>
      <p:pic>
        <p:nvPicPr>
          <p:cNvPr id="7172" name="Picture 17" descr="clg_project"/>
          <p:cNvPicPr>
            <a:picLocks noChangeAspect="1" noChangeArrowheads="1"/>
          </p:cNvPicPr>
          <p:nvPr/>
        </p:nvPicPr>
        <p:blipFill>
          <a:blip r:embed="rId5"/>
          <a:srcRect/>
          <a:stretch>
            <a:fillRect/>
          </a:stretch>
        </p:blipFill>
        <p:spPr bwMode="auto">
          <a:xfrm>
            <a:off x="1881188" y="4005264"/>
            <a:ext cx="2305050" cy="1423987"/>
          </a:xfrm>
          <a:prstGeom prst="rect">
            <a:avLst/>
          </a:prstGeom>
          <a:noFill/>
          <a:ln w="76200" cmpd="tri">
            <a:solidFill>
              <a:schemeClr val="accent2"/>
            </a:solidFill>
            <a:miter lim="800000"/>
            <a:headEnd/>
            <a:tailEnd/>
          </a:ln>
        </p:spPr>
      </p:pic>
      <p:pic>
        <p:nvPicPr>
          <p:cNvPr id="6150" name="Picture 6" descr="D:\2013\БУКЛЕТ_ФСП\на буклет\стаж_площадка_016.jpg"/>
          <p:cNvPicPr>
            <a:picLocks noChangeAspect="1" noChangeArrowheads="1"/>
          </p:cNvPicPr>
          <p:nvPr/>
        </p:nvPicPr>
        <p:blipFill>
          <a:blip r:embed="rId6" cstate="print"/>
          <a:srcRect/>
          <a:stretch>
            <a:fillRect/>
          </a:stretch>
        </p:blipFill>
        <p:spPr bwMode="auto">
          <a:xfrm>
            <a:off x="7524760" y="708726"/>
            <a:ext cx="2786082" cy="1863019"/>
          </a:xfrm>
          <a:prstGeom prst="rect">
            <a:avLst/>
          </a:prstGeom>
          <a:ln w="76200" cap="sq" cmpd="tri">
            <a:solidFill>
              <a:schemeClr val="accent2"/>
            </a:solidFill>
            <a:prstDash val="solid"/>
            <a:miter lim="800000"/>
          </a:ln>
          <a:effectLst>
            <a:innerShdw blurRad="76200">
              <a:srgbClr val="000000"/>
            </a:innerShdw>
          </a:effectLst>
        </p:spPr>
      </p:pic>
      <p:pic>
        <p:nvPicPr>
          <p:cNvPr id="6151" name="Picture 7" descr="D:\2013\БУКЛЕТ_ФСП\на буклет\Дружная группа_Южно-Сахалинск.JPG"/>
          <p:cNvPicPr>
            <a:picLocks noChangeAspect="1" noChangeArrowheads="1"/>
          </p:cNvPicPr>
          <p:nvPr/>
        </p:nvPicPr>
        <p:blipFill>
          <a:blip r:embed="rId7" cstate="print"/>
          <a:srcRect/>
          <a:stretch>
            <a:fillRect/>
          </a:stretch>
        </p:blipFill>
        <p:spPr bwMode="auto">
          <a:xfrm>
            <a:off x="3809984" y="4714884"/>
            <a:ext cx="2712720" cy="1808480"/>
          </a:xfrm>
          <a:prstGeom prst="rect">
            <a:avLst/>
          </a:prstGeom>
          <a:ln w="76200" cap="sq" cmpd="tri">
            <a:solidFill>
              <a:schemeClr val="accent6"/>
            </a:solidFill>
            <a:prstDash val="solid"/>
            <a:miter lim="800000"/>
          </a:ln>
          <a:effectLst>
            <a:innerShdw blurRad="76200">
              <a:srgbClr val="000000"/>
            </a:innerShdw>
          </a:effectLst>
        </p:spPr>
      </p:pic>
    </p:spTree>
    <p:custDataLst>
      <p:tags r:id="rId1"/>
    </p:custDataLst>
    <p:extLst>
      <p:ext uri="{BB962C8B-B14F-4D97-AF65-F5344CB8AC3E}">
        <p14:creationId xmlns:p14="http://schemas.microsoft.com/office/powerpoint/2010/main" val="2886480502"/>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200" dirty="0" smtClean="0"/>
              <a:t>Федеральный закон от 29.12.2010 N 436-ФЗ</a:t>
            </a:r>
            <a:br>
              <a:rPr lang="ru-RU" sz="3200" dirty="0" smtClean="0"/>
            </a:br>
            <a:r>
              <a:rPr lang="ru-RU" sz="3200" dirty="0" smtClean="0"/>
              <a:t>(ред. от 29.06.2015) "О защите детей от информации, причиняющей вред их здоровью и развитию"</a:t>
            </a:r>
            <a:endParaRPr lang="ru-RU" sz="3200"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15366322"/>
              </p:ext>
            </p:extLst>
          </p:nvPr>
        </p:nvGraphicFramePr>
        <p:xfrm>
          <a:off x="461319" y="1690688"/>
          <a:ext cx="11656539" cy="489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398072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200" dirty="0" smtClean="0"/>
              <a:t>Федеральный закон от 29.12.2010 N 436-ФЗ</a:t>
            </a:r>
            <a:br>
              <a:rPr lang="ru-RU" sz="3200" dirty="0" smtClean="0"/>
            </a:br>
            <a:r>
              <a:rPr lang="ru-RU" sz="3200" dirty="0" smtClean="0"/>
              <a:t>(ред. от 29.06.2015) "О защите детей от информации, причиняющей вред их здоровью и развитию"</a:t>
            </a:r>
            <a:endParaRPr lang="ru-RU" sz="3200"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323296483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502117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62465" y="365125"/>
            <a:ext cx="11475308" cy="1325563"/>
          </a:xfrm>
        </p:spPr>
        <p:txBody>
          <a:bodyPr>
            <a:noAutofit/>
          </a:bodyPr>
          <a:lstStyle/>
          <a:p>
            <a:r>
              <a:rPr lang="ru-RU" sz="2800" dirty="0" smtClean="0"/>
              <a:t>"Рекомендации по применению Федерального закона от 29 декабря 2010 г. N 436-ФЗ "О защите детей от информации, причиняющей вред их здоровью и развитию" в отношении печатной (книжной) продукции« (утв. </a:t>
            </a:r>
            <a:r>
              <a:rPr lang="ru-RU" sz="2800" dirty="0" err="1" smtClean="0"/>
              <a:t>Минкомсвязи</a:t>
            </a:r>
            <a:r>
              <a:rPr lang="ru-RU" sz="2800" dirty="0" smtClean="0"/>
              <a:t> России 22.01.2013 N АВ-П17-531)</a:t>
            </a:r>
            <a:br>
              <a:rPr lang="ru-RU" sz="2800" dirty="0" smtClean="0"/>
            </a:br>
            <a:endParaRPr lang="ru-RU" sz="2800"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198735817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86144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200" dirty="0" smtClean="0"/>
              <a:t>Распоряжение Правительства РФ от 02.12.2015 N 2471-р</a:t>
            </a:r>
            <a:br>
              <a:rPr lang="ru-RU" sz="3200" dirty="0" smtClean="0"/>
            </a:br>
            <a:r>
              <a:rPr lang="ru-RU" sz="3200" dirty="0" smtClean="0"/>
              <a:t>«Об утверждении Концепции информационной безопасности детей»</a:t>
            </a:r>
            <a:endParaRPr lang="ru-RU" sz="3200"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1059030149"/>
              </p:ext>
            </p:extLst>
          </p:nvPr>
        </p:nvGraphicFramePr>
        <p:xfrm>
          <a:off x="838200" y="1825625"/>
          <a:ext cx="10851292" cy="4748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835881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800" dirty="0" smtClean="0"/>
              <a:t>Постановление Администрации Костромской области от 10.10.2012 N 408-а "О Региональной стратегии действий в интересах детей Костромской области на 2012-2017 годы"</a:t>
            </a:r>
            <a:endParaRPr lang="ru-RU" sz="2800"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1691643991"/>
              </p:ext>
            </p:extLst>
          </p:nvPr>
        </p:nvGraphicFramePr>
        <p:xfrm>
          <a:off x="502508" y="1771135"/>
          <a:ext cx="11483546" cy="49015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373646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6519" y="365125"/>
            <a:ext cx="11813059" cy="1325563"/>
          </a:xfrm>
        </p:spPr>
        <p:txBody>
          <a:bodyPr>
            <a:noAutofit/>
          </a:bodyPr>
          <a:lstStyle/>
          <a:p>
            <a:r>
              <a:rPr lang="ru-RU" sz="3200" dirty="0" smtClean="0"/>
              <a:t>&lt;Письмо&gt; </a:t>
            </a:r>
            <a:r>
              <a:rPr lang="ru-RU" sz="3200" dirty="0" err="1" smtClean="0"/>
              <a:t>Минобрнауки</a:t>
            </a:r>
            <a:r>
              <a:rPr lang="ru-RU" sz="3200" dirty="0" smtClean="0"/>
              <a:t> России от 28.04.2014 N ДЛ-115/03</a:t>
            </a:r>
            <a:br>
              <a:rPr lang="ru-RU" sz="3200" dirty="0" smtClean="0"/>
            </a:br>
            <a:r>
              <a:rPr lang="ru-RU" sz="3200" dirty="0" smtClean="0"/>
              <a:t>"О направлении методических материалов для обеспечения информационной безопасности детей при использовании ресурсов сети Интернет"</a:t>
            </a:r>
            <a:br>
              <a:rPr lang="ru-RU" sz="3200" dirty="0" smtClean="0"/>
            </a:br>
            <a:endParaRPr lang="ru-RU" sz="3200"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316753441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740470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521e6a5cc8a4b6f8da7e5346acb04197298512b7"/>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ISPRING_PLAYER_LAYOUT_TYPE" val="NoSidebar"/>
  <p:tag name="ISPRING_CUSTOM_TIMING_USED" val="1"/>
  <p:tag name="ISPRING_SLIDE_ID" val="{521D12DA-5631-447E-BC88-03BEC4C2608A}"/>
  <p:tag name="GENSWF_ADVANCE_TIME" val="6.777"/>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file>

<file path=customXml/item2.xml><?xml version="1.0" encoding="utf-8"?>
<?mso-contentType ?>
<FormTemplates xmlns="http://schemas.microsoft.com/sharepoint/v3/contenttype/forms">
  <Display>DocumentLibraryForm</Display>
  <Edit>WikiEditForm</Edit>
  <New>WikiEditForm</New>
</FormTemplates>
</file>

<file path=customXml/item3.xml><?xml version="1.0" encoding="utf-8"?>
<p:properties xmlns:p="http://schemas.microsoft.com/office/2006/metadata/properties" xmlns:xsi="http://www.w3.org/2001/XMLSchema-instance" xmlns:pc="http://schemas.microsoft.com/office/infopath/2007/PartnerControls">
  <documentManagement>
    <WikiField xmlns="http://schemas.microsoft.com/sharepoint/v3" xsi:nil="true"/>
  </documentManagement>
</p:properties>
</file>

<file path=customXml/item4.xml><?xml version="1.0" encoding="utf-8"?>
<ct:contentTypeSchema xmlns:ct="http://schemas.microsoft.com/office/2006/metadata/contentType" xmlns:ma="http://schemas.microsoft.com/office/2006/metadata/properties/metaAttributes" ct:_="" ma:_="" ma:contentTypeName="Вики-страница" ma:contentTypeID="0x010108002743E9F3BAA10B4F9AF6435715220F1A" ma:contentTypeVersion="49" ma:contentTypeDescription="Создание вики-страницы." ma:contentTypeScope="" ma:versionID="61b2102957f698335a3cd60e62cdb9ed">
  <xsd:schema xmlns:xsd="http://www.w3.org/2001/XMLSchema" xmlns:xs="http://www.w3.org/2001/XMLSchema" xmlns:p="http://schemas.microsoft.com/office/2006/metadata/properties" xmlns:ns1="http://schemas.microsoft.com/sharepoint/v3" xmlns:ns2="4a252ca3-5a62-4c1c-90a6-29f4710e47f8" targetNamespace="http://schemas.microsoft.com/office/2006/metadata/properties" ma:root="true" ma:fieldsID="60a11638337e3dc67589f361a82a16b4" ns1:_="" ns2:_="">
    <xsd:import namespace="http://schemas.microsoft.com/sharepoint/v3"/>
    <xsd:import namespace="4a252ca3-5a62-4c1c-90a6-29f4710e47f8"/>
    <xsd:element name="properties">
      <xsd:complexType>
        <xsd:sequence>
          <xsd:element name="documentManagement">
            <xsd:complexType>
              <xsd:all>
                <xsd:element ref="ns1:WikiField" minOccurs="0"/>
                <xsd:element ref="ns2:SharedWithUsers"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WikiField" ma:index="7" nillable="true" ma:displayName="Вики-содержимое" ma:description="" ma:internalName="WikiField">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a252ca3-5a62-4c1c-90a6-29f4710e47f8" elementFormDefault="qualified">
    <xsd:import namespace="http://schemas.microsoft.com/office/2006/documentManagement/types"/>
    <xsd:import namespace="http://schemas.microsoft.com/office/infopath/2007/PartnerControls"/>
    <xsd:element name="SharedWithUsers" ma:index="8" nillable="true" ma:displayName="Общий доступ с использованием"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dlc_DocId" ma:index="9" nillable="true" ma:displayName="Значение идентификатора документа" ma:description="Значение идентификатора документа, присвоенного данному элементу." ma:internalName="_dlc_DocId" ma:readOnly="true">
      <xsd:simpleType>
        <xsd:restriction base="dms:Text"/>
      </xsd:simpleType>
    </xsd:element>
    <xsd:element name="_dlc_DocIdUrl" ma:index="10" nillable="true" ma:displayName="Идентификатор документа" ma:description="Постоянная ссылка на этот документ."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1" nillable="true" ma:displayName="Сохранить идентификатор" ma:description="Сохранять идентификатор при добавлении."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D24BB97-D67D-4A8B-8018-2654B243233B}"/>
</file>

<file path=customXml/itemProps2.xml><?xml version="1.0" encoding="utf-8"?>
<ds:datastoreItem xmlns:ds="http://schemas.openxmlformats.org/officeDocument/2006/customXml" ds:itemID="{7D15EAA2-4596-491B-B3CA-679BACB8FC46}"/>
</file>

<file path=customXml/itemProps3.xml><?xml version="1.0" encoding="utf-8"?>
<ds:datastoreItem xmlns:ds="http://schemas.openxmlformats.org/officeDocument/2006/customXml" ds:itemID="{51A2491F-9A4E-47A3-B4CB-E2D84F33DD70}"/>
</file>

<file path=customXml/itemProps4.xml><?xml version="1.0" encoding="utf-8"?>
<ds:datastoreItem xmlns:ds="http://schemas.openxmlformats.org/officeDocument/2006/customXml" ds:itemID="{250A8247-88D0-4553-91DF-5837108C16C6}"/>
</file>

<file path=docProps/app.xml><?xml version="1.0" encoding="utf-8"?>
<Properties xmlns="http://schemas.openxmlformats.org/officeDocument/2006/extended-properties" xmlns:vt="http://schemas.openxmlformats.org/officeDocument/2006/docPropsVTypes">
  <TotalTime>348</TotalTime>
  <Words>3000</Words>
  <Application>Microsoft Office PowerPoint</Application>
  <PresentationFormat>Произвольный</PresentationFormat>
  <Paragraphs>176</Paragraphs>
  <Slides>32</Slides>
  <Notes>1</Notes>
  <HiddenSlides>0</HiddenSlides>
  <MMClips>0</MMClips>
  <ScaleCrop>false</ScaleCrop>
  <HeadingPairs>
    <vt:vector size="6" baseType="variant">
      <vt:variant>
        <vt:lpstr>Тема</vt:lpstr>
      </vt:variant>
      <vt:variant>
        <vt:i4>1</vt:i4>
      </vt:variant>
      <vt:variant>
        <vt:lpstr>Внедренные серверы OLE</vt:lpstr>
      </vt:variant>
      <vt:variant>
        <vt:i4>0</vt:i4>
      </vt:variant>
      <vt:variant>
        <vt:lpstr>Заголовки слайдов</vt:lpstr>
      </vt:variant>
      <vt:variant>
        <vt:i4>32</vt:i4>
      </vt:variant>
    </vt:vector>
  </HeadingPairs>
  <TitlesOfParts>
    <vt:vector size="33" baseType="lpstr">
      <vt:lpstr>Тема Office</vt:lpstr>
      <vt:lpstr>Безопасность детей в интернете</vt:lpstr>
      <vt:lpstr>Законодательство Российской Федерации о защите детей от информации, причиняющей вред их здоровью и (или) развитию</vt:lpstr>
      <vt:lpstr>Указ Президента РФ от 01.06.2012 N 761 "О Национальной стратегии действий в интересах детей на 2012 - 2017 годы"</vt:lpstr>
      <vt:lpstr>Федеральный закон от 29.12.2010 N 436-ФЗ (ред. от 29.06.2015) "О защите детей от информации, причиняющей вред их здоровью и развитию"</vt:lpstr>
      <vt:lpstr>Федеральный закон от 29.12.2010 N 436-ФЗ (ред. от 29.06.2015) "О защите детей от информации, причиняющей вред их здоровью и развитию"</vt:lpstr>
      <vt:lpstr>"Рекомендации по применению Федерального закона от 29 декабря 2010 г. N 436-ФЗ "О защите детей от информации, причиняющей вред их здоровью и развитию" в отношении печатной (книжной) продукции« (утв. Минкомсвязи России 22.01.2013 N АВ-П17-531) </vt:lpstr>
      <vt:lpstr>Распоряжение Правительства РФ от 02.12.2015 N 2471-р «Об утверждении Концепции информационной безопасности детей»</vt:lpstr>
      <vt:lpstr>Постановление Администрации Костромской области от 10.10.2012 N 408-а "О Региональной стратегии действий в интересах детей Костромской области на 2012-2017 годы"</vt:lpstr>
      <vt:lpstr>&lt;Письмо&gt; Минобрнауки России от 28.04.2014 N ДЛ-115/03 "О направлении методических материалов для обеспечения информационной безопасности детей при использовании ресурсов сети Интернет" </vt:lpstr>
      <vt:lpstr>Некоммерческое партнерство «Лига безопасного Интернета» http://www.ligainternet.ru/ </vt:lpstr>
      <vt:lpstr>Интернет-ресурсы</vt:lpstr>
      <vt:lpstr>Дети России онлайн http://detionline.com/ </vt:lpstr>
      <vt:lpstr>Горячая линия Рунета http://www.hotline.rocit.ru/ </vt:lpstr>
      <vt:lpstr>Фонд развития Интернета http://www.fid.su/ </vt:lpstr>
      <vt:lpstr>Детский интернет http://tirnet.ru/ </vt:lpstr>
      <vt:lpstr>Карусель — телеканал для детей и юношества  https://www.karusel-tv.ru/ </vt:lpstr>
      <vt:lpstr>Федеральная программа безопасного детского интернета «Гогуль» http://www.gogul.tv/ </vt:lpstr>
      <vt:lpstr>"Дети  онлайн"  http://www.DetiOnline.org</vt:lpstr>
      <vt:lpstr>Смешарики http://www.smeshariki.ru/ </vt:lpstr>
      <vt:lpstr>Фиксики http://www.fixiki.ru/ </vt:lpstr>
      <vt:lpstr>Изучи интернет – управляй им http://игра-интернет.рф/ </vt:lpstr>
      <vt:lpstr>Подрастайка http://www.podrastayka.com/ </vt:lpstr>
      <vt:lpstr>http://www.kidportal.ru/ </vt:lpstr>
      <vt:lpstr>Детский портал «Солнышко» http://www.solnet.ee/ </vt:lpstr>
      <vt:lpstr>Теремок http://www.teremoc.ru/ </vt:lpstr>
      <vt:lpstr>Кошки-мышки http://koshki-mishki.ru/ </vt:lpstr>
      <vt:lpstr>Сетевые педагогические сообщества</vt:lpstr>
      <vt:lpstr>Региональные проекты</vt:lpstr>
      <vt:lpstr>http://www.it-n.ru/  Сеть творческих учителей</vt:lpstr>
      <vt:lpstr>http://www.openclass.ru/  Открытый класс</vt:lpstr>
      <vt:lpstr>https://edugalaxy.intel.ru/ Образовательная галактика Intel </vt:lpstr>
      <vt:lpstr>                       Спасибо за внимание!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Безопасность детей в интернете</dc:title>
  <dc:creator>USER</dc:creator>
  <cp:lastModifiedBy>Лариса</cp:lastModifiedBy>
  <cp:revision>77</cp:revision>
  <dcterms:created xsi:type="dcterms:W3CDTF">2017-02-13T08:34:11Z</dcterms:created>
  <dcterms:modified xsi:type="dcterms:W3CDTF">2017-02-25T08:22:16Z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0x010108002743E9F3BAA10B4F9AF6435715220F1A</vt:lpwstr>
  </property>
</Properties>
</file>