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8" d="100"/>
          <a:sy n="88" d="100"/>
        </p:scale>
        <p:origin x="2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customXml" Target="../customXml/item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3.mp3"/><Relationship Id="rId7" Type="http://schemas.openxmlformats.org/officeDocument/2006/relationships/image" Target="../media/image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056" y="256124"/>
            <a:ext cx="1132114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blipFill>
                  <a:blip r:embed="rId2"/>
                  <a:tile tx="0" ty="0" sx="100000" sy="100000" flip="none" algn="tl"/>
                </a:blipFill>
                <a:latin typeface="PT Sans"/>
              </a:rPr>
              <a:t>Комплексное интегративное занятие для средней группы «Я помню, я горжусь!»</a:t>
            </a:r>
            <a:r>
              <a:rPr lang="ru-RU" sz="4400" b="1" dirty="0">
                <a:blipFill>
                  <a:blip r:embed="rId2"/>
                  <a:tile tx="0" ty="0" sx="100000" sy="100000" flip="none" algn="tl"/>
                </a:blipFill>
              </a:rPr>
              <a:t/>
            </a:r>
            <a:br>
              <a:rPr lang="ru-RU" sz="4400" b="1" dirty="0">
                <a:blipFill>
                  <a:blip r:embed="rId2"/>
                  <a:tile tx="0" ty="0" sx="100000" sy="100000" flip="none" algn="tl"/>
                </a:blipFill>
              </a:rPr>
            </a:br>
            <a:r>
              <a:rPr lang="ru-RU" sz="4400" b="1" dirty="0">
                <a:blipFill>
                  <a:blip r:embed="rId2"/>
                  <a:tile tx="0" ty="0" sx="100000" sy="100000" flip="none" algn="tl"/>
                </a:blipFill>
              </a:rPr>
              <a:t/>
            </a:r>
            <a:br>
              <a:rPr lang="ru-RU" sz="4400" b="1" dirty="0">
                <a:blipFill>
                  <a:blip r:embed="rId2"/>
                  <a:tile tx="0" ty="0" sx="100000" sy="100000" flip="none" algn="tl"/>
                </a:blipFill>
              </a:rPr>
            </a:br>
            <a:endParaRPr lang="ru-RU" sz="4400" b="1" dirty="0">
              <a:blipFill>
                <a:blip r:embed="rId2"/>
                <a:tile tx="0" ty="0" sx="100000" sy="100000" flip="none" algn="tl"/>
              </a:blip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1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1500" y="3084011"/>
            <a:ext cx="6847895" cy="224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7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" y="110928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rgbClr val="333333"/>
                </a:solidFill>
                <a:latin typeface="PT Sans"/>
              </a:rPr>
              <a:t>Воспитатель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: 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ребята, в нашей речи множество слов. Среди них есть слова радостные и грустные, горькие и сладкие. Назовите, пожалуйста, какие вы знаете сладкие </a:t>
            </a:r>
            <a:r>
              <a:rPr lang="ru-RU" b="1" dirty="0" smtClean="0">
                <a:solidFill>
                  <a:srgbClr val="333333"/>
                </a:solidFill>
                <a:latin typeface="PT Sans"/>
              </a:rPr>
              <a:t>слова?</a:t>
            </a:r>
          </a:p>
          <a:p>
            <a:r>
              <a:rPr lang="ru-RU" b="1" dirty="0" smtClean="0">
                <a:solidFill>
                  <a:srgbClr val="333333"/>
                </a:solidFill>
                <a:latin typeface="PT Sans"/>
              </a:rPr>
              <a:t> </a:t>
            </a:r>
            <a:r>
              <a:rPr lang="ru-RU" i="1" dirty="0">
                <a:solidFill>
                  <a:srgbClr val="333333"/>
                </a:solidFill>
                <a:latin typeface="PT Sans"/>
              </a:rPr>
              <a:t>Дети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: торт, шоколад, сахар, фрукты… </a:t>
            </a:r>
            <a:r>
              <a:rPr lang="ru-RU" i="1" dirty="0">
                <a:solidFill>
                  <a:srgbClr val="333333"/>
                </a:solidFill>
                <a:latin typeface="PT Sans"/>
              </a:rPr>
              <a:t>Воспитатель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: а сейчас вспомним слова «веселые</a:t>
            </a:r>
            <a:r>
              <a:rPr lang="ru-RU" b="1" dirty="0" smtClean="0">
                <a:solidFill>
                  <a:srgbClr val="333333"/>
                </a:solidFill>
                <a:latin typeface="PT Sans"/>
              </a:rPr>
              <a:t>».</a:t>
            </a:r>
          </a:p>
          <a:p>
            <a:r>
              <a:rPr lang="ru-RU" b="1" dirty="0" smtClean="0">
                <a:solidFill>
                  <a:srgbClr val="333333"/>
                </a:solidFill>
                <a:latin typeface="PT Sans"/>
              </a:rPr>
              <a:t> </a:t>
            </a:r>
            <a:r>
              <a:rPr lang="ru-RU" i="1" dirty="0">
                <a:solidFill>
                  <a:srgbClr val="333333"/>
                </a:solidFill>
                <a:latin typeface="PT Sans"/>
              </a:rPr>
              <a:t>Дети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: смех, улыбка, радость, праздник</a:t>
            </a:r>
            <a:r>
              <a:rPr lang="ru-RU" b="1" dirty="0" smtClean="0">
                <a:solidFill>
                  <a:srgbClr val="333333"/>
                </a:solidFill>
                <a:latin typeface="PT Sans"/>
              </a:rPr>
              <a:t>...</a:t>
            </a:r>
          </a:p>
          <a:p>
            <a:r>
              <a:rPr lang="ru-RU" b="1" dirty="0" smtClean="0">
                <a:solidFill>
                  <a:srgbClr val="333333"/>
                </a:solidFill>
                <a:latin typeface="PT Sans"/>
              </a:rPr>
              <a:t> </a:t>
            </a:r>
            <a:r>
              <a:rPr lang="ru-RU" i="1" dirty="0">
                <a:solidFill>
                  <a:srgbClr val="333333"/>
                </a:solidFill>
                <a:latin typeface="PT Sans"/>
              </a:rPr>
              <a:t>Воспитатель: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 есть еще в нашем языке слова «горькие». Какие? </a:t>
            </a:r>
            <a:endParaRPr lang="ru-RU" b="1" dirty="0" smtClean="0">
              <a:solidFill>
                <a:srgbClr val="333333"/>
              </a:solidFill>
              <a:latin typeface="PT Sans"/>
            </a:endParaRPr>
          </a:p>
          <a:p>
            <a:r>
              <a:rPr lang="ru-RU" i="1" dirty="0" smtClean="0">
                <a:solidFill>
                  <a:srgbClr val="333333"/>
                </a:solidFill>
                <a:latin typeface="PT Sans"/>
              </a:rPr>
              <a:t>Дети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: перец, лимон, лекарство</a:t>
            </a:r>
            <a:r>
              <a:rPr lang="ru-RU" b="1" dirty="0" smtClean="0">
                <a:solidFill>
                  <a:srgbClr val="333333"/>
                </a:solidFill>
                <a:latin typeface="PT Sans"/>
              </a:rPr>
              <a:t>...</a:t>
            </a:r>
          </a:p>
          <a:p>
            <a:r>
              <a:rPr lang="ru-RU" i="1" dirty="0">
                <a:solidFill>
                  <a:srgbClr val="333333"/>
                </a:solidFill>
                <a:latin typeface="PT Sans"/>
              </a:rPr>
              <a:t>Воспитатель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: 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а есть, ребята, страшное слово — это слово «война». А почему оно страшное? Если мы приоткроем окно, то услышим звуки улицы. Послушайте! </a:t>
            </a:r>
            <a:endParaRPr lang="ru-RU" b="1" dirty="0" smtClean="0">
              <a:solidFill>
                <a:srgbClr val="333333"/>
              </a:solidFill>
              <a:latin typeface="PT Sans"/>
            </a:endParaRPr>
          </a:p>
          <a:p>
            <a:r>
              <a:rPr lang="ru-RU" i="1" dirty="0" smtClean="0">
                <a:solidFill>
                  <a:srgbClr val="333333"/>
                </a:solidFill>
                <a:latin typeface="PT Sans"/>
              </a:rPr>
              <a:t>Дети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: мы слышим шум машин, голоса птиц, шелест деревьев, голоса детей.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/>
            </a:r>
            <a:br>
              <a:rPr lang="ru-RU" dirty="0"/>
            </a:br>
            <a:endParaRPr lang="ru-RU" b="1" dirty="0"/>
          </a:p>
        </p:txBody>
      </p:sp>
      <p:pic>
        <p:nvPicPr>
          <p:cNvPr id="1026" name="Picture 2" descr="https://belomortrans.ru/images/port/mirnui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701707"/>
            <a:ext cx="4198711" cy="275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uki-na-ulice-goro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7457" y="4528457"/>
            <a:ext cx="478971" cy="47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4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3914" y="233686"/>
            <a:ext cx="6096000" cy="70173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rgbClr val="333333"/>
                </a:solidFill>
                <a:latin typeface="PT Sans"/>
              </a:rPr>
              <a:t>Воспитатель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: 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все правильно — и это хорошие, привычные нам звуки, которые мы слышим каждый день. И больше </a:t>
            </a:r>
            <a:r>
              <a:rPr lang="ru-RU" b="1" dirty="0" smtClean="0">
                <a:solidFill>
                  <a:srgbClr val="333333"/>
                </a:solidFill>
                <a:latin typeface="PT Sans"/>
              </a:rPr>
              <a:t>75-ти 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лет назад также, как сейчас, на улицах пели птицы, люди собирались на работу, дети в детский сад. И вдруг люди узнали, что на нашу землю пришли враги, и началась </a:t>
            </a:r>
            <a:r>
              <a:rPr lang="ru-RU" b="1" dirty="0" smtClean="0">
                <a:solidFill>
                  <a:srgbClr val="333333"/>
                </a:solidFill>
                <a:latin typeface="PT Sans"/>
              </a:rPr>
              <a:t>война и люди услышали совсем другие звуки.</a:t>
            </a:r>
          </a:p>
          <a:p>
            <a:r>
              <a:rPr lang="ru-RU" b="1" dirty="0" smtClean="0">
                <a:solidFill>
                  <a:srgbClr val="333333"/>
                </a:solidFill>
                <a:latin typeface="PT Sans"/>
              </a:rPr>
              <a:t> </a:t>
            </a:r>
            <a:r>
              <a:rPr lang="ru-RU" i="1" dirty="0" smtClean="0">
                <a:solidFill>
                  <a:srgbClr val="333333"/>
                </a:solidFill>
                <a:latin typeface="PT Sans"/>
              </a:rPr>
              <a:t>Воспитатель</a:t>
            </a:r>
            <a:r>
              <a:rPr lang="ru-RU" b="1" dirty="0" smtClean="0">
                <a:solidFill>
                  <a:srgbClr val="333333"/>
                </a:solidFill>
                <a:latin typeface="PT Sans"/>
              </a:rPr>
              <a:t>: нравятся вам эти страшные звуки?</a:t>
            </a:r>
          </a:p>
          <a:p>
            <a:r>
              <a:rPr lang="ru-RU" b="1" dirty="0" smtClean="0">
                <a:solidFill>
                  <a:srgbClr val="333333"/>
                </a:solidFill>
                <a:latin typeface="PT Sans"/>
              </a:rPr>
              <a:t>75 лет назад </a:t>
            </a:r>
            <a:r>
              <a:rPr lang="ru-RU" b="1" dirty="0">
                <a:solidFill>
                  <a:schemeClr val="bg1"/>
                </a:solidFill>
              </a:rPr>
              <a:t>На нашу землю пришли вражеские солдаты, приехали танки, самолеты бомбили города и села. Посмотрите на эти фотографии. Что вы видите на них? (фотографии городов во время войны</a:t>
            </a:r>
            <a:r>
              <a:rPr lang="ru-RU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ru-RU" i="1" dirty="0">
                <a:solidFill>
                  <a:schemeClr val="bg1"/>
                </a:solidFill>
              </a:rPr>
              <a:t>Дети</a:t>
            </a:r>
            <a:r>
              <a:rPr lang="ru-RU" b="1" dirty="0">
                <a:solidFill>
                  <a:schemeClr val="bg1"/>
                </a:solidFill>
              </a:rPr>
              <a:t>: разрушенные дома, черные стены, на улицах нет людей, детей</a:t>
            </a:r>
            <a:r>
              <a:rPr lang="ru-RU" b="1" dirty="0" smtClean="0">
                <a:solidFill>
                  <a:schemeClr val="bg1"/>
                </a:solidFill>
              </a:rPr>
              <a:t>…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i="1" dirty="0">
                <a:solidFill>
                  <a:schemeClr val="bg1"/>
                </a:solidFill>
              </a:rPr>
              <a:t>Воспитатель</a:t>
            </a:r>
            <a:r>
              <a:rPr lang="ru-RU" b="1" dirty="0">
                <a:solidFill>
                  <a:schemeClr val="bg1"/>
                </a:solidFill>
              </a:rPr>
              <a:t>: правильно, ребята. Здесь мы увидели города после бомбежки. Нет ни одного целого здания, всё чёрное. Как вы думаете, можно ли жить в таких домах</a:t>
            </a:r>
            <a:r>
              <a:rPr lang="ru-RU" b="1" dirty="0" smtClean="0">
                <a:solidFill>
                  <a:schemeClr val="bg1"/>
                </a:solidFill>
              </a:rPr>
              <a:t>?</a:t>
            </a:r>
          </a:p>
          <a:p>
            <a:r>
              <a:rPr lang="ru-RU" b="1" dirty="0">
                <a:solidFill>
                  <a:srgbClr val="333333"/>
                </a:solidFill>
                <a:latin typeface="PT Sans"/>
              </a:rPr>
              <a:t>Мужчины брали оружие и отправлялись на фронт воевать с врагом, защищать нашу Родину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endParaRPr lang="ru-RU" dirty="0"/>
          </a:p>
        </p:txBody>
      </p:sp>
      <p:pic>
        <p:nvPicPr>
          <p:cNvPr id="5" name="Звук самолёта-Бомбёжка коротк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7171" y="2188028"/>
            <a:ext cx="402771" cy="402771"/>
          </a:xfrm>
          <a:prstGeom prst="rect">
            <a:avLst/>
          </a:prstGeom>
        </p:spPr>
      </p:pic>
      <p:pic>
        <p:nvPicPr>
          <p:cNvPr id="2050" name="Picture 2" descr="https://images.squarespace-cdn.com/content/v1/54412118e4b03de3b6796773/1570780211427-7PGKT7I9XFVHAIWKHTWO/ke17ZwdGBToddI8pDm48kNA0nuxDzblY6bGcFbS1iCgUqsxRUqqbr1mOJYKfIPR7LoDQ9mXPOjoJoqy81S2I8N_N4V1vUb5AoIIIbLZhVYxCRW4BPu10St3TBAUQYVKcxEIktGqWvNbgms-M18rPHIjGEBAUeLjqroKBeBjUR1QqYYfYEKfG4AZbUiSPbtUE/15240041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145" y="233686"/>
            <a:ext cx="4819198" cy="29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history.vn.ua/pidruchniki/sshypak-introduction-to-history-5-class-2018/sshypak-introduction-to-history-5-class-2018.files/image2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875" y="3621540"/>
            <a:ext cx="4839882" cy="248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Хор Александрова - Вставай страна огромная (www.hotplayer.ru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8800" y="6106886"/>
            <a:ext cx="478971" cy="47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4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4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7457" y="171892"/>
            <a:ext cx="7609113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333333"/>
                </a:solidFill>
                <a:latin typeface="PT Sans"/>
              </a:rPr>
              <a:t>Воспитатель: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ребята, как вы думаете, зачем нужно защищать Родину? </a:t>
            </a:r>
            <a:endParaRPr lang="ru-RU" dirty="0" smtClean="0">
              <a:solidFill>
                <a:srgbClr val="333333"/>
              </a:solidFill>
              <a:latin typeface="PT Sans"/>
            </a:endParaRPr>
          </a:p>
          <a:p>
            <a:r>
              <a:rPr lang="ru-RU" i="1" dirty="0" smtClean="0">
                <a:solidFill>
                  <a:srgbClr val="333333"/>
                </a:solidFill>
                <a:latin typeface="PT Sans"/>
              </a:rPr>
              <a:t>Ответы </a:t>
            </a:r>
            <a:r>
              <a:rPr lang="ru-RU" i="1" dirty="0">
                <a:solidFill>
                  <a:srgbClr val="333333"/>
                </a:solidFill>
                <a:latin typeface="PT Sans"/>
              </a:rPr>
              <a:t>детей. </a:t>
            </a:r>
            <a:endParaRPr lang="ru-RU" i="1" dirty="0" smtClean="0">
              <a:solidFill>
                <a:srgbClr val="333333"/>
              </a:solidFill>
              <a:latin typeface="PT Sans"/>
            </a:endParaRPr>
          </a:p>
          <a:p>
            <a:r>
              <a:rPr lang="ru-RU" i="1" dirty="0" smtClean="0">
                <a:solidFill>
                  <a:srgbClr val="333333"/>
                </a:solidFill>
                <a:latin typeface="PT Sans"/>
              </a:rPr>
              <a:t>Воспитатель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: как называли людей, которые воевали с фашистами? </a:t>
            </a:r>
            <a:r>
              <a:rPr lang="ru-RU" i="1" dirty="0">
                <a:solidFill>
                  <a:srgbClr val="333333"/>
                </a:solidFill>
                <a:latin typeface="PT Sans"/>
              </a:rPr>
              <a:t>Дети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: солдаты, военные, войны. Воспитатель: как выглядели солдаты? Дети: каска, форма, ремень, сапоги, оружие</a:t>
            </a:r>
            <a:r>
              <a:rPr lang="ru-RU" dirty="0" smtClean="0">
                <a:solidFill>
                  <a:srgbClr val="333333"/>
                </a:solidFill>
                <a:latin typeface="PT Sans"/>
              </a:rPr>
              <a:t>.</a:t>
            </a:r>
          </a:p>
          <a:p>
            <a:r>
              <a:rPr lang="ru-RU" i="1" dirty="0" smtClean="0">
                <a:solidFill>
                  <a:srgbClr val="333333"/>
                </a:solidFill>
                <a:latin typeface="PT Sans"/>
              </a:rPr>
              <a:t> </a:t>
            </a:r>
            <a:r>
              <a:rPr lang="ru-RU" i="1" dirty="0">
                <a:solidFill>
                  <a:srgbClr val="333333"/>
                </a:solidFill>
                <a:latin typeface="PT Sans"/>
              </a:rPr>
              <a:t>Воспитатель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: а каким нужно быть солдату, чтобы справиться с </a:t>
            </a:r>
            <a:r>
              <a:rPr lang="ru-RU" dirty="0" smtClean="0">
                <a:solidFill>
                  <a:srgbClr val="333333"/>
                </a:solidFill>
                <a:latin typeface="PT Sans"/>
              </a:rPr>
              <a:t>врагом?</a:t>
            </a:r>
          </a:p>
          <a:p>
            <a:r>
              <a:rPr lang="ru-RU" i="1" dirty="0" smtClean="0">
                <a:solidFill>
                  <a:srgbClr val="333333"/>
                </a:solidFill>
                <a:latin typeface="PT Sans"/>
              </a:rPr>
              <a:t>Дети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: смелым, сильным, терпеливым, метким. </a:t>
            </a:r>
            <a:endParaRPr lang="ru-RU" dirty="0" smtClean="0">
              <a:solidFill>
                <a:srgbClr val="333333"/>
              </a:solidFill>
              <a:latin typeface="PT Sans"/>
            </a:endParaRPr>
          </a:p>
          <a:p>
            <a:r>
              <a:rPr lang="ru-RU" i="1" dirty="0" smtClean="0">
                <a:solidFill>
                  <a:srgbClr val="333333"/>
                </a:solidFill>
                <a:latin typeface="PT Sans"/>
              </a:rPr>
              <a:t>Воспитател</a:t>
            </a:r>
            <a:r>
              <a:rPr lang="ru-RU" dirty="0" smtClean="0">
                <a:solidFill>
                  <a:srgbClr val="333333"/>
                </a:solidFill>
                <a:latin typeface="PT Sans"/>
              </a:rPr>
              <a:t>ь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: а как стать такими же сильными, как наши солдаты? Ответы детей</a:t>
            </a:r>
            <a:r>
              <a:rPr lang="ru-RU" dirty="0" smtClean="0">
                <a:solidFill>
                  <a:srgbClr val="333333"/>
                </a:solidFill>
                <a:latin typeface="PT Sans"/>
              </a:rPr>
              <a:t>.</a:t>
            </a:r>
          </a:p>
          <a:p>
            <a:pPr algn="ctr"/>
            <a:r>
              <a:rPr lang="ru-RU" dirty="0" smtClean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Воспитатель: а еще обязательно нужно заниматься спортом и делать зарядку! </a:t>
            </a:r>
            <a:endParaRPr lang="ru-RU" dirty="0" smtClean="0">
              <a:solidFill>
                <a:srgbClr val="333333"/>
              </a:solidFill>
              <a:latin typeface="PT Sans"/>
            </a:endParaRPr>
          </a:p>
          <a:p>
            <a:pPr algn="ctr"/>
            <a:r>
              <a:rPr lang="ru-RU" dirty="0" smtClean="0">
                <a:solidFill>
                  <a:srgbClr val="333333"/>
                </a:solidFill>
                <a:latin typeface="PT Sans"/>
              </a:rPr>
              <a:t>Физкультминутка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. Как солдаты на параде, мы шагаем ряд за рядом, Левой-раз, правой-раз, посмотрите все на нас! Все захлопали в ладошки — дружно, веселей! Застучали наши ножки — громче и быстрей! По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коленочкам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ударим — тише, тише, тише! Ручки, ручки поднимаем — выше, выше, выше. Завертелись наши ручки, снова опустились. Мы на месте покружились и остановились. Снова выстроились в ряд, снова вышли на парад. Раз — два, раз — два, заниматься нам пора!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https://avatars.mds.yandex.net/get-pdb/1817937/716e001a-f4ad-420d-9cc1-9e89a1afe3b2/s120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143" r="98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015" y="596124"/>
            <a:ext cx="3207916" cy="538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2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2143" y="496784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rgbClr val="333333"/>
                </a:solidFill>
                <a:latin typeface="PT Sans"/>
              </a:rPr>
              <a:t>Воспитатель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: кто управляет танком? </a:t>
            </a:r>
            <a:endParaRPr lang="ru-RU" dirty="0" smtClean="0">
              <a:solidFill>
                <a:srgbClr val="333333"/>
              </a:solidFill>
              <a:latin typeface="PT Sans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PT Sans"/>
              </a:rPr>
              <a:t>Дети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: танкист</a:t>
            </a:r>
            <a:r>
              <a:rPr lang="ru-RU" dirty="0" smtClean="0">
                <a:solidFill>
                  <a:srgbClr val="333333"/>
                </a:solidFill>
                <a:latin typeface="PT Sans"/>
              </a:rPr>
              <a:t>.</a:t>
            </a:r>
          </a:p>
          <a:p>
            <a:r>
              <a:rPr lang="ru-RU" dirty="0" smtClean="0">
                <a:solidFill>
                  <a:srgbClr val="333333"/>
                </a:solidFill>
                <a:latin typeface="PT Sans"/>
              </a:rPr>
              <a:t> </a:t>
            </a:r>
            <a:r>
              <a:rPr lang="ru-RU" i="1" dirty="0">
                <a:solidFill>
                  <a:srgbClr val="333333"/>
                </a:solidFill>
                <a:latin typeface="PT Sans"/>
              </a:rPr>
              <a:t>Воспитатель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: кто летает на самолете</a:t>
            </a:r>
            <a:r>
              <a:rPr lang="ru-RU" dirty="0" smtClean="0">
                <a:solidFill>
                  <a:srgbClr val="333333"/>
                </a:solidFill>
                <a:latin typeface="PT Sans"/>
              </a:rPr>
              <a:t>?</a:t>
            </a:r>
          </a:p>
          <a:p>
            <a:r>
              <a:rPr lang="ru-RU" dirty="0" smtClean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Дети: летчик. </a:t>
            </a:r>
            <a:endParaRPr lang="ru-RU" dirty="0" smtClean="0">
              <a:solidFill>
                <a:srgbClr val="333333"/>
              </a:solidFill>
              <a:latin typeface="PT Sans"/>
            </a:endParaRPr>
          </a:p>
          <a:p>
            <a:r>
              <a:rPr lang="ru-RU" i="1" dirty="0" smtClean="0">
                <a:solidFill>
                  <a:srgbClr val="333333"/>
                </a:solidFill>
                <a:latin typeface="PT Sans"/>
              </a:rPr>
              <a:t>Воспитатель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: кто служит на корабле? </a:t>
            </a:r>
            <a:endParaRPr lang="ru-RU" dirty="0" smtClean="0">
              <a:solidFill>
                <a:srgbClr val="333333"/>
              </a:solidFill>
              <a:latin typeface="PT Sans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PT Sans"/>
              </a:rPr>
              <a:t>Дети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: моряк, матрос. </a:t>
            </a:r>
            <a:endParaRPr lang="ru-RU" dirty="0" smtClean="0">
              <a:solidFill>
                <a:srgbClr val="333333"/>
              </a:solidFill>
              <a:latin typeface="PT Sans"/>
            </a:endParaRPr>
          </a:p>
          <a:p>
            <a:r>
              <a:rPr lang="ru-RU" i="1" dirty="0" smtClean="0">
                <a:solidFill>
                  <a:srgbClr val="333333"/>
                </a:solidFill>
                <a:latin typeface="PT Sans"/>
              </a:rPr>
              <a:t>Воспитатель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: а кто управляет кораблем? </a:t>
            </a:r>
            <a:endParaRPr lang="ru-RU" dirty="0" smtClean="0">
              <a:solidFill>
                <a:srgbClr val="333333"/>
              </a:solidFill>
              <a:latin typeface="PT Sans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PT Sans"/>
              </a:rPr>
              <a:t>Дети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: капитан</a:t>
            </a:r>
            <a:r>
              <a:rPr lang="ru-RU" dirty="0" smtClean="0">
                <a:solidFill>
                  <a:srgbClr val="333333"/>
                </a:solidFill>
                <a:latin typeface="PT Sans"/>
              </a:rPr>
              <a:t>.</a:t>
            </a:r>
          </a:p>
          <a:p>
            <a:r>
              <a:rPr lang="ru-RU" dirty="0" smtClean="0">
                <a:solidFill>
                  <a:srgbClr val="333333"/>
                </a:solidFill>
                <a:latin typeface="PT Sans"/>
              </a:rPr>
              <a:t> </a:t>
            </a:r>
            <a:r>
              <a:rPr lang="ru-RU" i="1" dirty="0">
                <a:solidFill>
                  <a:srgbClr val="333333"/>
                </a:solidFill>
                <a:latin typeface="PT Sans"/>
              </a:rPr>
              <a:t>Воспитатель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: кто служит на подводной лодке? Дети: подводники</a:t>
            </a:r>
            <a:r>
              <a:rPr lang="ru-RU" dirty="0" smtClean="0">
                <a:solidFill>
                  <a:srgbClr val="333333"/>
                </a:solidFill>
                <a:latin typeface="PT Sans"/>
              </a:rPr>
              <a:t>.</a:t>
            </a:r>
          </a:p>
          <a:p>
            <a:r>
              <a:rPr lang="ru-RU" dirty="0">
                <a:solidFill>
                  <a:srgbClr val="333333"/>
                </a:solidFill>
                <a:latin typeface="PT Sans"/>
              </a:rPr>
              <a:t>Воспитатель: а еще я хочу познакомить вас с военной машиной, которую ласково называли «Катюша». Посмотрите. (фотография). Со стороны эта машина напоминает грузовик, но вместо кузова у нее ракетная установка, которая стреляет сразу несколькими зарядами. Такой выстрел называется залп. Управляет «Катюшей» артиллерист. Повторите, пожалуйста. Дети: артиллерист.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943" y="299357"/>
            <a:ext cx="5138057" cy="284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1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2143" y="133874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PT Sans"/>
              </a:rPr>
              <a:t>Воспитатель: именно благодаря нашим солдатам, нашей военной технике Родина одолела врага и победила в той страшной войне. (фотографии) Посмотрите, насколько счастливы люди, что закончилась война! Все обнимают друг друга, улыбаются, дарят цветы! И до сих пор, вот уже 70 лет мы празднуем День Победы 9 мая, поздравляем друг друга с окончанием войны, вспоминаем погибших и, конечно, благодарим наших солдат, которые защитили Родину и нас с вами. Сейчас те солдаты уже старички и старушки, но 9 мая они достают и надевают свои награды, полученные за борьбу с фашистами.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 descr="https://avatars.mds.yandex.net/get-pdb/2022586/caa9164d-c1d8-46a2-82fd-a147d59827aa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861" y="562656"/>
            <a:ext cx="3865335" cy="289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День победы - о той весне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82885" y="4104192"/>
            <a:ext cx="1175658" cy="11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1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E618EE554EAB945ABE99FB0E4190280" ma:contentTypeVersion="49" ma:contentTypeDescription="Создание документа." ma:contentTypeScope="" ma:versionID="2a68d724c99e8a6152b4b82adfd7d2c1">
  <xsd:schema xmlns:xsd="http://www.w3.org/2001/XMLSchema" xmlns:xs="http://www.w3.org/2001/XMLSchema" xmlns:p="http://schemas.microsoft.com/office/2006/metadata/properties" xmlns:ns1="http://schemas.microsoft.com/sharepoint/v3" xmlns:ns2="9108e355-631b-446a-9dd9-f8a7e3f6943b" xmlns:ns3="4a252ca3-5a62-4c1c-90a6-29f4710e47f8" targetNamespace="http://schemas.microsoft.com/office/2006/metadata/properties" ma:root="true" ma:fieldsID="f17376f25ce449454b09cb85286a8c11" ns1:_="" ns2:_="" ns3:_="">
    <xsd:import namespace="http://schemas.microsoft.com/sharepoint/v3"/>
    <xsd:import namespace="9108e355-631b-446a-9dd9-f8a7e3f6943b"/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8e355-631b-446a-9dd9-f8a7e3f6943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2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E454FA4-3DF0-49E5-A003-48B2F5D44BB2}"/>
</file>

<file path=customXml/itemProps2.xml><?xml version="1.0" encoding="utf-8"?>
<ds:datastoreItem xmlns:ds="http://schemas.openxmlformats.org/officeDocument/2006/customXml" ds:itemID="{D95511BB-3B14-4BA9-A8BE-B67CC2514E56}"/>
</file>

<file path=customXml/itemProps3.xml><?xml version="1.0" encoding="utf-8"?>
<ds:datastoreItem xmlns:ds="http://schemas.openxmlformats.org/officeDocument/2006/customXml" ds:itemID="{209D4513-A0DD-4B0C-A5A5-4F58C9516632}"/>
</file>

<file path=customXml/itemProps4.xml><?xml version="1.0" encoding="utf-8"?>
<ds:datastoreItem xmlns:ds="http://schemas.openxmlformats.org/officeDocument/2006/customXml" ds:itemID="{A8DFC6E5-E0AA-4AFB-BEF1-611B4421633F}"/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168</TotalTime>
  <Words>100</Words>
  <Application>Microsoft Office PowerPoint</Application>
  <PresentationFormat>Широкоэкранный</PresentationFormat>
  <Paragraphs>33</Paragraphs>
  <Slides>6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Century Gothic</vt:lpstr>
      <vt:lpstr>PT Sans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</cp:revision>
  <dcterms:created xsi:type="dcterms:W3CDTF">2020-04-28T13:47:41Z</dcterms:created>
  <dcterms:modified xsi:type="dcterms:W3CDTF">2020-04-28T16:36:12Z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0x0101008E618EE554EAB945ABE99FB0E4190280</vt:lpwstr>
  </property>
</Properties>
</file>