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9" r:id="rId3"/>
    <p:sldId id="273" r:id="rId4"/>
    <p:sldId id="280" r:id="rId5"/>
    <p:sldId id="277" r:id="rId6"/>
    <p:sldId id="276" r:id="rId7"/>
    <p:sldId id="258" r:id="rId8"/>
    <p:sldId id="260" r:id="rId9"/>
    <p:sldId id="261" r:id="rId10"/>
    <p:sldId id="262" r:id="rId11"/>
    <p:sldId id="272" r:id="rId12"/>
    <p:sldId id="271" r:id="rId13"/>
    <p:sldId id="278" r:id="rId14"/>
    <p:sldId id="27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9900"/>
    <a:srgbClr val="62F030"/>
    <a:srgbClr val="6CE43C"/>
    <a:srgbClr val="7FE739"/>
    <a:srgbClr val="72EB35"/>
    <a:srgbClr val="73F42C"/>
    <a:srgbClr val="70F03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00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490963C-B991-4B42-84FB-605E1407A0AD}" type="datetimeFigureOut">
              <a:rPr lang="ru-RU" smtClean="0"/>
              <a:pPr/>
              <a:t>19.04.2020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32438340-172B-4983-B413-6663B27D34C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90963C-B991-4B42-84FB-605E1407A0AD}" type="datetimeFigureOut">
              <a:rPr lang="ru-RU" smtClean="0"/>
              <a:pPr/>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438340-172B-4983-B413-6663B27D34C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90963C-B991-4B42-84FB-605E1407A0AD}" type="datetimeFigureOut">
              <a:rPr lang="ru-RU" smtClean="0"/>
              <a:pPr/>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438340-172B-4983-B413-6663B27D34C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90963C-B991-4B42-84FB-605E1407A0AD}" type="datetimeFigureOut">
              <a:rPr lang="ru-RU" smtClean="0"/>
              <a:pPr/>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438340-172B-4983-B413-6663B27D34C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90963C-B991-4B42-84FB-605E1407A0AD}" type="datetimeFigureOut">
              <a:rPr lang="ru-RU" smtClean="0"/>
              <a:pPr/>
              <a:t>19.04.2020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438340-172B-4983-B413-6663B27D34C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90963C-B991-4B42-84FB-605E1407A0AD}" type="datetimeFigureOut">
              <a:rPr lang="ru-RU" smtClean="0"/>
              <a:pPr/>
              <a:t>19.04.2020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438340-172B-4983-B413-6663B27D34C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90963C-B991-4B42-84FB-605E1407A0AD}" type="datetimeFigureOut">
              <a:rPr lang="ru-RU" smtClean="0"/>
              <a:pPr/>
              <a:t>19.04.2020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2438340-172B-4983-B413-6663B27D34C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90963C-B991-4B42-84FB-605E1407A0AD}" type="datetimeFigureOut">
              <a:rPr lang="ru-RU" smtClean="0"/>
              <a:pPr/>
              <a:t>19.04.2020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2438340-172B-4983-B413-6663B27D34C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90963C-B991-4B42-84FB-605E1407A0AD}" type="datetimeFigureOut">
              <a:rPr lang="ru-RU" smtClean="0"/>
              <a:pPr/>
              <a:t>19.04.2020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2438340-172B-4983-B413-6663B27D34C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90963C-B991-4B42-84FB-605E1407A0AD}" type="datetimeFigureOut">
              <a:rPr lang="ru-RU" smtClean="0"/>
              <a:pPr/>
              <a:t>19.04.2020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438340-172B-4983-B413-6663B27D34C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90963C-B991-4B42-84FB-605E1407A0AD}" type="datetimeFigureOut">
              <a:rPr lang="ru-RU" smtClean="0"/>
              <a:pPr/>
              <a:t>19.04.2020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32438340-172B-4983-B413-6663B27D34C2}"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rgbClr val="62F030">
                <a:alpha val="94000"/>
              </a:srgbClr>
            </a:gs>
            <a:gs pos="25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90963C-B991-4B42-84FB-605E1407A0AD}" type="datetimeFigureOut">
              <a:rPr lang="ru-RU" smtClean="0"/>
              <a:pPr/>
              <a:t>19.04.2020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2438340-172B-4983-B413-6663B27D34C2}"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ds04.infourok.ru/uploads/ex/0ce2/000bccb1-eb0bb9ae/img17.jpg" TargetMode="External"/><Relationship Id="rId7" Type="http://schemas.openxmlformats.org/officeDocument/2006/relationships/hyperlink" Target="https://ds04.infourok.ru/uploads/ex/0ce2/000bccb1-eb0bb9ae/img19.jpg" TargetMode="Externa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23.jpeg"/><Relationship Id="rId11" Type="http://schemas.openxmlformats.org/officeDocument/2006/relationships/image" Target="../media/image26.png"/><Relationship Id="rId5" Type="http://schemas.openxmlformats.org/officeDocument/2006/relationships/hyperlink" Target="https://ds04.infourok.ru/uploads/ex/0ce2/000bccb1-eb0bb9ae/img18.jpg" TargetMode="External"/><Relationship Id="rId10" Type="http://schemas.openxmlformats.org/officeDocument/2006/relationships/image" Target="../media/image25.jpeg"/><Relationship Id="rId4" Type="http://schemas.openxmlformats.org/officeDocument/2006/relationships/image" Target="../media/image22.jpeg"/><Relationship Id="rId9" Type="http://schemas.openxmlformats.org/officeDocument/2006/relationships/hyperlink" Target="https://ds04.infourok.ru/uploads/ex/0ce2/000bccb1-eb0bb9ae/img20.jp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5.jpeg"/><Relationship Id="rId3" Type="http://schemas.openxmlformats.org/officeDocument/2006/relationships/hyperlink" Target="https://ds04.infourok.ru/uploads/ex/0ce2/000bccb1-eb0bb9ae/img3.jpg" TargetMode="External"/><Relationship Id="rId7" Type="http://schemas.openxmlformats.org/officeDocument/2006/relationships/hyperlink" Target="https://ds04.infourok.ru/uploads/ex/0ce2/000bccb1-eb0bb9ae/img5.jpg" TargetMode="External"/><Relationship Id="rId12"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jpeg"/><Relationship Id="rId11" Type="http://schemas.openxmlformats.org/officeDocument/2006/relationships/hyperlink" Target="https://ds04.infourok.ru/uploads/ex/0ce2/000bccb1-eb0bb9ae/img7.jpg" TargetMode="External"/><Relationship Id="rId5" Type="http://schemas.openxmlformats.org/officeDocument/2006/relationships/hyperlink" Target="https://ds04.infourok.ru/uploads/ex/0ce2/000bccb1-eb0bb9ae/img4.jpg" TargetMode="External"/><Relationship Id="rId15" Type="http://schemas.openxmlformats.org/officeDocument/2006/relationships/image" Target="../media/image17.jpeg"/><Relationship Id="rId10" Type="http://schemas.openxmlformats.org/officeDocument/2006/relationships/image" Target="../media/image13.jpeg"/><Relationship Id="rId4" Type="http://schemas.openxmlformats.org/officeDocument/2006/relationships/image" Target="../media/image10.jpeg"/><Relationship Id="rId9" Type="http://schemas.openxmlformats.org/officeDocument/2006/relationships/hyperlink" Target="https://ds04.infourok.ru/uploads/ex/0ce2/000bccb1-eb0bb9ae/img6.jpg" TargetMode="External"/><Relationship Id="rId1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547664" y="476672"/>
            <a:ext cx="8213748" cy="1446550"/>
          </a:xfrm>
          <a:prstGeom prst="rect">
            <a:avLst/>
          </a:prstGeom>
          <a:noFill/>
          <a:ln>
            <a:solidFill>
              <a:srgbClr val="FF0000"/>
            </a:solidFill>
          </a:ln>
          <a:effectLst>
            <a:glow rad="228600">
              <a:schemeClr val="accent4">
                <a:satMod val="175000"/>
                <a:alpha val="40000"/>
              </a:schemeClr>
            </a:glow>
            <a:softEdge rad="127000"/>
          </a:effectLst>
        </p:spPr>
        <p:txBody>
          <a:bodyPr wrap="square" lIns="91440" tIns="45720" rIns="91440" bIns="45720">
            <a:spAutoFit/>
          </a:bodyPr>
          <a:lstStyle/>
          <a:p>
            <a:pPr algn="ctr"/>
            <a:r>
              <a:rPr lang="ru-RU" sz="4400" dirty="0" smtClean="0">
                <a:ln w="28575" cmpd="sng">
                  <a:solidFill>
                    <a:srgbClr val="FFFF00"/>
                  </a:solidFill>
                  <a:prstDash val="solid"/>
                </a:ln>
                <a:solidFill>
                  <a:srgbClr val="FFFF00"/>
                </a:solidFill>
                <a:effectLst>
                  <a:glow rad="228600">
                    <a:srgbClr val="FFC000">
                      <a:alpha val="40000"/>
                    </a:srgbClr>
                  </a:glow>
                </a:effectLst>
                <a:latin typeface="Arial Black" pitchFamily="34" charset="0"/>
              </a:rPr>
              <a:t>ЗЕМЛЯ</a:t>
            </a:r>
          </a:p>
          <a:p>
            <a:pPr algn="ctr"/>
            <a:r>
              <a:rPr lang="ru-RU" sz="4400" dirty="0" smtClean="0">
                <a:ln w="28575" cmpd="sng">
                  <a:solidFill>
                    <a:srgbClr val="FFFF00"/>
                  </a:solidFill>
                  <a:prstDash val="solid"/>
                </a:ln>
                <a:solidFill>
                  <a:srgbClr val="FFFF00"/>
                </a:solidFill>
                <a:effectLst>
                  <a:glow rad="228600">
                    <a:srgbClr val="FFC000">
                      <a:alpha val="40000"/>
                    </a:srgbClr>
                  </a:glow>
                </a:effectLst>
                <a:latin typeface="Arial Black" pitchFamily="34" charset="0"/>
              </a:rPr>
              <a:t> – НАШ ОБЩИЙ ДОМ</a:t>
            </a:r>
            <a:endParaRPr lang="ru-RU" sz="4400" dirty="0">
              <a:ln w="28575" cmpd="sng">
                <a:solidFill>
                  <a:srgbClr val="FFFF00"/>
                </a:solidFill>
                <a:prstDash val="solid"/>
              </a:ln>
              <a:solidFill>
                <a:srgbClr val="FFFF00"/>
              </a:solidFill>
              <a:effectLst>
                <a:glow rad="228600">
                  <a:srgbClr val="FFC000">
                    <a:alpha val="40000"/>
                  </a:srgbClr>
                </a:glow>
              </a:effectLst>
              <a:latin typeface="Arial Black" pitchFamily="34" charset="0"/>
            </a:endParaRPr>
          </a:p>
        </p:txBody>
      </p:sp>
      <p:pic>
        <p:nvPicPr>
          <p:cNvPr id="15375" name="Picture 15" descr="https://vavilova.nethouse.ru/static/img/0000/0007/4513/74513762.66y27knudg.W665.png"/>
          <p:cNvPicPr>
            <a:picLocks noChangeAspect="1" noChangeArrowheads="1"/>
          </p:cNvPicPr>
          <p:nvPr/>
        </p:nvPicPr>
        <p:blipFill>
          <a:blip r:embed="rId3" cstate="print"/>
          <a:srcRect/>
          <a:stretch>
            <a:fillRect/>
          </a:stretch>
        </p:blipFill>
        <p:spPr bwMode="auto">
          <a:xfrm>
            <a:off x="2699792" y="1559024"/>
            <a:ext cx="4464496" cy="5298976"/>
          </a:xfrm>
          <a:prstGeom prst="rect">
            <a:avLst/>
          </a:prstGeom>
          <a:noFill/>
        </p:spPr>
      </p:pic>
      <p:pic>
        <p:nvPicPr>
          <p:cNvPr id="15381" name="Picture 21" descr="http://www.modernwoman.club/wp-content/uploads/2018/05/detu1.png"/>
          <p:cNvPicPr>
            <a:picLocks noChangeAspect="1" noChangeArrowheads="1"/>
          </p:cNvPicPr>
          <p:nvPr/>
        </p:nvPicPr>
        <p:blipFill>
          <a:blip r:embed="rId4" cstate="print"/>
          <a:srcRect/>
          <a:stretch>
            <a:fillRect/>
          </a:stretch>
        </p:blipFill>
        <p:spPr bwMode="auto">
          <a:xfrm rot="20073140">
            <a:off x="-381524" y="69708"/>
            <a:ext cx="3730659" cy="2588146"/>
          </a:xfrm>
          <a:prstGeom prst="rect">
            <a:avLst/>
          </a:prstGeom>
          <a:noFill/>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375"/>
                                        </p:tgtEl>
                                        <p:attrNameLst>
                                          <p:attrName>style.visibility</p:attrName>
                                        </p:attrNameLst>
                                      </p:cBhvr>
                                      <p:to>
                                        <p:strVal val="visible"/>
                                      </p:to>
                                    </p:set>
                                    <p:anim calcmode="lin" valueType="num">
                                      <p:cBhvr>
                                        <p:cTn id="7" dur="1000" fill="hold"/>
                                        <p:tgtEl>
                                          <p:spTgt spid="15375"/>
                                        </p:tgtEl>
                                        <p:attrNameLst>
                                          <p:attrName>ppt_x</p:attrName>
                                        </p:attrNameLst>
                                      </p:cBhvr>
                                      <p:tavLst>
                                        <p:tav tm="0">
                                          <p:val>
                                            <p:strVal val="#ppt_x-.2"/>
                                          </p:val>
                                        </p:tav>
                                        <p:tav tm="100000">
                                          <p:val>
                                            <p:strVal val="#ppt_x"/>
                                          </p:val>
                                        </p:tav>
                                      </p:tavLst>
                                    </p:anim>
                                    <p:anim calcmode="lin" valueType="num">
                                      <p:cBhvr>
                                        <p:cTn id="8" dur="1000" fill="hold"/>
                                        <p:tgtEl>
                                          <p:spTgt spid="1537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7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 Крыша ">
            <a:hlinkClick r:id="rId3" tooltip="&quot; Крыша &quot;"/>
          </p:cNvPr>
          <p:cNvPicPr/>
          <p:nvPr/>
        </p:nvPicPr>
        <p:blipFill>
          <a:blip r:embed="rId4" cstate="print"/>
          <a:srcRect/>
          <a:stretch>
            <a:fillRect/>
          </a:stretch>
        </p:blipFill>
        <p:spPr bwMode="auto">
          <a:xfrm>
            <a:off x="395536" y="188640"/>
            <a:ext cx="2950210" cy="216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Рисунок 2" descr=" Пол ">
            <a:hlinkClick r:id="rId5" tooltip="&quot; Пол &quot;"/>
          </p:cNvPr>
          <p:cNvPicPr/>
          <p:nvPr/>
        </p:nvPicPr>
        <p:blipFill>
          <a:blip r:embed="rId6" cstate="print"/>
          <a:srcRect/>
          <a:stretch>
            <a:fillRect/>
          </a:stretch>
        </p:blipFill>
        <p:spPr bwMode="auto">
          <a:xfrm>
            <a:off x="2987824" y="4651375"/>
            <a:ext cx="2950210" cy="2206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 свет ">
            <a:hlinkClick r:id="rId7" tooltip="&quot; свет &quot;"/>
          </p:cNvPr>
          <p:cNvPicPr/>
          <p:nvPr/>
        </p:nvPicPr>
        <p:blipFill>
          <a:blip r:embed="rId8" cstate="print"/>
          <a:srcRect/>
          <a:stretch>
            <a:fillRect/>
          </a:stretch>
        </p:blipFill>
        <p:spPr bwMode="auto">
          <a:xfrm>
            <a:off x="5796136" y="260648"/>
            <a:ext cx="2950210" cy="216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 вентилятор ">
            <a:hlinkClick r:id="rId9" tooltip="&quot; вентилятор &quot;"/>
          </p:cNvPr>
          <p:cNvPicPr/>
          <p:nvPr/>
        </p:nvPicPr>
        <p:blipFill>
          <a:blip r:embed="rId10" cstate="print"/>
          <a:srcRect/>
          <a:stretch>
            <a:fillRect/>
          </a:stretch>
        </p:blipFill>
        <p:spPr bwMode="auto">
          <a:xfrm>
            <a:off x="323528" y="2348880"/>
            <a:ext cx="2950210" cy="2206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2" name="Picture 2" descr="https://www.picpng.com/images/large/rain-cloud-weather-graphics-png-files-45557"/>
          <p:cNvPicPr>
            <a:picLocks noChangeAspect="1" noChangeArrowheads="1"/>
          </p:cNvPicPr>
          <p:nvPr/>
        </p:nvPicPr>
        <p:blipFill>
          <a:blip r:embed="rId11" cstate="print"/>
          <a:srcRect/>
          <a:stretch>
            <a:fillRect/>
          </a:stretch>
        </p:blipFill>
        <p:spPr bwMode="auto">
          <a:xfrm>
            <a:off x="3275856" y="548680"/>
            <a:ext cx="2570911" cy="2125019"/>
          </a:xfrm>
          <a:prstGeom prst="rect">
            <a:avLst/>
          </a:prstGeom>
          <a:noFill/>
        </p:spPr>
      </p:pic>
      <p:sp>
        <p:nvSpPr>
          <p:cNvPr id="15" name="Заголовок 14"/>
          <p:cNvSpPr>
            <a:spLocks noGrp="1"/>
          </p:cNvSpPr>
          <p:nvPr>
            <p:ph type="title"/>
          </p:nvPr>
        </p:nvSpPr>
        <p:spPr>
          <a:xfrm>
            <a:off x="6084168" y="2420888"/>
            <a:ext cx="2678832" cy="4248472"/>
          </a:xfrm>
        </p:spPr>
        <p:txBody>
          <a:bodyPr>
            <a:normAutofit fontScale="90000"/>
          </a:bodyPr>
          <a:lstStyle/>
          <a:p>
            <a:r>
              <a:rPr lang="ru-RU" sz="1600" dirty="0" smtClean="0">
                <a:latin typeface="Arial Black" pitchFamily="34" charset="0"/>
              </a:rPr>
              <a:t>У всех жителей планеты </a:t>
            </a:r>
            <a:r>
              <a:rPr lang="ru-RU" sz="1600" b="1" dirty="0" smtClean="0">
                <a:latin typeface="Arial Black" pitchFamily="34" charset="0"/>
              </a:rPr>
              <a:t>Земля</a:t>
            </a:r>
            <a:r>
              <a:rPr lang="ru-RU" sz="1600" dirty="0" smtClean="0">
                <a:latin typeface="Arial Black" pitchFamily="34" charset="0"/>
              </a:rPr>
              <a:t>, одна общая голубая крыша – это небо.</a:t>
            </a:r>
            <a:br>
              <a:rPr lang="ru-RU" sz="1600" dirty="0" smtClean="0">
                <a:latin typeface="Arial Black" pitchFamily="34" charset="0"/>
              </a:rPr>
            </a:br>
            <a:r>
              <a:rPr lang="ru-RU" sz="1600" dirty="0" smtClean="0">
                <a:latin typeface="Arial Black" pitchFamily="34" charset="0"/>
              </a:rPr>
              <a:t>Под ногами </a:t>
            </a:r>
            <a:r>
              <a:rPr lang="ru-RU" sz="1600" b="1" dirty="0" smtClean="0">
                <a:latin typeface="Arial Black" pitchFamily="34" charset="0"/>
              </a:rPr>
              <a:t>общий пол – земля</a:t>
            </a:r>
            <a:r>
              <a:rPr lang="ru-RU" sz="1600" dirty="0" smtClean="0">
                <a:latin typeface="Arial Black" pitchFamily="34" charset="0"/>
              </a:rPr>
              <a:t>, по которой мы ходим.</a:t>
            </a:r>
            <a:br>
              <a:rPr lang="ru-RU" sz="1600" dirty="0" smtClean="0">
                <a:latin typeface="Arial Black" pitchFamily="34" charset="0"/>
              </a:rPr>
            </a:br>
            <a:r>
              <a:rPr lang="ru-RU" sz="1600" dirty="0" smtClean="0">
                <a:latin typeface="Arial Black" pitchFamily="34" charset="0"/>
              </a:rPr>
              <a:t>Один на всех источник света, который нам светит и согревает нас – это солнце.</a:t>
            </a:r>
            <a:br>
              <a:rPr lang="ru-RU" sz="1600" dirty="0" smtClean="0">
                <a:latin typeface="Arial Black" pitchFamily="34" charset="0"/>
              </a:rPr>
            </a:br>
            <a:r>
              <a:rPr lang="ru-RU" sz="1600" dirty="0" smtClean="0">
                <a:latin typeface="Arial Black" pitchFamily="34" charset="0"/>
              </a:rPr>
              <a:t>У нас даже </a:t>
            </a:r>
            <a:r>
              <a:rPr lang="ru-RU" sz="1600" b="1" dirty="0" smtClean="0">
                <a:latin typeface="Arial Black" pitchFamily="34" charset="0"/>
              </a:rPr>
              <a:t>общий</a:t>
            </a:r>
            <a:r>
              <a:rPr lang="ru-RU" sz="1600" dirty="0" smtClean="0">
                <a:latin typeface="Arial Black" pitchFamily="34" charset="0"/>
              </a:rPr>
              <a:t> водопровод – это тучи, из которых идёт дождь.</a:t>
            </a:r>
            <a:br>
              <a:rPr lang="ru-RU" sz="1600" dirty="0" smtClean="0">
                <a:latin typeface="Arial Black" pitchFamily="34" charset="0"/>
              </a:rPr>
            </a:br>
            <a:r>
              <a:rPr lang="ru-RU" sz="1600" dirty="0" smtClean="0">
                <a:latin typeface="Arial Black" pitchFamily="34" charset="0"/>
              </a:rPr>
              <a:t>У нас один на всех вентилятор – это ветер</a:t>
            </a:r>
            <a:br>
              <a:rPr lang="ru-RU" sz="1600" dirty="0" smtClean="0">
                <a:latin typeface="Arial Black" pitchFamily="34" charset="0"/>
              </a:rPr>
            </a:br>
            <a:endParaRPr lang="ru-RU" sz="1600" dirty="0">
              <a:latin typeface="Arial Black" pitchFamily="34" charset="0"/>
            </a:endParaRP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42"/>
                                        </p:tgtEl>
                                        <p:attrNameLst>
                                          <p:attrName>style.visibility</p:attrName>
                                        </p:attrNameLst>
                                      </p:cBhvr>
                                      <p:to>
                                        <p:strVal val="visible"/>
                                      </p:to>
                                    </p:set>
                                    <p:anim calcmode="lin" valueType="num">
                                      <p:cBhvr additive="base">
                                        <p:cTn id="31" dur="500" fill="hold"/>
                                        <p:tgtEl>
                                          <p:spTgt spid="10242"/>
                                        </p:tgtEl>
                                        <p:attrNameLst>
                                          <p:attrName>ppt_x</p:attrName>
                                        </p:attrNameLst>
                                      </p:cBhvr>
                                      <p:tavLst>
                                        <p:tav tm="0">
                                          <p:val>
                                            <p:strVal val="#ppt_x"/>
                                          </p:val>
                                        </p:tav>
                                        <p:tav tm="100000">
                                          <p:val>
                                            <p:strVal val="#ppt_x"/>
                                          </p:val>
                                        </p:tav>
                                      </p:tavLst>
                                    </p:anim>
                                    <p:anim calcmode="lin" valueType="num">
                                      <p:cBhvr additive="base">
                                        <p:cTn id="32"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im0-tub-ru.yandex.net/i?id=b6bec733073e1cb6fe88de3e12bd66aa-l&amp;n=13"/>
          <p:cNvPicPr>
            <a:picLocks noChangeAspect="1" noChangeArrowheads="1"/>
          </p:cNvPicPr>
          <p:nvPr/>
        </p:nvPicPr>
        <p:blipFill>
          <a:blip r:embed="rId2" cstate="print"/>
          <a:srcRect/>
          <a:stretch>
            <a:fillRect/>
          </a:stretch>
        </p:blipFill>
        <p:spPr bwMode="auto">
          <a:xfrm>
            <a:off x="0" y="0"/>
            <a:ext cx="9144000" cy="6858001"/>
          </a:xfrm>
          <a:prstGeom prst="rect">
            <a:avLst/>
          </a:prstGeom>
          <a:noFill/>
          <a:effectLst>
            <a:softEdge rad="635000"/>
          </a:effectLst>
        </p:spPr>
      </p:pic>
      <p:sp>
        <p:nvSpPr>
          <p:cNvPr id="6" name="Заголовок 5"/>
          <p:cNvSpPr>
            <a:spLocks noGrp="1"/>
          </p:cNvSpPr>
          <p:nvPr>
            <p:ph type="title"/>
          </p:nvPr>
        </p:nvSpPr>
        <p:spPr>
          <a:xfrm>
            <a:off x="457200" y="704088"/>
            <a:ext cx="8305800" cy="1860816"/>
          </a:xfrm>
        </p:spPr>
        <p:txBody>
          <a:bodyPr>
            <a:noAutofit/>
          </a:bodyPr>
          <a:lstStyle/>
          <a:p>
            <a:r>
              <a:rPr lang="ru-RU" sz="2800" dirty="0" smtClean="0">
                <a:solidFill>
                  <a:schemeClr val="tx1"/>
                </a:solidFill>
              </a:rPr>
              <a:t>На этом наше путешествие закончилось, пора возвращаться </a:t>
            </a:r>
            <a:r>
              <a:rPr lang="ru-RU" sz="2800" dirty="0" err="1" smtClean="0">
                <a:solidFill>
                  <a:schemeClr val="tx1"/>
                </a:solidFill>
              </a:rPr>
              <a:t>домой.</a:t>
            </a:r>
            <a:r>
              <a:rPr lang="ru-RU" sz="2800" u="sng" dirty="0" err="1" smtClean="0">
                <a:solidFill>
                  <a:schemeClr val="tx1"/>
                </a:solidFill>
              </a:rPr>
              <a:t>Закрываем</a:t>
            </a:r>
            <a:r>
              <a:rPr lang="ru-RU" sz="2800" u="sng" dirty="0" smtClean="0">
                <a:solidFill>
                  <a:schemeClr val="tx1"/>
                </a:solidFill>
              </a:rPr>
              <a:t> глаза и говорим</a:t>
            </a:r>
            <a:r>
              <a:rPr lang="ru-RU" sz="2800" dirty="0" smtClean="0">
                <a:solidFill>
                  <a:schemeClr val="tx1"/>
                </a:solidFill>
              </a:rPr>
              <a:t>: </a:t>
            </a:r>
            <a:r>
              <a:rPr lang="ru-RU" sz="2800" i="1" dirty="0" smtClean="0">
                <a:solidFill>
                  <a:schemeClr val="tx1"/>
                </a:solidFill>
              </a:rPr>
              <a:t>«Раз, два, три – домой лети»</a:t>
            </a:r>
            <a:r>
              <a:rPr lang="ru-RU" sz="2800" dirty="0" smtClean="0">
                <a:solidFill>
                  <a:schemeClr val="tx1"/>
                </a:solidFill>
              </a:rPr>
              <a:t/>
            </a:r>
            <a:br>
              <a:rPr lang="ru-RU" sz="2800" dirty="0" smtClean="0">
                <a:solidFill>
                  <a:schemeClr val="tx1"/>
                </a:solidFill>
              </a:rPr>
            </a:br>
            <a:endParaRPr lang="ru-RU" sz="2800" dirty="0">
              <a:solidFill>
                <a:schemeClr val="tx1"/>
              </a:solidFill>
            </a:endParaRPr>
          </a:p>
        </p:txBody>
      </p:sp>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ds04.infourok.ru/uploads/ex/06c2/000d4d31-32dba435/hello_html_m48ca9dd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Заголовок 5"/>
          <p:cNvSpPr>
            <a:spLocks noGrp="1"/>
          </p:cNvSpPr>
          <p:nvPr>
            <p:ph type="ctrTitle"/>
          </p:nvPr>
        </p:nvSpPr>
        <p:spPr>
          <a:xfrm>
            <a:off x="533400" y="188640"/>
            <a:ext cx="7851648" cy="6336704"/>
          </a:xfrm>
        </p:spPr>
        <p:txBody>
          <a:bodyPr>
            <a:noAutofit/>
          </a:bodyPr>
          <a:lstStyle/>
          <a:p>
            <a:r>
              <a:rPr lang="ru-RU" sz="2000" b="0" dirty="0" smtClean="0">
                <a:solidFill>
                  <a:schemeClr val="tx1"/>
                </a:solidFill>
                <a:latin typeface="Arial Black" pitchFamily="34" charset="0"/>
                <a:cs typeface="Arabic Typesetting" pitchFamily="66" charset="-78"/>
              </a:rPr>
              <a:t>Ребята, а давайте мы сейчас все вместе выполним, весё</a:t>
            </a:r>
            <a:r>
              <a:rPr lang="ru-RU" sz="2000" b="0" u="sng" dirty="0" smtClean="0">
                <a:solidFill>
                  <a:schemeClr val="tx1"/>
                </a:solidFill>
                <a:latin typeface="Arial Black" pitchFamily="34" charset="0"/>
                <a:cs typeface="Arabic Typesetting" pitchFamily="66" charset="-78"/>
              </a:rPr>
              <a:t>лое упражнение</a:t>
            </a:r>
            <a:r>
              <a:rPr lang="ru-RU" sz="2000" b="0" dirty="0" smtClean="0">
                <a:solidFill>
                  <a:schemeClr val="tx1"/>
                </a:solidFill>
                <a:latin typeface="Arial Black" pitchFamily="34" charset="0"/>
                <a:cs typeface="Arabic Typesetting" pitchFamily="66" charset="-78"/>
              </a:rPr>
              <a:t>:</a:t>
            </a:r>
            <a:br>
              <a:rPr lang="ru-RU" sz="2000" b="0" dirty="0" smtClean="0">
                <a:solidFill>
                  <a:schemeClr val="tx1"/>
                </a:solidFill>
                <a:latin typeface="Arial Black" pitchFamily="34" charset="0"/>
                <a:cs typeface="Arabic Typesetting" pitchFamily="66" charset="-78"/>
              </a:rPr>
            </a:br>
            <a:r>
              <a:rPr lang="ru-RU" sz="2000" b="0" dirty="0" smtClean="0">
                <a:solidFill>
                  <a:schemeClr val="tx1"/>
                </a:solidFill>
                <a:latin typeface="Arial Black" pitchFamily="34" charset="0"/>
                <a:cs typeface="Arabic Typesetting" pitchFamily="66" charset="-78"/>
              </a:rPr>
              <a:t>(Дети выполняют физкультурную минутку под стихотворение В. Орловой </a:t>
            </a:r>
            <a:r>
              <a:rPr lang="ru-RU" sz="2000" b="0" i="1" dirty="0" smtClean="0">
                <a:solidFill>
                  <a:schemeClr val="tx1"/>
                </a:solidFill>
                <a:latin typeface="Arial Black" pitchFamily="34" charset="0"/>
                <a:cs typeface="Arabic Typesetting" pitchFamily="66" charset="-78"/>
              </a:rPr>
              <a:t>«Общий дом»</a:t>
            </a:r>
            <a:r>
              <a:rPr lang="ru-RU" sz="2000" b="0" dirty="0" smtClean="0">
                <a:solidFill>
                  <a:schemeClr val="tx1"/>
                </a:solidFill>
                <a:latin typeface="Arial Black" pitchFamily="34" charset="0"/>
                <a:cs typeface="Arabic Typesetting" pitchFamily="66" charset="-78"/>
              </a:rPr>
              <a:t>)</a:t>
            </a:r>
            <a:br>
              <a:rPr lang="ru-RU" sz="2000" b="0" dirty="0" smtClean="0">
                <a:solidFill>
                  <a:schemeClr val="tx1"/>
                </a:solidFill>
                <a:latin typeface="Arial Black" pitchFamily="34" charset="0"/>
                <a:cs typeface="Arabic Typesetting" pitchFamily="66" charset="-78"/>
              </a:rPr>
            </a:br>
            <a:r>
              <a:rPr lang="ru-RU" sz="2000" b="0" dirty="0" smtClean="0">
                <a:solidFill>
                  <a:schemeClr val="tx1"/>
                </a:solidFill>
                <a:latin typeface="Arial Black" pitchFamily="34" charset="0"/>
                <a:cs typeface="Arabic Typesetting" pitchFamily="66" charset="-78"/>
              </a:rPr>
              <a:t>Под одною голубою </a:t>
            </a:r>
            <a:r>
              <a:rPr lang="ru-RU" sz="2000" b="0" i="1" dirty="0" smtClean="0">
                <a:solidFill>
                  <a:schemeClr val="tx1"/>
                </a:solidFill>
                <a:latin typeface="Arial Black" pitchFamily="34" charset="0"/>
                <a:cs typeface="Arabic Typesetting" pitchFamily="66" charset="-78"/>
              </a:rPr>
              <a:t>(встают в большой круг)</a:t>
            </a:r>
            <a:r>
              <a:rPr lang="ru-RU" sz="2000" b="0" dirty="0" smtClean="0">
                <a:solidFill>
                  <a:schemeClr val="tx1"/>
                </a:solidFill>
                <a:latin typeface="Arial Black" pitchFamily="34" charset="0"/>
                <a:cs typeface="Arabic Typesetting" pitchFamily="66" charset="-78"/>
              </a:rPr>
              <a:t/>
            </a:r>
            <a:br>
              <a:rPr lang="ru-RU" sz="2000" b="0" dirty="0" smtClean="0">
                <a:solidFill>
                  <a:schemeClr val="tx1"/>
                </a:solidFill>
                <a:latin typeface="Arial Black" pitchFamily="34" charset="0"/>
                <a:cs typeface="Arabic Typesetting" pitchFamily="66" charset="-78"/>
              </a:rPr>
            </a:br>
            <a:r>
              <a:rPr lang="ru-RU" sz="2000" b="0" dirty="0" smtClean="0">
                <a:solidFill>
                  <a:schemeClr val="tx1"/>
                </a:solidFill>
                <a:latin typeface="Arial Black" pitchFamily="34" charset="0"/>
                <a:cs typeface="Arabic Typesetting" pitchFamily="66" charset="-78"/>
              </a:rPr>
              <a:t>Общей крышей мы живём.</a:t>
            </a:r>
            <a:br>
              <a:rPr lang="ru-RU" sz="2000" b="0" dirty="0" smtClean="0">
                <a:solidFill>
                  <a:schemeClr val="tx1"/>
                </a:solidFill>
                <a:latin typeface="Arial Black" pitchFamily="34" charset="0"/>
                <a:cs typeface="Arabic Typesetting" pitchFamily="66" charset="-78"/>
              </a:rPr>
            </a:br>
            <a:r>
              <a:rPr lang="ru-RU" sz="2000" b="0" dirty="0" smtClean="0">
                <a:solidFill>
                  <a:schemeClr val="tx1"/>
                </a:solidFill>
                <a:latin typeface="Arial Black" pitchFamily="34" charset="0"/>
                <a:cs typeface="Arabic Typesetting" pitchFamily="66" charset="-78"/>
              </a:rPr>
              <a:t>Дом под крышей голубой </a:t>
            </a:r>
            <a:r>
              <a:rPr lang="ru-RU" sz="2000" b="0" i="1" dirty="0" smtClean="0">
                <a:solidFill>
                  <a:schemeClr val="tx1"/>
                </a:solidFill>
                <a:latin typeface="Arial Black" pitchFamily="34" charset="0"/>
                <a:cs typeface="Arabic Typesetting" pitchFamily="66" charset="-78"/>
              </a:rPr>
              <a:t>(показывают домик над головой)</a:t>
            </a:r>
            <a:r>
              <a:rPr lang="ru-RU" sz="2000" b="0" dirty="0" smtClean="0">
                <a:solidFill>
                  <a:schemeClr val="tx1"/>
                </a:solidFill>
                <a:latin typeface="Arial Black" pitchFamily="34" charset="0"/>
                <a:cs typeface="Arabic Typesetting" pitchFamily="66" charset="-78"/>
              </a:rPr>
              <a:t/>
            </a:r>
            <a:br>
              <a:rPr lang="ru-RU" sz="2000" b="0" dirty="0" smtClean="0">
                <a:solidFill>
                  <a:schemeClr val="tx1"/>
                </a:solidFill>
                <a:latin typeface="Arial Black" pitchFamily="34" charset="0"/>
                <a:cs typeface="Arabic Typesetting" pitchFamily="66" charset="-78"/>
              </a:rPr>
            </a:br>
            <a:r>
              <a:rPr lang="ru-RU" sz="2000" b="0" dirty="0" smtClean="0">
                <a:solidFill>
                  <a:schemeClr val="tx1"/>
                </a:solidFill>
                <a:latin typeface="Arial Black" pitchFamily="34" charset="0"/>
                <a:cs typeface="Arabic Typesetting" pitchFamily="66" charset="-78"/>
              </a:rPr>
              <a:t>И просторный, и большой. </a:t>
            </a:r>
            <a:r>
              <a:rPr lang="ru-RU" sz="2000" b="0" i="1" dirty="0" smtClean="0">
                <a:solidFill>
                  <a:schemeClr val="tx1"/>
                </a:solidFill>
                <a:latin typeface="Arial Black" pitchFamily="34" charset="0"/>
                <a:cs typeface="Arabic Typesetting" pitchFamily="66" charset="-78"/>
              </a:rPr>
              <a:t>(руки разводят в стороны)</a:t>
            </a:r>
            <a:r>
              <a:rPr lang="ru-RU" sz="2000" b="0" dirty="0" smtClean="0">
                <a:solidFill>
                  <a:schemeClr val="tx1"/>
                </a:solidFill>
                <a:latin typeface="Arial Black" pitchFamily="34" charset="0"/>
                <a:cs typeface="Arabic Typesetting" pitchFamily="66" charset="-78"/>
              </a:rPr>
              <a:t/>
            </a:r>
            <a:br>
              <a:rPr lang="ru-RU" sz="2000" b="0" dirty="0" smtClean="0">
                <a:solidFill>
                  <a:schemeClr val="tx1"/>
                </a:solidFill>
                <a:latin typeface="Arial Black" pitchFamily="34" charset="0"/>
                <a:cs typeface="Arabic Typesetting" pitchFamily="66" charset="-78"/>
              </a:rPr>
            </a:br>
            <a:r>
              <a:rPr lang="ru-RU" sz="2000" b="0" dirty="0" smtClean="0">
                <a:solidFill>
                  <a:schemeClr val="tx1"/>
                </a:solidFill>
                <a:latin typeface="Arial Black" pitchFamily="34" charset="0"/>
                <a:cs typeface="Arabic Typesetting" pitchFamily="66" charset="-78"/>
              </a:rPr>
              <a:t>Дом кружится возле Солнца, </a:t>
            </a:r>
            <a:r>
              <a:rPr lang="ru-RU" sz="2000" b="0" i="1" dirty="0" smtClean="0">
                <a:solidFill>
                  <a:schemeClr val="tx1"/>
                </a:solidFill>
                <a:latin typeface="Arial Black" pitchFamily="34" charset="0"/>
                <a:cs typeface="Arabic Typesetting" pitchFamily="66" charset="-78"/>
              </a:rPr>
              <a:t>(кружатся вокруг себя)</a:t>
            </a:r>
            <a:r>
              <a:rPr lang="ru-RU" sz="2000" b="0" dirty="0" smtClean="0">
                <a:solidFill>
                  <a:schemeClr val="tx1"/>
                </a:solidFill>
                <a:latin typeface="Arial Black" pitchFamily="34" charset="0"/>
                <a:cs typeface="Arabic Typesetting" pitchFamily="66" charset="-78"/>
              </a:rPr>
              <a:t/>
            </a:r>
            <a:br>
              <a:rPr lang="ru-RU" sz="2000" b="0" dirty="0" smtClean="0">
                <a:solidFill>
                  <a:schemeClr val="tx1"/>
                </a:solidFill>
                <a:latin typeface="Arial Black" pitchFamily="34" charset="0"/>
                <a:cs typeface="Arabic Typesetting" pitchFamily="66" charset="-78"/>
              </a:rPr>
            </a:br>
            <a:r>
              <a:rPr lang="ru-RU" sz="2000" b="0" dirty="0" smtClean="0">
                <a:solidFill>
                  <a:schemeClr val="tx1"/>
                </a:solidFill>
                <a:latin typeface="Arial Black" pitchFamily="34" charset="0"/>
                <a:cs typeface="Arabic Typesetting" pitchFamily="66" charset="-78"/>
              </a:rPr>
              <a:t>Чтобы было там тепло, </a:t>
            </a:r>
            <a:r>
              <a:rPr lang="ru-RU" sz="2000" b="0" i="1" dirty="0" smtClean="0">
                <a:solidFill>
                  <a:schemeClr val="tx1"/>
                </a:solidFill>
                <a:latin typeface="Arial Black" pitchFamily="34" charset="0"/>
                <a:cs typeface="Arabic Typesetting" pitchFamily="66" charset="-78"/>
              </a:rPr>
              <a:t>(подскоки на месте)</a:t>
            </a:r>
            <a:r>
              <a:rPr lang="ru-RU" sz="2000" b="0" dirty="0" smtClean="0">
                <a:solidFill>
                  <a:schemeClr val="tx1"/>
                </a:solidFill>
                <a:latin typeface="Arial Black" pitchFamily="34" charset="0"/>
                <a:cs typeface="Arabic Typesetting" pitchFamily="66" charset="-78"/>
              </a:rPr>
              <a:t/>
            </a:r>
            <a:br>
              <a:rPr lang="ru-RU" sz="2000" b="0" dirty="0" smtClean="0">
                <a:solidFill>
                  <a:schemeClr val="tx1"/>
                </a:solidFill>
                <a:latin typeface="Arial Black" pitchFamily="34" charset="0"/>
                <a:cs typeface="Arabic Typesetting" pitchFamily="66" charset="-78"/>
              </a:rPr>
            </a:br>
            <a:r>
              <a:rPr lang="ru-RU" sz="2000" b="0" dirty="0" smtClean="0">
                <a:solidFill>
                  <a:schemeClr val="tx1"/>
                </a:solidFill>
                <a:latin typeface="Arial Black" pitchFamily="34" charset="0"/>
                <a:cs typeface="Arabic Typesetting" pitchFamily="66" charset="-78"/>
              </a:rPr>
              <a:t>Чтобы каждое оконце,</a:t>
            </a:r>
            <a:br>
              <a:rPr lang="ru-RU" sz="2000" b="0" dirty="0" smtClean="0">
                <a:solidFill>
                  <a:schemeClr val="tx1"/>
                </a:solidFill>
                <a:latin typeface="Arial Black" pitchFamily="34" charset="0"/>
                <a:cs typeface="Arabic Typesetting" pitchFamily="66" charset="-78"/>
              </a:rPr>
            </a:br>
            <a:r>
              <a:rPr lang="ru-RU" sz="2000" b="0" dirty="0" smtClean="0">
                <a:solidFill>
                  <a:schemeClr val="tx1"/>
                </a:solidFill>
                <a:latin typeface="Arial Black" pitchFamily="34" charset="0"/>
                <a:cs typeface="Arabic Typesetting" pitchFamily="66" charset="-78"/>
              </a:rPr>
              <a:t>Осветить оно могло. </a:t>
            </a:r>
            <a:r>
              <a:rPr lang="ru-RU" sz="2000" b="0" i="1" dirty="0" smtClean="0">
                <a:solidFill>
                  <a:schemeClr val="tx1"/>
                </a:solidFill>
                <a:latin typeface="Arial Black" pitchFamily="34" charset="0"/>
                <a:cs typeface="Arabic Typesetting" pitchFamily="66" charset="-78"/>
              </a:rPr>
              <a:t>(Описывают руками круги, шевеля пальцами)</a:t>
            </a:r>
            <a:r>
              <a:rPr lang="ru-RU" sz="2000" b="0" dirty="0" smtClean="0">
                <a:solidFill>
                  <a:schemeClr val="tx1"/>
                </a:solidFill>
                <a:latin typeface="Arial Black" pitchFamily="34" charset="0"/>
                <a:cs typeface="Arabic Typesetting" pitchFamily="66" charset="-78"/>
              </a:rPr>
              <a:t/>
            </a:r>
            <a:br>
              <a:rPr lang="ru-RU" sz="2000" b="0" dirty="0" smtClean="0">
                <a:solidFill>
                  <a:schemeClr val="tx1"/>
                </a:solidFill>
                <a:latin typeface="Arial Black" pitchFamily="34" charset="0"/>
                <a:cs typeface="Arabic Typesetting" pitchFamily="66" charset="-78"/>
              </a:rPr>
            </a:br>
            <a:r>
              <a:rPr lang="ru-RU" sz="2000" b="0" dirty="0" smtClean="0">
                <a:solidFill>
                  <a:schemeClr val="tx1"/>
                </a:solidFill>
                <a:latin typeface="Arial Black" pitchFamily="34" charset="0"/>
                <a:cs typeface="Arabic Typesetting" pitchFamily="66" charset="-78"/>
              </a:rPr>
              <a:t>Чтобы жили мы на свете,</a:t>
            </a:r>
            <a:br>
              <a:rPr lang="ru-RU" sz="2000" b="0" dirty="0" smtClean="0">
                <a:solidFill>
                  <a:schemeClr val="tx1"/>
                </a:solidFill>
                <a:latin typeface="Arial Black" pitchFamily="34" charset="0"/>
                <a:cs typeface="Arabic Typesetting" pitchFamily="66" charset="-78"/>
              </a:rPr>
            </a:br>
            <a:r>
              <a:rPr lang="ru-RU" sz="2000" b="0" dirty="0" smtClean="0">
                <a:solidFill>
                  <a:schemeClr val="tx1"/>
                </a:solidFill>
                <a:latin typeface="Arial Black" pitchFamily="34" charset="0"/>
                <a:cs typeface="Arabic Typesetting" pitchFamily="66" charset="-78"/>
              </a:rPr>
              <a:t>Не пугаясь, не грозя, </a:t>
            </a:r>
            <a:r>
              <a:rPr lang="ru-RU" sz="2000" b="0" i="1" dirty="0" smtClean="0">
                <a:solidFill>
                  <a:schemeClr val="tx1"/>
                </a:solidFill>
                <a:latin typeface="Arial Black" pitchFamily="34" charset="0"/>
                <a:cs typeface="Arabic Typesetting" pitchFamily="66" charset="-78"/>
              </a:rPr>
              <a:t>(закрывают ладошками лицо, затем грозят пальчиком)</a:t>
            </a:r>
            <a:r>
              <a:rPr lang="ru-RU" sz="2000" b="0" dirty="0" smtClean="0">
                <a:solidFill>
                  <a:schemeClr val="tx1"/>
                </a:solidFill>
                <a:latin typeface="Arial Black" pitchFamily="34" charset="0"/>
                <a:cs typeface="Arabic Typesetting" pitchFamily="66" charset="-78"/>
              </a:rPr>
              <a:t/>
            </a:r>
            <a:br>
              <a:rPr lang="ru-RU" sz="2000" b="0" dirty="0" smtClean="0">
                <a:solidFill>
                  <a:schemeClr val="tx1"/>
                </a:solidFill>
                <a:latin typeface="Arial Black" pitchFamily="34" charset="0"/>
                <a:cs typeface="Arabic Typesetting" pitchFamily="66" charset="-78"/>
              </a:rPr>
            </a:br>
            <a:r>
              <a:rPr lang="ru-RU" sz="2000" b="0" dirty="0" smtClean="0">
                <a:solidFill>
                  <a:schemeClr val="tx1"/>
                </a:solidFill>
                <a:latin typeface="Arial Black" pitchFamily="34" charset="0"/>
                <a:cs typeface="Arabic Typesetting" pitchFamily="66" charset="-78"/>
              </a:rPr>
              <a:t>Как хорошие соседи</a:t>
            </a:r>
            <a:br>
              <a:rPr lang="ru-RU" sz="2000" b="0" dirty="0" smtClean="0">
                <a:solidFill>
                  <a:schemeClr val="tx1"/>
                </a:solidFill>
                <a:latin typeface="Arial Black" pitchFamily="34" charset="0"/>
                <a:cs typeface="Arabic Typesetting" pitchFamily="66" charset="-78"/>
              </a:rPr>
            </a:br>
            <a:r>
              <a:rPr lang="ru-RU" sz="2000" b="0" dirty="0" smtClean="0">
                <a:solidFill>
                  <a:schemeClr val="tx1"/>
                </a:solidFill>
                <a:latin typeface="Arial Black" pitchFamily="34" charset="0"/>
                <a:cs typeface="Arabic Typesetting" pitchFamily="66" charset="-78"/>
              </a:rPr>
              <a:t>Или добрые друзья </a:t>
            </a:r>
            <a:r>
              <a:rPr lang="ru-RU" sz="2000" b="0" i="1" dirty="0" smtClean="0">
                <a:solidFill>
                  <a:schemeClr val="tx1"/>
                </a:solidFill>
                <a:latin typeface="Arial Black" pitchFamily="34" charset="0"/>
                <a:cs typeface="Arabic Typesetting" pitchFamily="66" charset="-78"/>
              </a:rPr>
              <a:t>(обнимают друг, друга</a:t>
            </a:r>
            <a:r>
              <a:rPr lang="ru-RU" sz="2000" b="0" i="1" dirty="0" smtClean="0">
                <a:solidFill>
                  <a:schemeClr val="tx1"/>
                </a:solidFill>
              </a:rPr>
              <a:t>)</a:t>
            </a:r>
            <a:endParaRPr lang="ru-RU" sz="2000" b="0" dirty="0">
              <a:solidFill>
                <a:schemeClr val="tx1"/>
              </a:solidFill>
            </a:endParaRPr>
          </a:p>
        </p:txBody>
      </p:sp>
    </p:spTree>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332656"/>
            <a:ext cx="7772400" cy="1362456"/>
          </a:xfrm>
        </p:spPr>
        <p:txBody>
          <a:bodyPr/>
          <a:lstStyle/>
          <a:p>
            <a:r>
              <a:rPr lang="ru-RU" sz="2000" dirty="0" smtClean="0"/>
              <a:t>Художественно-эстетическое развитие (лепка) на тему: </a:t>
            </a:r>
            <a:r>
              <a:rPr lang="ru-RU" sz="2000" dirty="0" smtClean="0"/>
              <a:t>«Планета Земля»</a:t>
            </a:r>
            <a:br>
              <a:rPr lang="ru-RU" sz="2000" dirty="0" smtClean="0"/>
            </a:br>
            <a:endParaRPr lang="ru-RU" sz="2000" dirty="0"/>
          </a:p>
        </p:txBody>
      </p:sp>
      <p:sp>
        <p:nvSpPr>
          <p:cNvPr id="5" name="Текст 4"/>
          <p:cNvSpPr>
            <a:spLocks noGrp="1"/>
          </p:cNvSpPr>
          <p:nvPr>
            <p:ph type="body" idx="1"/>
          </p:nvPr>
        </p:nvSpPr>
        <p:spPr>
          <a:xfrm>
            <a:off x="467544" y="1412776"/>
            <a:ext cx="7772400" cy="5112568"/>
          </a:xfrm>
        </p:spPr>
        <p:txBody>
          <a:bodyPr>
            <a:normAutofit/>
          </a:bodyPr>
          <a:lstStyle/>
          <a:p>
            <a:r>
              <a:rPr lang="ru-RU" b="1" dirty="0" smtClean="0"/>
              <a:t>Программное </a:t>
            </a:r>
            <a:r>
              <a:rPr lang="ru-RU" b="1" dirty="0" smtClean="0"/>
              <a:t>содержание: </a:t>
            </a:r>
            <a:r>
              <a:rPr lang="ru-RU" dirty="0" smtClean="0"/>
              <a:t>Усовершенствовать умения лепить пластилиновый рельеф. </a:t>
            </a:r>
            <a:r>
              <a:rPr lang="ru-RU" dirty="0" smtClean="0"/>
              <a:t>Расширять </a:t>
            </a:r>
            <a:r>
              <a:rPr lang="ru-RU" dirty="0" smtClean="0"/>
              <a:t>представления о планете, формировать представление о внешнем облике Земли (горы, леса, пустыни, моря). Развивать мелкую моторику и стимулировать речевое развитие путем активных движений пальцев.</a:t>
            </a:r>
          </a:p>
          <a:p>
            <a:r>
              <a:rPr lang="ru-RU" dirty="0" smtClean="0"/>
              <a:t>Воспитывать бережное отношение к Земле-своему дому.</a:t>
            </a:r>
          </a:p>
          <a:p>
            <a:r>
              <a:rPr lang="ru-RU" b="1" dirty="0" smtClean="0"/>
              <a:t>Материал </a:t>
            </a:r>
            <a:r>
              <a:rPr lang="ru-RU" b="1" dirty="0" smtClean="0"/>
              <a:t>и оборудование:</a:t>
            </a:r>
            <a:r>
              <a:rPr lang="ru-RU" dirty="0" smtClean="0"/>
              <a:t> Глобус. Физическая карта полушарий Земли. Фотоснимок Земли из космоса. </a:t>
            </a:r>
            <a:r>
              <a:rPr lang="ru-RU" dirty="0" smtClean="0"/>
              <a:t>картон </a:t>
            </a:r>
            <a:r>
              <a:rPr lang="ru-RU" dirty="0" smtClean="0"/>
              <a:t>круглой формы. </a:t>
            </a:r>
            <a:r>
              <a:rPr lang="ru-RU" dirty="0" err="1" smtClean="0"/>
              <a:t>Пластилин.Стеки</a:t>
            </a:r>
            <a:r>
              <a:rPr lang="ru-RU" dirty="0" smtClean="0"/>
              <a:t>. Клеенка. Салфетки</a:t>
            </a:r>
            <a:r>
              <a:rPr lang="ru-RU" dirty="0" smtClean="0"/>
              <a:t>.</a:t>
            </a:r>
          </a:p>
          <a:p>
            <a:r>
              <a:rPr lang="ru-RU" dirty="0" smtClean="0"/>
              <a:t>Выполнение работы:</a:t>
            </a:r>
          </a:p>
          <a:p>
            <a:r>
              <a:rPr lang="ru-RU" dirty="0" smtClean="0"/>
              <a:t>На кружочке из </a:t>
            </a:r>
            <a:r>
              <a:rPr lang="ru-RU" dirty="0" smtClean="0"/>
              <a:t>плотного картона размазываем синий </a:t>
            </a:r>
            <a:r>
              <a:rPr lang="ru-RU" dirty="0" smtClean="0"/>
              <a:t>пластилин, зеленым пластилином </a:t>
            </a:r>
            <a:r>
              <a:rPr lang="ru-RU" dirty="0" smtClean="0"/>
              <a:t>сделаем сверху </a:t>
            </a:r>
            <a:r>
              <a:rPr lang="ru-RU" dirty="0" smtClean="0"/>
              <a:t>очертания материков, белым - облака </a:t>
            </a:r>
          </a:p>
          <a:p>
            <a:endParaRPr lang="ru-RU"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t>примеры</a:t>
            </a:r>
            <a:endParaRPr lang="ru-RU" dirty="0"/>
          </a:p>
        </p:txBody>
      </p:sp>
      <p:pic>
        <p:nvPicPr>
          <p:cNvPr id="9" name="Содержимое 8" descr="кар.jpg"/>
          <p:cNvPicPr>
            <a:picLocks noGrp="1" noChangeAspect="1"/>
          </p:cNvPicPr>
          <p:nvPr>
            <p:ph sz="half" idx="1"/>
          </p:nvPr>
        </p:nvPicPr>
        <p:blipFill>
          <a:blip r:embed="rId2" cstate="print"/>
          <a:stretch>
            <a:fillRect/>
          </a:stretch>
        </p:blipFill>
        <p:spPr>
          <a:xfrm>
            <a:off x="457200" y="2040853"/>
            <a:ext cx="4038600" cy="4193931"/>
          </a:xfrm>
        </p:spPr>
      </p:pic>
      <p:pic>
        <p:nvPicPr>
          <p:cNvPr id="10" name="Содержимое 9" descr="карт.jpg"/>
          <p:cNvPicPr>
            <a:picLocks noGrp="1" noChangeAspect="1"/>
          </p:cNvPicPr>
          <p:nvPr>
            <p:ph sz="half" idx="2"/>
          </p:nvPr>
        </p:nvPicPr>
        <p:blipFill>
          <a:blip r:embed="rId3" cstate="print"/>
          <a:stretch>
            <a:fillRect/>
          </a:stretch>
        </p:blipFill>
        <p:spPr>
          <a:xfrm>
            <a:off x="5508104" y="1988840"/>
            <a:ext cx="3096344" cy="4104456"/>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s1200.jpg"/>
          <p:cNvPicPr>
            <a:picLocks noChangeAspect="1"/>
          </p:cNvPicPr>
          <p:nvPr/>
        </p:nvPicPr>
        <p:blipFill>
          <a:blip r:embed="rId2" cstate="print"/>
          <a:stretch>
            <a:fillRect/>
          </a:stretch>
        </p:blipFill>
        <p:spPr>
          <a:xfrm>
            <a:off x="0" y="404664"/>
            <a:ext cx="5682555" cy="5832648"/>
          </a:xfrm>
          <a:prstGeom prst="rect">
            <a:avLst/>
          </a:prstGeom>
        </p:spPr>
      </p:pic>
      <p:sp>
        <p:nvSpPr>
          <p:cNvPr id="5" name="Заголовок 4"/>
          <p:cNvSpPr>
            <a:spLocks noGrp="1"/>
          </p:cNvSpPr>
          <p:nvPr>
            <p:ph type="ctrTitle"/>
          </p:nvPr>
        </p:nvSpPr>
        <p:spPr>
          <a:xfrm>
            <a:off x="5940152" y="1371600"/>
            <a:ext cx="2808312" cy="4721696"/>
          </a:xfrm>
        </p:spPr>
        <p:txBody>
          <a:bodyPr>
            <a:noAutofit/>
          </a:bodyPr>
          <a:lstStyle/>
          <a:p>
            <a:r>
              <a:rPr lang="ru-RU" sz="3200" dirty="0" smtClean="0"/>
              <a:t>Какая удивительная планета – Земля! Земля единственная планета солнечной системы, на которой есть жизнь.</a:t>
            </a:r>
            <a:endParaRPr lang="ru-RU" sz="3200" dirty="0"/>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0"/>
            <a:ext cx="8229600" cy="1847088"/>
          </a:xfrm>
        </p:spPr>
        <p:txBody>
          <a:bodyPr>
            <a:noAutofit/>
          </a:bodyPr>
          <a:lstStyle/>
          <a:p>
            <a:r>
              <a:rPr lang="ru-RU" sz="2400" dirty="0" smtClean="0">
                <a:solidFill>
                  <a:schemeClr val="tx1"/>
                </a:solidFill>
              </a:rPr>
              <a:t>Сегодня </a:t>
            </a:r>
            <a:r>
              <a:rPr lang="ru-RU" sz="2400" dirty="0" smtClean="0">
                <a:solidFill>
                  <a:schemeClr val="tx1"/>
                </a:solidFill>
              </a:rPr>
              <a:t>мы с вами отправимся в путешествие по нашей </a:t>
            </a:r>
            <a:r>
              <a:rPr lang="ru-RU" sz="2400" b="1" dirty="0" smtClean="0">
                <a:solidFill>
                  <a:schemeClr val="tx1"/>
                </a:solidFill>
              </a:rPr>
              <a:t>земле</a:t>
            </a:r>
            <a:r>
              <a:rPr lang="ru-RU" sz="2400" dirty="0" smtClean="0">
                <a:solidFill>
                  <a:schemeClr val="tx1"/>
                </a:solidFill>
              </a:rPr>
              <a:t>. И много интересного вы о ней узнаете. Но прежде чем отправимся, давайте представим, что мы летим на ракете, закрыли глазки раз, два, три – летим.</a:t>
            </a:r>
            <a:br>
              <a:rPr lang="ru-RU" sz="2400" dirty="0" smtClean="0">
                <a:solidFill>
                  <a:schemeClr val="tx1"/>
                </a:solidFill>
              </a:rPr>
            </a:br>
            <a:endParaRPr lang="ru-RU" sz="2400" dirty="0">
              <a:solidFill>
                <a:schemeClr val="tx1"/>
              </a:solidFill>
            </a:endParaRPr>
          </a:p>
        </p:txBody>
      </p:sp>
      <p:pic>
        <p:nvPicPr>
          <p:cNvPr id="8" name="Содержимое 7" descr="земля.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476672"/>
            <a:ext cx="4042792" cy="5976664"/>
          </a:xfrm>
        </p:spPr>
        <p:txBody>
          <a:bodyPr>
            <a:normAutofit/>
          </a:bodyPr>
          <a:lstStyle/>
          <a:p>
            <a:r>
              <a:rPr lang="ru-RU" sz="2400" dirty="0" smtClean="0"/>
              <a:t>Ребята посмотрите, что это перед нами. </a:t>
            </a:r>
            <a:r>
              <a:rPr lang="ru-RU" sz="2400" i="1" dirty="0" smtClean="0"/>
              <a:t>(Глобус)</a:t>
            </a:r>
            <a:r>
              <a:rPr lang="ru-RU" sz="2400" dirty="0" smtClean="0"/>
              <a:t>.Глобус - это крохотная модель земного шара. На нем нарисовано то, что есть на настоящей </a:t>
            </a:r>
            <a:r>
              <a:rPr lang="ru-RU" sz="2400" b="1" dirty="0" smtClean="0"/>
              <a:t>земле</a:t>
            </a:r>
            <a:r>
              <a:rPr lang="ru-RU" sz="2400" dirty="0" smtClean="0"/>
              <a:t>: океаны и суша. Вы видите, что глобус вращается вокруг своей оси </a:t>
            </a:r>
            <a:r>
              <a:rPr lang="ru-RU" sz="2400" i="1" dirty="0" smtClean="0"/>
              <a:t>(вращает глобус)</a:t>
            </a:r>
            <a:r>
              <a:rPr lang="ru-RU" sz="2400" dirty="0" smtClean="0"/>
              <a:t>. Так же вращается </a:t>
            </a:r>
            <a:r>
              <a:rPr lang="ru-RU" sz="2400" b="1" dirty="0" smtClean="0"/>
              <a:t>Земля</a:t>
            </a:r>
            <a:r>
              <a:rPr lang="ru-RU" sz="2400" dirty="0" smtClean="0"/>
              <a:t>. </a:t>
            </a:r>
            <a:r>
              <a:rPr lang="ru-RU" sz="2400" b="1" dirty="0" smtClean="0"/>
              <a:t>Земля</a:t>
            </a:r>
            <a:r>
              <a:rPr lang="ru-RU" sz="2400" dirty="0" smtClean="0"/>
              <a:t> подставляет Солнцу то одну, то другую свою </a:t>
            </a:r>
            <a:r>
              <a:rPr lang="ru-RU" sz="2400" dirty="0" err="1" smtClean="0"/>
              <a:t>сторону.</a:t>
            </a:r>
            <a:r>
              <a:rPr lang="ru-RU" sz="2400" u="sng" dirty="0" err="1" smtClean="0"/>
              <a:t>Вот</a:t>
            </a:r>
            <a:r>
              <a:rPr lang="ru-RU" sz="2400" u="sng" dirty="0" smtClean="0"/>
              <a:t> и говорят</a:t>
            </a:r>
            <a:r>
              <a:rPr lang="ru-RU" sz="2400" dirty="0" smtClean="0"/>
              <a:t>: </a:t>
            </a:r>
            <a:r>
              <a:rPr lang="ru-RU" sz="2400" i="1" dirty="0" smtClean="0"/>
              <a:t>«День и ночь – сутки прочь!»</a:t>
            </a:r>
            <a:r>
              <a:rPr lang="ru-RU" sz="2400" dirty="0" smtClean="0"/>
              <a:t>.</a:t>
            </a:r>
            <a:endParaRPr lang="ru-RU" sz="2400" dirty="0"/>
          </a:p>
        </p:txBody>
      </p:sp>
      <p:pic>
        <p:nvPicPr>
          <p:cNvPr id="4" name="Содержимое 3" descr="глобус.jpg"/>
          <p:cNvPicPr>
            <a:picLocks noGrp="1" noChangeAspect="1"/>
          </p:cNvPicPr>
          <p:nvPr>
            <p:ph idx="1"/>
          </p:nvPr>
        </p:nvPicPr>
        <p:blipFill>
          <a:blip r:embed="rId2" cstate="print"/>
          <a:stretch>
            <a:fillRect/>
          </a:stretch>
        </p:blipFill>
        <p:spPr>
          <a:xfrm>
            <a:off x="179512" y="2468563"/>
            <a:ext cx="4389437" cy="438943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60648"/>
            <a:ext cx="8229600" cy="2016224"/>
          </a:xfrm>
        </p:spPr>
        <p:txBody>
          <a:bodyPr>
            <a:noAutofit/>
          </a:bodyPr>
          <a:lstStyle/>
          <a:p>
            <a:r>
              <a:rPr lang="ru-RU" sz="2400" dirty="0" smtClean="0"/>
              <a:t>. </a:t>
            </a:r>
            <a:r>
              <a:rPr lang="ru-RU" sz="2400" b="1" dirty="0" smtClean="0"/>
              <a:t>Земля круглая как шарик</a:t>
            </a:r>
            <a:r>
              <a:rPr lang="ru-RU" sz="2400" dirty="0" smtClean="0"/>
              <a:t>, она вертится вокруг Солнца, словно, самолётик вокруг башенки. Да еще и сама вращается вокруг своей оси, крутится, как волчок, только медленно. Только на нашей </a:t>
            </a:r>
            <a:r>
              <a:rPr lang="ru-RU" sz="2400" b="1" dirty="0" smtClean="0"/>
              <a:t>Земле есть жизнь</a:t>
            </a:r>
            <a:r>
              <a:rPr lang="ru-RU" sz="2400" dirty="0" smtClean="0"/>
              <a:t>. </a:t>
            </a:r>
            <a:br>
              <a:rPr lang="ru-RU" sz="2400" dirty="0" smtClean="0"/>
            </a:br>
            <a:endParaRPr lang="ru-RU" sz="2400" dirty="0"/>
          </a:p>
        </p:txBody>
      </p:sp>
      <p:pic>
        <p:nvPicPr>
          <p:cNvPr id="4" name="Содержимое 3" descr="1553600152_revolution-of-the-earth-around-the-sun-as-per-the-quran.jpg"/>
          <p:cNvPicPr>
            <a:picLocks noGrp="1" noChangeAspect="1"/>
          </p:cNvPicPr>
          <p:nvPr>
            <p:ph idx="1"/>
          </p:nvPr>
        </p:nvPicPr>
        <p:blipFill>
          <a:blip r:embed="rId2" cstate="print"/>
          <a:stretch>
            <a:fillRect/>
          </a:stretch>
        </p:blipFill>
        <p:spPr>
          <a:xfrm>
            <a:off x="457200" y="2415381"/>
            <a:ext cx="8229600" cy="3429000"/>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88640"/>
            <a:ext cx="8229600" cy="2664296"/>
          </a:xfrm>
        </p:spPr>
        <p:txBody>
          <a:bodyPr>
            <a:noAutofit/>
          </a:bodyPr>
          <a:lstStyle/>
          <a:p>
            <a:r>
              <a:rPr lang="ru-RU" sz="1800" dirty="0" smtClean="0"/>
              <a:t>Посмотрите наша </a:t>
            </a:r>
            <a:r>
              <a:rPr lang="ru-RU" sz="1800" b="1" dirty="0" smtClean="0"/>
              <a:t>планета голубого </a:t>
            </a:r>
            <a:r>
              <a:rPr lang="ru-RU" sz="1800" b="1" dirty="0" smtClean="0"/>
              <a:t>цвета</a:t>
            </a:r>
            <a:r>
              <a:rPr lang="ru-RU" sz="1800" dirty="0" smtClean="0"/>
              <a:t>. Ребята, а вы знаете, почему она голубая? </a:t>
            </a:r>
            <a:br>
              <a:rPr lang="ru-RU" sz="1800" dirty="0" smtClean="0"/>
            </a:br>
            <a:r>
              <a:rPr lang="ru-RU" sz="1800" dirty="0" smtClean="0"/>
              <a:t>Она </a:t>
            </a:r>
            <a:r>
              <a:rPr lang="ru-RU" sz="1800" dirty="0" smtClean="0"/>
              <a:t>голубая, потому-то на </a:t>
            </a:r>
            <a:r>
              <a:rPr lang="ru-RU" sz="1800" b="1" dirty="0" smtClean="0"/>
              <a:t>Земле много воды</a:t>
            </a:r>
            <a:r>
              <a:rPr lang="ru-RU" sz="1800" dirty="0" smtClean="0"/>
              <a:t>. Когда космонавты глядят из космоса на нашу </a:t>
            </a:r>
            <a:r>
              <a:rPr lang="ru-RU" sz="1800" b="1" dirty="0" smtClean="0"/>
              <a:t>планету</a:t>
            </a:r>
            <a:r>
              <a:rPr lang="ru-RU" sz="1800" dirty="0" smtClean="0"/>
              <a:t>, она им кажется светящимся шаром прекрасного голубого цвета. Но кроме воды на </a:t>
            </a:r>
            <a:r>
              <a:rPr lang="ru-RU" sz="1800" b="1" dirty="0" smtClean="0"/>
              <a:t>земле есть ещё и материки</a:t>
            </a:r>
            <a:r>
              <a:rPr lang="ru-RU" sz="1800" dirty="0" smtClean="0"/>
              <a:t>, это твердая </a:t>
            </a:r>
            <a:r>
              <a:rPr lang="ru-RU" sz="1800" b="1" dirty="0" smtClean="0"/>
              <a:t>земля – суша</a:t>
            </a:r>
            <a:r>
              <a:rPr lang="ru-RU" sz="1800" dirty="0" smtClean="0"/>
              <a:t>, где живут люди. На карте или глобусе она отмечается коричневым </a:t>
            </a:r>
            <a:r>
              <a:rPr lang="ru-RU" sz="1800" i="1" dirty="0" smtClean="0"/>
              <a:t>(пустынны, горы, равнины)</a:t>
            </a:r>
            <a:r>
              <a:rPr lang="ru-RU" sz="1800" dirty="0" smtClean="0"/>
              <a:t> или зелёным цветом </a:t>
            </a:r>
            <a:r>
              <a:rPr lang="ru-RU" sz="1800" i="1" dirty="0" smtClean="0"/>
              <a:t>(леса, поля)</a:t>
            </a:r>
            <a:r>
              <a:rPr lang="ru-RU" sz="1800" dirty="0" smtClean="0"/>
              <a:t>. Материки заселены животными, на них растут различные растения, живут разные народы</a:t>
            </a:r>
            <a:r>
              <a:rPr lang="ru-RU" sz="1800" dirty="0" smtClean="0"/>
              <a:t/>
            </a:r>
            <a:br>
              <a:rPr lang="ru-RU" sz="1800" dirty="0" smtClean="0"/>
            </a:br>
            <a:endParaRPr lang="ru-RU" sz="1800" dirty="0"/>
          </a:p>
        </p:txBody>
      </p:sp>
      <p:pic>
        <p:nvPicPr>
          <p:cNvPr id="7" name="Содержимое 6" descr="вода.jpg"/>
          <p:cNvPicPr>
            <a:picLocks noGrp="1" noChangeAspect="1"/>
          </p:cNvPicPr>
          <p:nvPr>
            <p:ph sz="half" idx="1"/>
          </p:nvPr>
        </p:nvPicPr>
        <p:blipFill>
          <a:blip r:embed="rId2" cstate="print"/>
          <a:stretch>
            <a:fillRect/>
          </a:stretch>
        </p:blipFill>
        <p:spPr>
          <a:xfrm>
            <a:off x="467544" y="3068960"/>
            <a:ext cx="4038600" cy="3163044"/>
          </a:xfrm>
        </p:spPr>
      </p:pic>
      <p:pic>
        <p:nvPicPr>
          <p:cNvPr id="8" name="Содержимое 7" descr="континенты.jpg"/>
          <p:cNvPicPr>
            <a:picLocks noGrp="1" noChangeAspect="1"/>
          </p:cNvPicPr>
          <p:nvPr>
            <p:ph sz="half" idx="2"/>
          </p:nvPr>
        </p:nvPicPr>
        <p:blipFill>
          <a:blip r:embed="rId3" cstate="print"/>
          <a:stretch>
            <a:fillRect/>
          </a:stretch>
        </p:blipFill>
        <p:spPr>
          <a:xfrm>
            <a:off x="4932040" y="3068960"/>
            <a:ext cx="3528392" cy="3102496"/>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 Плещутся моря и океаны ">
            <a:hlinkClick r:id="rId3" tooltip="&quot; Плещутся моря и океаны &quot;"/>
          </p:cNvPr>
          <p:cNvPicPr/>
          <p:nvPr/>
        </p:nvPicPr>
        <p:blipFill>
          <a:blip r:embed="rId4" cstate="print"/>
          <a:srcRect l="14531" t="26289" r="16143" b="13356"/>
          <a:stretch>
            <a:fillRect/>
          </a:stretch>
        </p:blipFill>
        <p:spPr bwMode="auto">
          <a:xfrm>
            <a:off x="107504" y="116632"/>
            <a:ext cx="2967138" cy="1872208"/>
          </a:xfrm>
          <a:prstGeom prst="rect">
            <a:avLst/>
          </a:prstGeom>
          <a:ln>
            <a:noFill/>
          </a:ln>
          <a:effectLst>
            <a:softEdge rad="112500"/>
          </a:effectLst>
        </p:spPr>
      </p:pic>
      <p:pic>
        <p:nvPicPr>
          <p:cNvPr id="5" name="Рисунок 4" descr=" Текут реки и ручьи ">
            <a:hlinkClick r:id="rId5" tooltip="&quot; Текут реки и ручьи &quot;"/>
          </p:cNvPr>
          <p:cNvPicPr/>
          <p:nvPr/>
        </p:nvPicPr>
        <p:blipFill>
          <a:blip r:embed="rId6" cstate="print"/>
          <a:srcRect l="8507" t="30420" r="47559" b="14104"/>
          <a:stretch>
            <a:fillRect/>
          </a:stretch>
        </p:blipFill>
        <p:spPr bwMode="auto">
          <a:xfrm>
            <a:off x="3203848" y="2924944"/>
            <a:ext cx="2736304" cy="1728192"/>
          </a:xfrm>
          <a:prstGeom prst="rect">
            <a:avLst/>
          </a:prstGeom>
          <a:ln>
            <a:noFill/>
          </a:ln>
          <a:effectLst>
            <a:softEdge rad="112500"/>
          </a:effectLst>
        </p:spPr>
      </p:pic>
      <p:pic>
        <p:nvPicPr>
          <p:cNvPr id="6" name="Рисунок 5" descr=" Текут реки и ручьи ">
            <a:hlinkClick r:id="rId5" tooltip="&quot; Текут реки и ручьи &quot;"/>
          </p:cNvPr>
          <p:cNvPicPr/>
          <p:nvPr/>
        </p:nvPicPr>
        <p:blipFill>
          <a:blip r:embed="rId6" cstate="print"/>
          <a:srcRect l="62204" t="33683" r="8507" b="14104"/>
          <a:stretch>
            <a:fillRect/>
          </a:stretch>
        </p:blipFill>
        <p:spPr bwMode="auto">
          <a:xfrm>
            <a:off x="3779912" y="980728"/>
            <a:ext cx="1296144" cy="1800200"/>
          </a:xfrm>
          <a:prstGeom prst="rect">
            <a:avLst/>
          </a:prstGeom>
          <a:ln>
            <a:noFill/>
          </a:ln>
          <a:effectLst>
            <a:softEdge rad="112500"/>
          </a:effectLst>
        </p:spPr>
      </p:pic>
      <p:pic>
        <p:nvPicPr>
          <p:cNvPr id="7" name="Рисунок 6" descr=" Расстилаются равнины ">
            <a:hlinkClick r:id="rId7" tooltip="&quot; Расстилаются равнины &quot;"/>
          </p:cNvPr>
          <p:cNvPicPr/>
          <p:nvPr/>
        </p:nvPicPr>
        <p:blipFill>
          <a:blip r:embed="rId8" cstate="print"/>
          <a:srcRect l="7322" t="29369" r="56066" b="15155"/>
          <a:stretch>
            <a:fillRect/>
          </a:stretch>
        </p:blipFill>
        <p:spPr bwMode="auto">
          <a:xfrm>
            <a:off x="6660232" y="4520590"/>
            <a:ext cx="2160240" cy="2337410"/>
          </a:xfrm>
          <a:prstGeom prst="rect">
            <a:avLst/>
          </a:prstGeom>
          <a:ln>
            <a:noFill/>
          </a:ln>
          <a:effectLst>
            <a:softEdge rad="112500"/>
          </a:effectLst>
        </p:spPr>
      </p:pic>
      <p:pic>
        <p:nvPicPr>
          <p:cNvPr id="8" name="Рисунок 7" descr=" Шумят леса ">
            <a:hlinkClick r:id="rId9" tooltip="&quot; Шумят леса &quot;"/>
          </p:cNvPr>
          <p:cNvPicPr/>
          <p:nvPr/>
        </p:nvPicPr>
        <p:blipFill>
          <a:blip r:embed="rId10" cstate="print"/>
          <a:srcRect l="19526" t="29369" r="17014" b="15155"/>
          <a:stretch>
            <a:fillRect/>
          </a:stretch>
        </p:blipFill>
        <p:spPr bwMode="auto">
          <a:xfrm>
            <a:off x="6084168" y="116632"/>
            <a:ext cx="2952328" cy="1944216"/>
          </a:xfrm>
          <a:prstGeom prst="rect">
            <a:avLst/>
          </a:prstGeom>
          <a:ln>
            <a:noFill/>
          </a:ln>
          <a:effectLst>
            <a:softEdge rad="112500"/>
          </a:effectLst>
        </p:spPr>
      </p:pic>
      <p:pic>
        <p:nvPicPr>
          <p:cNvPr id="9" name="Рисунок 8" descr=" Поднимаются высокие горы ">
            <a:hlinkClick r:id="rId11" tooltip="&quot; Поднимаются высокие горы &quot;"/>
          </p:cNvPr>
          <p:cNvPicPr/>
          <p:nvPr/>
        </p:nvPicPr>
        <p:blipFill>
          <a:blip r:embed="rId12" cstate="print"/>
          <a:srcRect l="18251" t="32633" r="18289" b="15155"/>
          <a:stretch>
            <a:fillRect/>
          </a:stretch>
        </p:blipFill>
        <p:spPr bwMode="auto">
          <a:xfrm>
            <a:off x="467544" y="4481736"/>
            <a:ext cx="2081809" cy="2376264"/>
          </a:xfrm>
          <a:prstGeom prst="rect">
            <a:avLst/>
          </a:prstGeom>
          <a:ln>
            <a:noFill/>
          </a:ln>
          <a:effectLst>
            <a:softEdge rad="112500"/>
          </a:effectLst>
        </p:spPr>
      </p:pic>
      <p:sp>
        <p:nvSpPr>
          <p:cNvPr id="10" name="Прямоугольник 9"/>
          <p:cNvSpPr/>
          <p:nvPr/>
        </p:nvSpPr>
        <p:spPr>
          <a:xfrm>
            <a:off x="-180528" y="1484784"/>
            <a:ext cx="3563888" cy="646331"/>
          </a:xfrm>
          <a:prstGeom prst="rect">
            <a:avLst/>
          </a:prstGeom>
          <a:noFill/>
        </p:spPr>
        <p:txBody>
          <a:bodyPr wrap="square" lIns="91440" tIns="45720" rIns="91440" bIns="45720">
            <a:spAutoFit/>
          </a:bodyPr>
          <a:lstStyle/>
          <a:p>
            <a:pPr lvl="0" algn="ctr"/>
            <a:r>
              <a:rPr lang="ru-RU" dirty="0" smtClean="0">
                <a:ln w="18415" cmpd="sng">
                  <a:solidFill>
                    <a:srgbClr val="FF9900"/>
                  </a:solidFill>
                  <a:prstDash val="solid"/>
                </a:ln>
                <a:solidFill>
                  <a:srgbClr val="FFFFFF"/>
                </a:solidFill>
                <a:effectLst>
                  <a:outerShdw blurRad="63500" dir="3600000" algn="tl" rotWithShape="0">
                    <a:srgbClr val="000000">
                      <a:alpha val="70000"/>
                    </a:srgbClr>
                  </a:outerShdw>
                </a:effectLst>
                <a:latin typeface="Arial Black" pitchFamily="34" charset="0"/>
              </a:rPr>
              <a:t>Плещутся</a:t>
            </a:r>
          </a:p>
          <a:p>
            <a:pPr lvl="0" algn="ctr"/>
            <a:r>
              <a:rPr lang="ru-RU" dirty="0" smtClean="0">
                <a:ln w="18415" cmpd="sng">
                  <a:solidFill>
                    <a:srgbClr val="FF9900"/>
                  </a:solidFill>
                  <a:prstDash val="solid"/>
                </a:ln>
                <a:solidFill>
                  <a:srgbClr val="FFFFFF"/>
                </a:solidFill>
                <a:effectLst>
                  <a:outerShdw blurRad="63500" dir="3600000" algn="tl" rotWithShape="0">
                    <a:srgbClr val="000000">
                      <a:alpha val="70000"/>
                    </a:srgbClr>
                  </a:outerShdw>
                </a:effectLst>
                <a:latin typeface="Arial Black" pitchFamily="34" charset="0"/>
              </a:rPr>
              <a:t> </a:t>
            </a:r>
            <a:r>
              <a:rPr lang="ru-RU" dirty="0">
                <a:ln w="18415" cmpd="sng">
                  <a:solidFill>
                    <a:srgbClr val="FF9900"/>
                  </a:solidFill>
                  <a:prstDash val="solid"/>
                </a:ln>
                <a:solidFill>
                  <a:srgbClr val="FFFFFF"/>
                </a:solidFill>
                <a:effectLst>
                  <a:outerShdw blurRad="63500" dir="3600000" algn="tl" rotWithShape="0">
                    <a:srgbClr val="000000">
                      <a:alpha val="70000"/>
                    </a:srgbClr>
                  </a:outerShdw>
                </a:effectLst>
                <a:latin typeface="Arial Black" pitchFamily="34" charset="0"/>
              </a:rPr>
              <a:t>моря и океаны </a:t>
            </a:r>
          </a:p>
        </p:txBody>
      </p:sp>
      <p:sp>
        <p:nvSpPr>
          <p:cNvPr id="11" name="Прямоугольник 10"/>
          <p:cNvSpPr/>
          <p:nvPr/>
        </p:nvSpPr>
        <p:spPr>
          <a:xfrm>
            <a:off x="2843808" y="2420888"/>
            <a:ext cx="3240360" cy="646331"/>
          </a:xfrm>
          <a:prstGeom prst="rect">
            <a:avLst/>
          </a:prstGeom>
        </p:spPr>
        <p:txBody>
          <a:bodyPr wrap="square">
            <a:spAutoFit/>
          </a:bodyPr>
          <a:lstStyle/>
          <a:p>
            <a:pPr lvl="0" algn="ctr"/>
            <a:r>
              <a:rPr lang="ru-RU" dirty="0" smtClean="0">
                <a:ln w="18415" cmpd="sng">
                  <a:solidFill>
                    <a:srgbClr val="FF9900"/>
                  </a:solidFill>
                  <a:prstDash val="solid"/>
                </a:ln>
                <a:solidFill>
                  <a:srgbClr val="FFFFFF"/>
                </a:solidFill>
                <a:effectLst>
                  <a:outerShdw blurRad="63500" dir="3600000" algn="tl" rotWithShape="0">
                    <a:srgbClr val="000000">
                      <a:alpha val="70000"/>
                    </a:srgbClr>
                  </a:outerShdw>
                </a:effectLst>
                <a:latin typeface="Arial Black" pitchFamily="34" charset="0"/>
              </a:rPr>
              <a:t>Текут </a:t>
            </a:r>
          </a:p>
          <a:p>
            <a:pPr lvl="0" algn="ctr"/>
            <a:r>
              <a:rPr lang="ru-RU" dirty="0" smtClean="0">
                <a:ln w="18415" cmpd="sng">
                  <a:solidFill>
                    <a:srgbClr val="FF9900"/>
                  </a:solidFill>
                  <a:prstDash val="solid"/>
                </a:ln>
                <a:solidFill>
                  <a:srgbClr val="FFFFFF"/>
                </a:solidFill>
                <a:effectLst>
                  <a:outerShdw blurRad="63500" dir="3600000" algn="tl" rotWithShape="0">
                    <a:srgbClr val="000000">
                      <a:alpha val="70000"/>
                    </a:srgbClr>
                  </a:outerShdw>
                </a:effectLst>
                <a:latin typeface="Arial Black" pitchFamily="34" charset="0"/>
              </a:rPr>
              <a:t>ручьи и реки</a:t>
            </a:r>
            <a:endParaRPr lang="ru-RU" sz="1400" dirty="0" smtClean="0">
              <a:ln w="18415" cmpd="sng">
                <a:solidFill>
                  <a:srgbClr val="FF9900"/>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12" name="Прямоугольник 11"/>
          <p:cNvSpPr/>
          <p:nvPr/>
        </p:nvSpPr>
        <p:spPr>
          <a:xfrm>
            <a:off x="5868144" y="4581128"/>
            <a:ext cx="3744416" cy="646331"/>
          </a:xfrm>
          <a:prstGeom prst="rect">
            <a:avLst/>
          </a:prstGeom>
        </p:spPr>
        <p:txBody>
          <a:bodyPr wrap="square">
            <a:spAutoFit/>
          </a:bodyPr>
          <a:lstStyle/>
          <a:p>
            <a:pPr lvl="0" algn="ctr"/>
            <a:r>
              <a:rPr lang="ru-RU" dirty="0" smtClean="0">
                <a:ln w="18415" cmpd="sng">
                  <a:solidFill>
                    <a:srgbClr val="FF9900"/>
                  </a:solidFill>
                  <a:prstDash val="solid"/>
                </a:ln>
                <a:solidFill>
                  <a:srgbClr val="FFFFFF"/>
                </a:solidFill>
                <a:effectLst>
                  <a:outerShdw blurRad="63500" dir="3600000" algn="tl" rotWithShape="0">
                    <a:srgbClr val="000000">
                      <a:alpha val="70000"/>
                    </a:srgbClr>
                  </a:outerShdw>
                </a:effectLst>
                <a:latin typeface="Arial Black" pitchFamily="34" charset="0"/>
              </a:rPr>
              <a:t>Расстилаются</a:t>
            </a:r>
          </a:p>
          <a:p>
            <a:pPr lvl="0" algn="ctr"/>
            <a:r>
              <a:rPr lang="ru-RU" dirty="0" smtClean="0">
                <a:ln w="18415" cmpd="sng">
                  <a:solidFill>
                    <a:srgbClr val="FF9900"/>
                  </a:solidFill>
                  <a:prstDash val="solid"/>
                </a:ln>
                <a:solidFill>
                  <a:srgbClr val="FFFFFF"/>
                </a:solidFill>
                <a:effectLst>
                  <a:outerShdw blurRad="63500" dir="3600000" algn="tl" rotWithShape="0">
                    <a:srgbClr val="000000">
                      <a:alpha val="70000"/>
                    </a:srgbClr>
                  </a:outerShdw>
                </a:effectLst>
                <a:latin typeface="Arial Black" pitchFamily="34" charset="0"/>
              </a:rPr>
              <a:t> равнины</a:t>
            </a:r>
            <a:endParaRPr lang="ru-RU" dirty="0">
              <a:ln w="18415" cmpd="sng">
                <a:solidFill>
                  <a:srgbClr val="FF9900"/>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
        <p:nvSpPr>
          <p:cNvPr id="15" name="Прямоугольник 14"/>
          <p:cNvSpPr/>
          <p:nvPr/>
        </p:nvSpPr>
        <p:spPr>
          <a:xfrm>
            <a:off x="-828600" y="6021288"/>
            <a:ext cx="4572000" cy="646331"/>
          </a:xfrm>
          <a:prstGeom prst="rect">
            <a:avLst/>
          </a:prstGeom>
        </p:spPr>
        <p:txBody>
          <a:bodyPr>
            <a:spAutoFit/>
          </a:bodyPr>
          <a:lstStyle/>
          <a:p>
            <a:pPr lvl="0" algn="ctr"/>
            <a:r>
              <a:rPr lang="ru-RU" dirty="0" smtClean="0">
                <a:ln w="18415" cmpd="sng">
                  <a:solidFill>
                    <a:srgbClr val="FF9900"/>
                  </a:solidFill>
                  <a:prstDash val="solid"/>
                </a:ln>
                <a:solidFill>
                  <a:srgbClr val="FFFFFF"/>
                </a:solidFill>
                <a:effectLst>
                  <a:outerShdw blurRad="63500" dir="3600000" algn="tl" rotWithShape="0">
                    <a:srgbClr val="000000">
                      <a:alpha val="70000"/>
                    </a:srgbClr>
                  </a:outerShdw>
                </a:effectLst>
                <a:latin typeface="Arial Black" pitchFamily="34" charset="0"/>
              </a:rPr>
              <a:t>Поднимаются </a:t>
            </a:r>
          </a:p>
          <a:p>
            <a:pPr lvl="0" algn="ctr"/>
            <a:r>
              <a:rPr lang="ru-RU" dirty="0" smtClean="0">
                <a:ln w="18415" cmpd="sng">
                  <a:solidFill>
                    <a:srgbClr val="FF9900"/>
                  </a:solidFill>
                  <a:prstDash val="solid"/>
                </a:ln>
                <a:solidFill>
                  <a:srgbClr val="FFFFFF"/>
                </a:solidFill>
                <a:effectLst>
                  <a:outerShdw blurRad="63500" dir="3600000" algn="tl" rotWithShape="0">
                    <a:srgbClr val="000000">
                      <a:alpha val="70000"/>
                    </a:srgbClr>
                  </a:outerShdw>
                </a:effectLst>
                <a:latin typeface="Arial Black" pitchFamily="34" charset="0"/>
              </a:rPr>
              <a:t>высокие горы</a:t>
            </a:r>
          </a:p>
        </p:txBody>
      </p:sp>
      <p:sp>
        <p:nvSpPr>
          <p:cNvPr id="16" name="Прямоугольник 15"/>
          <p:cNvSpPr/>
          <p:nvPr/>
        </p:nvSpPr>
        <p:spPr>
          <a:xfrm>
            <a:off x="5364088" y="1556792"/>
            <a:ext cx="4608512" cy="646331"/>
          </a:xfrm>
          <a:prstGeom prst="rect">
            <a:avLst/>
          </a:prstGeom>
        </p:spPr>
        <p:txBody>
          <a:bodyPr wrap="square">
            <a:spAutoFit/>
          </a:bodyPr>
          <a:lstStyle/>
          <a:p>
            <a:pPr lvl="0" algn="ctr"/>
            <a:r>
              <a:rPr lang="ru-RU" dirty="0" smtClean="0">
                <a:ln w="18415" cmpd="sng">
                  <a:solidFill>
                    <a:srgbClr val="FF9900"/>
                  </a:solidFill>
                  <a:prstDash val="solid"/>
                </a:ln>
                <a:solidFill>
                  <a:srgbClr val="FFFFFF"/>
                </a:solidFill>
                <a:effectLst>
                  <a:outerShdw blurRad="63500" dir="3600000" algn="tl" rotWithShape="0">
                    <a:srgbClr val="000000">
                      <a:alpha val="70000"/>
                    </a:srgbClr>
                  </a:outerShdw>
                </a:effectLst>
                <a:latin typeface="Arial Black" pitchFamily="34" charset="0"/>
              </a:rPr>
              <a:t>Шумят</a:t>
            </a:r>
          </a:p>
          <a:p>
            <a:pPr lvl="0" algn="ctr"/>
            <a:r>
              <a:rPr lang="ru-RU" dirty="0" smtClean="0">
                <a:ln w="18415" cmpd="sng">
                  <a:solidFill>
                    <a:srgbClr val="FF9900"/>
                  </a:solidFill>
                  <a:prstDash val="solid"/>
                </a:ln>
                <a:solidFill>
                  <a:srgbClr val="FFFFFF"/>
                </a:solidFill>
                <a:effectLst>
                  <a:outerShdw blurRad="63500" dir="3600000" algn="tl" rotWithShape="0">
                    <a:srgbClr val="000000">
                      <a:alpha val="70000"/>
                    </a:srgbClr>
                  </a:outerShdw>
                </a:effectLst>
                <a:latin typeface="Arial Black" pitchFamily="34" charset="0"/>
              </a:rPr>
              <a:t> леса</a:t>
            </a:r>
          </a:p>
        </p:txBody>
      </p:sp>
      <p:sp>
        <p:nvSpPr>
          <p:cNvPr id="18" name="Прямоугольник 17"/>
          <p:cNvSpPr/>
          <p:nvPr/>
        </p:nvSpPr>
        <p:spPr>
          <a:xfrm>
            <a:off x="2123728" y="0"/>
            <a:ext cx="4896544" cy="923330"/>
          </a:xfrm>
          <a:prstGeom prst="rect">
            <a:avLst/>
          </a:prstGeom>
          <a:noFill/>
        </p:spPr>
        <p:txBody>
          <a:bodyPr wrap="square" lIns="91440" tIns="45720" rIns="91440" bIns="45720">
            <a:spAutoFit/>
          </a:bodyPr>
          <a:lstStyle/>
          <a:p>
            <a:pPr algn="ctr"/>
            <a:r>
              <a:rPr lang="ru-RU" sz="5400" b="0" cap="none" spc="0" dirty="0" smtClean="0">
                <a:ln w="18415" cmpd="sng">
                  <a:solidFill>
                    <a:srgbClr val="FFFF00"/>
                  </a:solidFill>
                  <a:prstDash val="solid"/>
                </a:ln>
                <a:solidFill>
                  <a:srgbClr val="FFFFFF"/>
                </a:solidFill>
                <a:effectLst>
                  <a:outerShdw blurRad="63500" dir="3600000" algn="tl" rotWithShape="0">
                    <a:srgbClr val="000000">
                      <a:alpha val="70000"/>
                    </a:srgbClr>
                  </a:outerShdw>
                </a:effectLst>
              </a:rPr>
              <a:t>Природа</a:t>
            </a:r>
            <a:endParaRPr lang="ru-RU" sz="5400" b="0" cap="none" spc="0" dirty="0">
              <a:ln w="18415" cmpd="sng">
                <a:solidFill>
                  <a:srgbClr val="FFFF00"/>
                </a:solidFill>
                <a:prstDash val="solid"/>
              </a:ln>
              <a:solidFill>
                <a:srgbClr val="FFFFFF"/>
              </a:solidFill>
              <a:effectLst>
                <a:outerShdw blurRad="63500" dir="3600000" algn="tl" rotWithShape="0">
                  <a:srgbClr val="000000">
                    <a:alpha val="70000"/>
                  </a:srgbClr>
                </a:outerShdw>
              </a:effectLst>
            </a:endParaRPr>
          </a:p>
        </p:txBody>
      </p:sp>
      <p:pic>
        <p:nvPicPr>
          <p:cNvPr id="16388" name="Picture 4" descr="https://storge.pic2.me/upload/117/587556283b421.jpg"/>
          <p:cNvPicPr>
            <a:picLocks noChangeAspect="1" noChangeArrowheads="1"/>
          </p:cNvPicPr>
          <p:nvPr/>
        </p:nvPicPr>
        <p:blipFill>
          <a:blip r:embed="rId13" cstate="print"/>
          <a:srcRect/>
          <a:stretch>
            <a:fillRect/>
          </a:stretch>
        </p:blipFill>
        <p:spPr bwMode="auto">
          <a:xfrm>
            <a:off x="3203848" y="4653136"/>
            <a:ext cx="2736304" cy="2088232"/>
          </a:xfrm>
          <a:prstGeom prst="rect">
            <a:avLst/>
          </a:prstGeom>
          <a:ln>
            <a:noFill/>
          </a:ln>
          <a:effectLst>
            <a:softEdge rad="112500"/>
          </a:effectLst>
        </p:spPr>
      </p:pic>
      <p:pic>
        <p:nvPicPr>
          <p:cNvPr id="16390" name="Picture 6" descr="http://on-desktop.com/wps/Animals___Under_water_A_flock_of_marine_fish_070996_.jpg"/>
          <p:cNvPicPr>
            <a:picLocks noChangeAspect="1" noChangeArrowheads="1"/>
          </p:cNvPicPr>
          <p:nvPr/>
        </p:nvPicPr>
        <p:blipFill>
          <a:blip r:embed="rId14" cstate="print"/>
          <a:srcRect/>
          <a:stretch>
            <a:fillRect/>
          </a:stretch>
        </p:blipFill>
        <p:spPr bwMode="auto">
          <a:xfrm rot="20470786">
            <a:off x="66812" y="2526977"/>
            <a:ext cx="2433261" cy="1551322"/>
          </a:xfrm>
          <a:prstGeom prst="rect">
            <a:avLst/>
          </a:prstGeom>
          <a:ln>
            <a:noFill/>
          </a:ln>
          <a:effectLst>
            <a:softEdge rad="112500"/>
          </a:effectLst>
        </p:spPr>
      </p:pic>
      <p:pic>
        <p:nvPicPr>
          <p:cNvPr id="16392" name="Picture 8" descr="https://c.pxhere.com/photos/62/50/seagull_birds_flight_sky_wings-1326622.jpg!d"/>
          <p:cNvPicPr>
            <a:picLocks noChangeAspect="1" noChangeArrowheads="1"/>
          </p:cNvPicPr>
          <p:nvPr/>
        </p:nvPicPr>
        <p:blipFill>
          <a:blip r:embed="rId15" cstate="print"/>
          <a:srcRect/>
          <a:stretch>
            <a:fillRect/>
          </a:stretch>
        </p:blipFill>
        <p:spPr bwMode="auto">
          <a:xfrm rot="860958">
            <a:off x="6395888" y="2573394"/>
            <a:ext cx="2592288" cy="1583816"/>
          </a:xfrm>
          <a:prstGeom prst="rect">
            <a:avLst/>
          </a:prstGeom>
          <a:ln>
            <a:noFill/>
          </a:ln>
          <a:effectLst>
            <a:softEdge rad="112500"/>
          </a:effec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linds(horizont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6392"/>
                                        </p:tgtEl>
                                        <p:attrNameLst>
                                          <p:attrName>style.visibility</p:attrName>
                                        </p:attrNameLst>
                                      </p:cBhvr>
                                      <p:to>
                                        <p:strVal val="visible"/>
                                      </p:to>
                                    </p:set>
                                    <p:animEffect transition="in" filter="blinds(horizontal)">
                                      <p:cBhvr>
                                        <p:cTn id="62" dur="500"/>
                                        <p:tgtEl>
                                          <p:spTgt spid="1639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6390"/>
                                        </p:tgtEl>
                                        <p:attrNameLst>
                                          <p:attrName>style.visibility</p:attrName>
                                        </p:attrNameLst>
                                      </p:cBhvr>
                                      <p:to>
                                        <p:strVal val="visible"/>
                                      </p:to>
                                    </p:set>
                                    <p:animEffect transition="in" filter="blinds(horizontal)">
                                      <p:cBhvr>
                                        <p:cTn id="67" dur="500"/>
                                        <p:tgtEl>
                                          <p:spTgt spid="1639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6388"/>
                                        </p:tgtEl>
                                        <p:attrNameLst>
                                          <p:attrName>style.visibility</p:attrName>
                                        </p:attrNameLst>
                                      </p:cBhvr>
                                      <p:to>
                                        <p:strVal val="visible"/>
                                      </p:to>
                                    </p:set>
                                    <p:animEffect transition="in" filter="blinds(horizontal)">
                                      <p:cBhvr>
                                        <p:cTn id="72" dur="500"/>
                                        <p:tgtEl>
                                          <p:spTgt spid="16388"/>
                                        </p:tgtEl>
                                      </p:cBhvr>
                                    </p:animEffect>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media.istockphoto.com/vectors/father-mother-son-and-daughter-standing-front-their-family-home-vector-id684690898?k=6&amp;m=684690898&amp;s=612x612&amp;w=0&amp;h=OENgrfk-oM9QNKJTZwVmnP_qEL8432ihbzlzGg0fB0w="/>
          <p:cNvPicPr>
            <a:picLocks noChangeAspect="1" noChangeArrowheads="1"/>
          </p:cNvPicPr>
          <p:nvPr/>
        </p:nvPicPr>
        <p:blipFill>
          <a:blip r:embed="rId3" cstate="print"/>
          <a:srcRect/>
          <a:stretch>
            <a:fillRect/>
          </a:stretch>
        </p:blipFill>
        <p:spPr bwMode="auto">
          <a:xfrm>
            <a:off x="0" y="0"/>
            <a:ext cx="3957092" cy="2638062"/>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436" name="Picture 4" descr="http://detidoma.net/wp-content/uploads/2017/05/4908127_1.jpg"/>
          <p:cNvPicPr>
            <a:picLocks noChangeAspect="1" noChangeArrowheads="1"/>
          </p:cNvPicPr>
          <p:nvPr/>
        </p:nvPicPr>
        <p:blipFill>
          <a:blip r:embed="rId4" cstate="print"/>
          <a:srcRect/>
          <a:stretch>
            <a:fillRect/>
          </a:stretch>
        </p:blipFill>
        <p:spPr bwMode="auto">
          <a:xfrm>
            <a:off x="539552" y="2780928"/>
            <a:ext cx="4077072" cy="4077072"/>
          </a:xfrm>
          <a:prstGeom prst="rect">
            <a:avLst/>
          </a:prstGeom>
          <a:noFill/>
        </p:spPr>
      </p:pic>
      <p:pic>
        <p:nvPicPr>
          <p:cNvPr id="18438" name="Picture 6" descr="https://i.pinimg.com/736x/04/5b/bb/045bbb2ed2207142390f5132cb3da783--puzzle.jpg"/>
          <p:cNvPicPr>
            <a:picLocks noChangeAspect="1" noChangeArrowheads="1"/>
          </p:cNvPicPr>
          <p:nvPr/>
        </p:nvPicPr>
        <p:blipFill>
          <a:blip r:embed="rId5" cstate="print"/>
          <a:srcRect/>
          <a:stretch>
            <a:fillRect/>
          </a:stretch>
        </p:blipFill>
        <p:spPr bwMode="auto">
          <a:xfrm>
            <a:off x="4499992" y="2780928"/>
            <a:ext cx="4077072" cy="4077072"/>
          </a:xfrm>
          <a:prstGeom prst="rect">
            <a:avLst/>
          </a:prstGeom>
          <a:noFill/>
        </p:spPr>
      </p:pic>
      <p:sp>
        <p:nvSpPr>
          <p:cNvPr id="6" name="Прямоугольник 5"/>
          <p:cNvSpPr/>
          <p:nvPr/>
        </p:nvSpPr>
        <p:spPr>
          <a:xfrm rot="1763106">
            <a:off x="6669897" y="277233"/>
            <a:ext cx="2251800" cy="2308324"/>
          </a:xfrm>
          <a:prstGeom prst="rect">
            <a:avLst/>
          </a:prstGeom>
          <a:noFill/>
        </p:spPr>
        <p:txBody>
          <a:bodyPr wrap="square" lIns="91440" tIns="45720" rIns="91440" bIns="45720">
            <a:spAutoFit/>
          </a:bodyPr>
          <a:lstStyle/>
          <a:p>
            <a:r>
              <a:rPr lang="ru-RU" sz="1600" dirty="0" smtClean="0"/>
              <a:t>У каждого человека есть свой дом, у каждого животного есть свой дом. И у насекомых, цветов и деревьев есть дом Ребята, а как можно назвать наш </a:t>
            </a:r>
            <a:r>
              <a:rPr lang="ru-RU" sz="1600" b="1" dirty="0" smtClean="0"/>
              <a:t>общий дом</a:t>
            </a:r>
            <a:r>
              <a:rPr lang="ru-RU" sz="1600" dirty="0" smtClean="0"/>
              <a:t>? </a:t>
            </a:r>
            <a:r>
              <a:rPr lang="ru-RU" sz="1600" b="1" dirty="0" smtClean="0"/>
              <a:t>-Земля</a:t>
            </a:r>
            <a:r>
              <a:rPr lang="ru-RU" sz="1600" dirty="0" smtClean="0"/>
              <a:t>.</a:t>
            </a:r>
            <a:endParaRPr lang="ru-RU" sz="1600" dirty="0"/>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436"/>
                                        </p:tgtEl>
                                        <p:attrNameLst>
                                          <p:attrName>style.visibility</p:attrName>
                                        </p:attrNameLst>
                                      </p:cBhvr>
                                      <p:to>
                                        <p:strVal val="visible"/>
                                      </p:to>
                                    </p:set>
                                    <p:animEffect transition="in" filter="fade">
                                      <p:cBhvr>
                                        <p:cTn id="14" dur="1000"/>
                                        <p:tgtEl>
                                          <p:spTgt spid="18436"/>
                                        </p:tgtEl>
                                      </p:cBhvr>
                                    </p:animEffect>
                                    <p:anim calcmode="lin" valueType="num">
                                      <p:cBhvr>
                                        <p:cTn id="15" dur="1000" fill="hold"/>
                                        <p:tgtEl>
                                          <p:spTgt spid="18436"/>
                                        </p:tgtEl>
                                        <p:attrNameLst>
                                          <p:attrName>ppt_x</p:attrName>
                                        </p:attrNameLst>
                                      </p:cBhvr>
                                      <p:tavLst>
                                        <p:tav tm="0">
                                          <p:val>
                                            <p:strVal val="#ppt_x"/>
                                          </p:val>
                                        </p:tav>
                                        <p:tav tm="100000">
                                          <p:val>
                                            <p:strVal val="#ppt_x"/>
                                          </p:val>
                                        </p:tav>
                                      </p:tavLst>
                                    </p:anim>
                                    <p:anim calcmode="lin" valueType="num">
                                      <p:cBhvr>
                                        <p:cTn id="16" dur="1000" fill="hold"/>
                                        <p:tgtEl>
                                          <p:spTgt spid="184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438"/>
                                        </p:tgtEl>
                                        <p:attrNameLst>
                                          <p:attrName>style.visibility</p:attrName>
                                        </p:attrNameLst>
                                      </p:cBhvr>
                                      <p:to>
                                        <p:strVal val="visible"/>
                                      </p:to>
                                    </p:set>
                                    <p:animEffect transition="in" filter="fade">
                                      <p:cBhvr>
                                        <p:cTn id="21" dur="1000"/>
                                        <p:tgtEl>
                                          <p:spTgt spid="18438"/>
                                        </p:tgtEl>
                                      </p:cBhvr>
                                    </p:animEffect>
                                    <p:anim calcmode="lin" valueType="num">
                                      <p:cBhvr>
                                        <p:cTn id="22" dur="1000" fill="hold"/>
                                        <p:tgtEl>
                                          <p:spTgt spid="18438"/>
                                        </p:tgtEl>
                                        <p:attrNameLst>
                                          <p:attrName>ppt_x</p:attrName>
                                        </p:attrNameLst>
                                      </p:cBhvr>
                                      <p:tavLst>
                                        <p:tav tm="0">
                                          <p:val>
                                            <p:strVal val="#ppt_x"/>
                                          </p:val>
                                        </p:tav>
                                        <p:tav tm="100000">
                                          <p:val>
                                            <p:strVal val="#ppt_x"/>
                                          </p:val>
                                        </p:tav>
                                      </p:tavLst>
                                    </p:anim>
                                    <p:anim calcmode="lin" valueType="num">
                                      <p:cBhvr>
                                        <p:cTn id="23" dur="1000" fill="hold"/>
                                        <p:tgtEl>
                                          <p:spTgt spid="184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children.ncglib.ru/wp-content/uploads/2017/12/%D0%97%D0%B5%D0%BC%D0%BB%D1%8F-%D0%BC%D0%BE%D1%8F-%D0%B4%D0%BE%D0%B1%D1%80%D0%B0%D1%8F.jpg"/>
          <p:cNvPicPr>
            <a:picLocks noChangeAspect="1" noChangeArrowheads="1"/>
          </p:cNvPicPr>
          <p:nvPr/>
        </p:nvPicPr>
        <p:blipFill>
          <a:blip r:embed="rId2" cstate="print"/>
          <a:srcRect/>
          <a:stretch>
            <a:fillRect/>
          </a:stretch>
        </p:blipFill>
        <p:spPr bwMode="auto">
          <a:xfrm>
            <a:off x="2123728" y="116632"/>
            <a:ext cx="6912768" cy="6584455"/>
          </a:xfrm>
          <a:prstGeom prst="rect">
            <a:avLst/>
          </a:prstGeom>
          <a:noFill/>
          <a:effectLst>
            <a:softEdge rad="635000"/>
          </a:effectLst>
        </p:spPr>
      </p:pic>
      <p:sp>
        <p:nvSpPr>
          <p:cNvPr id="3" name="Прямоугольник 2"/>
          <p:cNvSpPr/>
          <p:nvPr/>
        </p:nvSpPr>
        <p:spPr>
          <a:xfrm rot="19936402">
            <a:off x="-193856" y="1024671"/>
            <a:ext cx="6244922" cy="707886"/>
          </a:xfrm>
          <a:prstGeom prst="rect">
            <a:avLst/>
          </a:prstGeom>
        </p:spPr>
        <p:txBody>
          <a:bodyPr wrap="square">
            <a:spAutoFit/>
          </a:bodyPr>
          <a:lstStyle/>
          <a:p>
            <a:pPr lvl="0" fontAlgn="base">
              <a:spcBef>
                <a:spcPct val="0"/>
              </a:spcBef>
              <a:spcAft>
                <a:spcPct val="0"/>
              </a:spcAft>
            </a:pPr>
            <a:r>
              <a:rPr kumimoji="0" lang="ru-RU" sz="2000" b="1" i="0" u="none" strike="noStrike" normalizeH="0" baseline="0" dirty="0" smtClean="0">
                <a:ln w="18000">
                  <a:solidFill>
                    <a:srgbClr val="FFFF00"/>
                  </a:solidFill>
                  <a:prstDash val="solid"/>
                  <a:miter lim="800000"/>
                </a:ln>
                <a:solidFill>
                  <a:srgbClr val="7030A0"/>
                </a:solidFill>
                <a:effectLst>
                  <a:outerShdw blurRad="25500" dist="23000" dir="7020000" algn="tl">
                    <a:srgbClr val="000000">
                      <a:alpha val="50000"/>
                    </a:srgbClr>
                  </a:outerShdw>
                </a:effectLst>
                <a:latin typeface="Arial Black" pitchFamily="34" charset="0"/>
                <a:ea typeface="Calibri" pitchFamily="34" charset="0"/>
                <a:cs typeface="Times New Roman" pitchFamily="18" charset="0"/>
              </a:rPr>
              <a:t>Наш дом родной, наш общий дом – </a:t>
            </a:r>
          </a:p>
          <a:p>
            <a:pPr lvl="0" eaLnBrk="0" fontAlgn="base" hangingPunct="0">
              <a:spcBef>
                <a:spcPct val="0"/>
              </a:spcBef>
              <a:spcAft>
                <a:spcPct val="0"/>
              </a:spcAft>
            </a:pPr>
            <a:r>
              <a:rPr kumimoji="0" lang="ru-RU" sz="2000" b="1" i="0" u="none" strike="noStrike" normalizeH="0" baseline="0" dirty="0" smtClean="0">
                <a:ln w="18000">
                  <a:solidFill>
                    <a:srgbClr val="FFFF00"/>
                  </a:solidFill>
                  <a:prstDash val="solid"/>
                  <a:miter lim="800000"/>
                </a:ln>
                <a:solidFill>
                  <a:srgbClr val="7030A0"/>
                </a:solidFill>
                <a:effectLst>
                  <a:outerShdw blurRad="25500" dist="23000" dir="7020000" algn="tl">
                    <a:srgbClr val="000000">
                      <a:alpha val="50000"/>
                    </a:srgbClr>
                  </a:outerShdw>
                </a:effectLst>
                <a:latin typeface="Arial Black" pitchFamily="34" charset="0"/>
                <a:ea typeface="Calibri" pitchFamily="34" charset="0"/>
                <a:cs typeface="Times New Roman" pitchFamily="18" charset="0"/>
              </a:rPr>
              <a:t>Земля, где с вами мы живем</a:t>
            </a:r>
            <a:r>
              <a:rPr kumimoji="0" lang="ru-RU" sz="200" b="1" i="0" u="none" strike="noStrike" normalizeH="0" baseline="0" dirty="0" smtClean="0">
                <a:ln w="18000">
                  <a:solidFill>
                    <a:srgbClr val="FFFF00"/>
                  </a:solidFill>
                  <a:prstDash val="solid"/>
                  <a:miter lim="800000"/>
                </a:ln>
                <a:solidFill>
                  <a:srgbClr val="7030A0"/>
                </a:solidFill>
                <a:effectLst>
                  <a:outerShdw blurRad="25500" dist="23000" dir="7020000" algn="tl">
                    <a:srgbClr val="000000">
                      <a:alpha val="50000"/>
                    </a:srgbClr>
                  </a:outerShdw>
                </a:effectLst>
                <a:latin typeface="Arial Black" pitchFamily="34" charset="0"/>
                <a:cs typeface="Arial" pitchFamily="34" charset="0"/>
              </a:rPr>
              <a:t> </a:t>
            </a:r>
            <a:endParaRPr kumimoji="0" lang="ru-RU" sz="2800" b="1" i="0" u="none" strike="noStrike" normalizeH="0" baseline="0" dirty="0" smtClean="0">
              <a:ln w="18000">
                <a:solidFill>
                  <a:srgbClr val="FFFF00"/>
                </a:solidFill>
                <a:prstDash val="solid"/>
                <a:miter lim="800000"/>
              </a:ln>
              <a:solidFill>
                <a:srgbClr val="7030A0"/>
              </a:solidFill>
              <a:effectLst>
                <a:outerShdw blurRad="25500" dist="23000" dir="7020000" algn="tl">
                  <a:srgbClr val="000000">
                    <a:alpha val="50000"/>
                  </a:srgbClr>
                </a:outerShdw>
              </a:effectLst>
              <a:latin typeface="Arial Black" pitchFamily="34" charset="0"/>
              <a:cs typeface="Arial" pitchFamily="34" charset="0"/>
            </a:endParaRPr>
          </a:p>
        </p:txBody>
      </p:sp>
    </p:spTree>
  </p:cSld>
  <p:clrMapOvr>
    <a:masterClrMapping/>
  </p:clrMapOvr>
  <p:transition spd="slow">
    <p:newsfla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4|11.1"/>
</p:tagLst>
</file>

<file path=ppt/tags/tag2.xml><?xml version="1.0" encoding="utf-8"?>
<p:tagLst xmlns:a="http://schemas.openxmlformats.org/drawingml/2006/main" xmlns:r="http://schemas.openxmlformats.org/officeDocument/2006/relationships" xmlns:p="http://schemas.openxmlformats.org/presentationml/2006/main">
  <p:tag name="TIMING" val="|0.9|3.2|2.4|0.9|2.1|1.8|0.8|1.6|1|1.8|0.8|1.8|2|2.1|5.9"/>
</p:tagLst>
</file>

<file path=ppt/tags/tag3.xml><?xml version="1.0" encoding="utf-8"?>
<p:tagLst xmlns:a="http://schemas.openxmlformats.org/drawingml/2006/main" xmlns:r="http://schemas.openxmlformats.org/officeDocument/2006/relationships" xmlns:p="http://schemas.openxmlformats.org/presentationml/2006/main">
  <p:tag name="TIMING" val="|0.4|5.3|3"/>
</p:tagLst>
</file>

<file path=ppt/tags/tag4.xml><?xml version="1.0" encoding="utf-8"?>
<p:tagLst xmlns:a="http://schemas.openxmlformats.org/drawingml/2006/main" xmlns:r="http://schemas.openxmlformats.org/officeDocument/2006/relationships" xmlns:p="http://schemas.openxmlformats.org/presentationml/2006/main">
  <p:tag name="TIMING" val="|0.5|6.5|5.3|10|3.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8E618EE554EAB945ABE99FB0E4190280" ma:contentTypeVersion="49" ma:contentTypeDescription="Создание документа." ma:contentTypeScope="" ma:versionID="2a68d724c99e8a6152b4b82adfd7d2c1">
  <xsd:schema xmlns:xsd="http://www.w3.org/2001/XMLSchema" xmlns:xs="http://www.w3.org/2001/XMLSchema" xmlns:p="http://schemas.microsoft.com/office/2006/metadata/properties" xmlns:ns1="http://schemas.microsoft.com/sharepoint/v3" xmlns:ns2="9108e355-631b-446a-9dd9-f8a7e3f6943b" xmlns:ns3="4a252ca3-5a62-4c1c-90a6-29f4710e47f8" targetNamespace="http://schemas.microsoft.com/office/2006/metadata/properties" ma:root="true" ma:fieldsID="f17376f25ce449454b09cb85286a8c11" ns1:_="" ns2:_="" ns3:_="">
    <xsd:import namespace="http://schemas.microsoft.com/sharepoint/v3"/>
    <xsd:import namespace="9108e355-631b-446a-9dd9-f8a7e3f6943b"/>
    <xsd:import namespace="4a252ca3-5a62-4c1c-90a6-29f4710e47f8"/>
    <xsd:element name="properties">
      <xsd:complexType>
        <xsd:sequence>
          <xsd:element name="documentManagement">
            <xsd:complexType>
              <xsd:all>
                <xsd:element ref="ns1:PublishingStartDate" minOccurs="0"/>
                <xsd:element ref="ns1:PublishingExpirationDate" minOccurs="0"/>
                <xsd:element ref="ns2:SharedWithUser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Дата начала расписания" ma:description="" ma:hidden="true" ma:internalName="PublishingStartDate">
      <xsd:simpleType>
        <xsd:restriction base="dms:Unknown"/>
      </xsd:simpleType>
    </xsd:element>
    <xsd:element name="PublishingExpirationDate" ma:index="9" nillable="true" ma:displayName="Дата окончания расписания"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08e355-631b-446a-9dd9-f8a7e3f6943b" elementFormDefault="qualified">
    <xsd:import namespace="http://schemas.microsoft.com/office/2006/documentManagement/types"/>
    <xsd:import namespace="http://schemas.microsoft.com/office/infopath/2007/PartnerControls"/>
    <xsd:element name="SharedWithUsers" ma:index="10"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_dlc_DocId" ma:index="11"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12"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469623D-3813-4731-9172-4AC8477093B6}"/>
</file>

<file path=customXml/itemProps2.xml><?xml version="1.0" encoding="utf-8"?>
<ds:datastoreItem xmlns:ds="http://schemas.openxmlformats.org/officeDocument/2006/customXml" ds:itemID="{02048B76-AE2F-4244-9DE9-A3BF956A23C1}"/>
</file>

<file path=customXml/itemProps3.xml><?xml version="1.0" encoding="utf-8"?>
<ds:datastoreItem xmlns:ds="http://schemas.openxmlformats.org/officeDocument/2006/customXml" ds:itemID="{31E6401D-D9C1-4ECC-91B0-688A71A9708D}"/>
</file>

<file path=customXml/itemProps4.xml><?xml version="1.0" encoding="utf-8"?>
<ds:datastoreItem xmlns:ds="http://schemas.openxmlformats.org/officeDocument/2006/customXml" ds:itemID="{60F5657D-8F32-4B28-ADB1-4EA64679C372}"/>
</file>

<file path=docProps/app.xml><?xml version="1.0" encoding="utf-8"?>
<Properties xmlns="http://schemas.openxmlformats.org/officeDocument/2006/extended-properties" xmlns:vt="http://schemas.openxmlformats.org/officeDocument/2006/docPropsVTypes">
  <Template>Flow</Template>
  <TotalTime>2522</TotalTime>
  <Words>140</Words>
  <Application>Microsoft Office PowerPoint</Application>
  <PresentationFormat>Экран (4:3)</PresentationFormat>
  <Paragraphs>31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Поток</vt:lpstr>
      <vt:lpstr>Слайд 1</vt:lpstr>
      <vt:lpstr>Какая удивительная планета – Земля! Земля единственная планета солнечной системы, на которой есть жизнь.</vt:lpstr>
      <vt:lpstr>Сегодня мы с вами отправимся в путешествие по нашей земле. И много интересного вы о ней узнаете. Но прежде чем отправимся, давайте представим, что мы летим на ракете, закрыли глазки раз, два, три – летим. </vt:lpstr>
      <vt:lpstr>Ребята посмотрите, что это перед нами. (Глобус).Глобус - это крохотная модель земного шара. На нем нарисовано то, что есть на настоящей земле: океаны и суша. Вы видите, что глобус вращается вокруг своей оси (вращает глобус). Так же вращается Земля. Земля подставляет Солнцу то одну, то другую свою сторону.Вот и говорят: «День и ночь – сутки прочь!».</vt:lpstr>
      <vt:lpstr>. Земля круглая как шарик, она вертится вокруг Солнца, словно, самолётик вокруг башенки. Да еще и сама вращается вокруг своей оси, крутится, как волчок, только медленно. Только на нашей Земле есть жизнь.  </vt:lpstr>
      <vt:lpstr>Посмотрите наша планета голубого цвета. Ребята, а вы знаете, почему она голубая?  Она голубая, потому-то на Земле много воды. Когда космонавты глядят из космоса на нашу планету, она им кажется светящимся шаром прекрасного голубого цвета. Но кроме воды на земле есть ещё и материки, это твердая земля – суша, где живут люди. На карте или глобусе она отмечается коричневым (пустынны, горы, равнины) или зелёным цветом (леса, поля). Материки заселены животными, на них растут различные растения, живут разные народы </vt:lpstr>
      <vt:lpstr>Слайд 7</vt:lpstr>
      <vt:lpstr>Слайд 8</vt:lpstr>
      <vt:lpstr>Слайд 9</vt:lpstr>
      <vt:lpstr>У всех жителей планеты Земля, одна общая голубая крыша – это небо. Под ногами общий пол – земля, по которой мы ходим. Один на всех источник света, который нам светит и согревает нас – это солнце. У нас даже общий водопровод – это тучи, из которых идёт дождь. У нас один на всех вентилятор – это ветер </vt:lpstr>
      <vt:lpstr>На этом наше путешествие закончилось, пора возвращаться домой.Закрываем глаза и говорим: «Раз, два, три – домой лети» </vt:lpstr>
      <vt:lpstr>Ребята, а давайте мы сейчас все вместе выполним, весёлое упражнение: (Дети выполняют физкультурную минутку под стихотворение В. Орловой «Общий дом») Под одною голубою (встают в большой круг) Общей крышей мы живём. Дом под крышей голубой (показывают домик над головой) И просторный, и большой. (руки разводят в стороны) Дом кружится возле Солнца, (кружатся вокруг себя) Чтобы было там тепло, (подскоки на месте) Чтобы каждое оконце, Осветить оно могло. (Описывают руками круги, шевеля пальцами) Чтобы жили мы на свете, Не пугаясь, не грозя, (закрывают ладошками лицо, затем грозят пальчиком) Как хорошие соседи Или добрые друзья (обнимают друг, друга)</vt:lpstr>
      <vt:lpstr>Художественно-эстетическое развитие (лепка) на тему: «Планета Земля» </vt:lpstr>
      <vt:lpstr>примеры</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Женя</dc:creator>
  <cp:lastModifiedBy>Илюша</cp:lastModifiedBy>
  <cp:revision>102</cp:revision>
  <dcterms:created xsi:type="dcterms:W3CDTF">2018-11-07T04:55:53Z</dcterms:created>
  <dcterms:modified xsi:type="dcterms:W3CDTF">2020-04-19T12:33:06Z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0x0101008E618EE554EAB945ABE99FB0E4190280</vt:lpwstr>
  </property>
</Properties>
</file>