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10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23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37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51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3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0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5168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29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9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54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64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8973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724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E43D8-D145-48AB-B70B-D379ECDD4479}" type="datetimeFigureOut">
              <a:rPr lang="ru-RU" smtClean="0"/>
              <a:pPr/>
              <a:t>05.05.2017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AEB4D-8649-4823-97C2-DA297804AC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77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300">
          <a:ln w="11430" cmpd="sng">
            <a:solidFill>
              <a:schemeClr val="accent1">
                <a:tint val="10000"/>
              </a:schemeClr>
            </a:solidFill>
            <a:prstDash val="solid"/>
            <a:miter lim="800000"/>
          </a:ln>
          <a:gradFill>
            <a:gsLst>
              <a:gs pos="10000">
                <a:schemeClr val="accent1">
                  <a:tint val="83000"/>
                  <a:shade val="100000"/>
                  <a:satMod val="200000"/>
                </a:schemeClr>
              </a:gs>
              <a:gs pos="75000">
                <a:schemeClr val="accent1">
                  <a:tint val="100000"/>
                  <a:shade val="50000"/>
                  <a:satMod val="150000"/>
                </a:schemeClr>
              </a:gs>
            </a:gsLst>
            <a:lin ang="5400000"/>
          </a:gradFill>
          <a:effectLst>
            <a:glow rad="45500">
              <a:schemeClr val="accent1">
                <a:satMod val="220000"/>
                <a:alpha val="35000"/>
              </a:schemeClr>
            </a:glow>
          </a:effectLst>
          <a:latin typeface="Constantia" panose="0203060205030603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>
              <a:lumMod val="50000"/>
            </a:schemeClr>
          </a:solidFill>
          <a:latin typeface="Constantia" panose="0203060205030603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42852"/>
            <a:ext cx="6100778" cy="4143403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3333CC"/>
                </a:solidFill>
              </a:rPr>
              <a:t/>
            </a:r>
            <a:br>
              <a:rPr lang="ru-RU" sz="4800" dirty="0" smtClean="0">
                <a:solidFill>
                  <a:srgbClr val="3333CC"/>
                </a:solidFill>
              </a:rPr>
            </a:br>
            <a:r>
              <a:rPr lang="ru-RU" sz="4800" dirty="0" smtClean="0">
                <a:solidFill>
                  <a:srgbClr val="3333CC"/>
                </a:solidFill>
              </a:rPr>
              <a:t>Составление рабочей программы педагога ДОО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600" dirty="0" smtClean="0">
                <a:solidFill>
                  <a:srgbClr val="23068C"/>
                </a:solidFill>
              </a:rPr>
              <a:t>Методические рекомендации</a:t>
            </a:r>
          </a:p>
          <a:p>
            <a:r>
              <a:rPr lang="ru-RU" sz="2600" dirty="0" smtClean="0">
                <a:solidFill>
                  <a:srgbClr val="23068C"/>
                </a:solidFill>
              </a:rPr>
              <a:t>Подготовила: старший воспитатель</a:t>
            </a:r>
          </a:p>
          <a:p>
            <a:r>
              <a:rPr lang="ru-RU" sz="2600" dirty="0" smtClean="0">
                <a:solidFill>
                  <a:srgbClr val="23068C"/>
                </a:solidFill>
              </a:rPr>
              <a:t> </a:t>
            </a:r>
            <a:r>
              <a:rPr lang="ru-RU" sz="2600" dirty="0" err="1" smtClean="0">
                <a:solidFill>
                  <a:srgbClr val="23068C"/>
                </a:solidFill>
              </a:rPr>
              <a:t>Низова</a:t>
            </a:r>
            <a:r>
              <a:rPr lang="ru-RU" sz="2600" dirty="0" smtClean="0">
                <a:solidFill>
                  <a:srgbClr val="23068C"/>
                </a:solidFill>
              </a:rPr>
              <a:t> Лариса Ивановна</a:t>
            </a:r>
            <a:endParaRPr lang="ru-RU" sz="2600" dirty="0" smtClean="0">
              <a:solidFill>
                <a:srgbClr val="23068C"/>
              </a:solidFill>
            </a:endParaRPr>
          </a:p>
          <a:p>
            <a:endParaRPr lang="ru-RU" dirty="0">
              <a:solidFill>
                <a:srgbClr val="2306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6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Цели программы по ФГОС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543956" cy="51435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повышение социального статуса дошкольного образования;</a:t>
            </a:r>
          </a:p>
          <a:p>
            <a:pPr lvl="0"/>
            <a:r>
              <a:rPr lang="ru-RU" dirty="0" smtClean="0"/>
              <a:t> обеспечение государством равенства возмож­ностей для каждого ребенка в получении каче­ственного дошкольного образования;</a:t>
            </a:r>
          </a:p>
          <a:p>
            <a:pPr lvl="0"/>
            <a:r>
              <a:rPr lang="ru-RU" dirty="0" smtClean="0"/>
              <a:t> обеспечение государственных гарантий уровня и качества дошкольного образования на осно­ве единства обязательных требований к усло­виям реализации образовательных программ дошкольного образования, их структуре и ре­зультатам их освоения;</a:t>
            </a:r>
          </a:p>
          <a:p>
            <a:pPr lvl="0"/>
            <a:r>
              <a:rPr lang="ru-RU" dirty="0" smtClean="0"/>
              <a:t> сохранение единства образовательного про­странства Российской Федерации относительно уровня дошкольного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Задачи рабочей программы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8858312" cy="5126055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определяются исходя из задач примерной основной образовательной программы дошкольного образования и парциальных программ, </a:t>
            </a:r>
          </a:p>
          <a:p>
            <a:r>
              <a:rPr lang="ru-RU" sz="3600" dirty="0" smtClean="0"/>
              <a:t> из задач, на решение которых направлен ФГОС дошкольного образования.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Принципы рабочей программы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14974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5000" dirty="0" smtClean="0"/>
              <a:t>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 lvl="0"/>
            <a:r>
              <a:rPr lang="ru-RU" sz="5000" dirty="0" smtClean="0"/>
              <a:t> построение образовательной деятельности на основе индивидуальных особенностей каждого ребенка, в рамках которой ребенок активно выбирает содержание своего образования, становится субъектом образования;</a:t>
            </a:r>
          </a:p>
          <a:p>
            <a:pPr lvl="0"/>
            <a:r>
              <a:rPr lang="ru-RU" sz="5000" dirty="0" smtClean="0"/>
              <a:t>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lvl="0"/>
            <a:r>
              <a:rPr lang="ru-RU" sz="5000" dirty="0" smtClean="0"/>
              <a:t> поддержка инициативы детей в различных видах деятельности;</a:t>
            </a:r>
          </a:p>
          <a:p>
            <a:pPr lvl="0"/>
            <a:r>
              <a:rPr lang="ru-RU" sz="5000" dirty="0" smtClean="0"/>
              <a:t> сотрудничество организации с семьей;</a:t>
            </a:r>
          </a:p>
          <a:p>
            <a:pPr lvl="0"/>
            <a:r>
              <a:rPr lang="ru-RU" sz="5000" dirty="0" smtClean="0"/>
              <a:t> приобщение детей к </a:t>
            </a:r>
            <a:r>
              <a:rPr lang="ru-RU" sz="5000" dirty="0" err="1" smtClean="0"/>
              <a:t>социокультурным</a:t>
            </a:r>
            <a:r>
              <a:rPr lang="ru-RU" sz="5000" dirty="0" smtClean="0"/>
              <a:t> нормам, традициям семьи, общества и государства;</a:t>
            </a:r>
          </a:p>
          <a:p>
            <a:r>
              <a:rPr lang="ru-RU" sz="5000" dirty="0" smtClean="0"/>
              <a:t> стимулирование познавательных интересов и действий ребенка в различных видах деятельности; </a:t>
            </a:r>
          </a:p>
          <a:p>
            <a:r>
              <a:rPr lang="ru-RU" sz="5000" dirty="0" smtClean="0"/>
              <a:t>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r>
              <a:rPr lang="ru-RU" sz="5000" dirty="0" smtClean="0"/>
              <a:t> учет этнокультурной ситуации развития детей.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7970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Характеристика возрастных особенностей воспитанников группы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214842"/>
          </a:xfrm>
        </p:spPr>
        <p:txBody>
          <a:bodyPr/>
          <a:lstStyle/>
          <a:p>
            <a:r>
              <a:rPr lang="ru-RU" dirty="0" smtClean="0"/>
              <a:t>описание контингента детей - паспорт группы (возраст, пол, национальная принадлежность, группа здоровья); </a:t>
            </a:r>
          </a:p>
          <a:p>
            <a:r>
              <a:rPr lang="ru-RU" dirty="0" smtClean="0"/>
              <a:t>характерные особенности </a:t>
            </a:r>
            <a:r>
              <a:rPr lang="ru-RU" smtClean="0"/>
              <a:t>данного возраста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Особенности организации образовательного процесса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75775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образовательный процесс осуществляется на всем протяжении пребывания детей в дошкольной образовательной организации;</a:t>
            </a:r>
          </a:p>
          <a:p>
            <a:pPr lvl="0"/>
            <a:r>
              <a:rPr lang="ru-RU" dirty="0" smtClean="0"/>
              <a:t> процесс развития личности ребенка обеспечивается в различных видах общения, а также в игре, познавательно-исследовательской деятельности;</a:t>
            </a:r>
          </a:p>
          <a:p>
            <a:pPr lvl="0"/>
            <a:r>
              <a:rPr lang="ru-RU" dirty="0" smtClean="0"/>
              <a:t> содержание образовательного процесса охватывает пять взаимодополняющих образовательных областей;</a:t>
            </a:r>
          </a:p>
          <a:p>
            <a:pPr lvl="0"/>
            <a:r>
              <a:rPr lang="ru-RU" dirty="0" smtClean="0"/>
              <a:t> образовательный процесс строится на основе партнерского характера взаимодействия участников образовательных отношений.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5112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Программно-методический комплекс образовательного процесса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786874" cy="44291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примерная основная образовательная программа дошкольного образования;</a:t>
            </a:r>
          </a:p>
          <a:p>
            <a:pPr lvl="0"/>
            <a:r>
              <a:rPr lang="ru-RU" dirty="0" smtClean="0"/>
              <a:t> парциальные программы;</a:t>
            </a:r>
          </a:p>
          <a:p>
            <a:pPr lvl="0"/>
            <a:r>
              <a:rPr lang="ru-RU" dirty="0" smtClean="0"/>
              <a:t> методическое руководство для воспитателей (перечень основных методических пособий, обеспечивающих образовательный процесс);</a:t>
            </a:r>
          </a:p>
          <a:p>
            <a:pPr lvl="0"/>
            <a:r>
              <a:rPr lang="ru-RU" dirty="0" smtClean="0"/>
              <a:t> перечень наглядного, демонстрационного материала, сопровождающего реализацию рабочей программы;</a:t>
            </a:r>
          </a:p>
          <a:p>
            <a:pPr lvl="0"/>
            <a:r>
              <a:rPr lang="ru-RU" dirty="0" smtClean="0"/>
              <a:t> перечень пособий для детей (печатные издания, развивающие книги, дидактические игры и пособия для индивидуальной работы и т. д.).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Технологии,методики</a:t>
            </a:r>
            <a:r>
              <a:rPr lang="ru-RU" dirty="0" smtClean="0"/>
              <a:t>, средства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 </a:t>
            </a:r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технологии;</a:t>
            </a:r>
          </a:p>
          <a:p>
            <a:pPr lvl="0"/>
            <a:r>
              <a:rPr lang="ru-RU" dirty="0" smtClean="0"/>
              <a:t> технология проектного обучения;</a:t>
            </a:r>
          </a:p>
          <a:p>
            <a:pPr lvl="0"/>
            <a:r>
              <a:rPr lang="ru-RU" dirty="0" smtClean="0"/>
              <a:t> личностно ориентированная технология;</a:t>
            </a:r>
          </a:p>
          <a:p>
            <a:r>
              <a:rPr lang="ru-RU" dirty="0" smtClean="0"/>
              <a:t> игровые технологии, проблемное обучение, коммуникативные технологии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Предметно-развивающая среда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Согласно ФГОС должна быть:</a:t>
            </a:r>
          </a:p>
          <a:p>
            <a:pPr lvl="0"/>
            <a:r>
              <a:rPr lang="ru-RU" dirty="0" smtClean="0"/>
              <a:t>содержательно насыщенной, </a:t>
            </a:r>
          </a:p>
          <a:p>
            <a:pPr lvl="0"/>
            <a:r>
              <a:rPr lang="ru-RU" dirty="0" smtClean="0"/>
              <a:t>трансформируемой, полифункциональной, </a:t>
            </a:r>
          </a:p>
          <a:p>
            <a:pPr lvl="0"/>
            <a:r>
              <a:rPr lang="ru-RU" dirty="0" smtClean="0"/>
              <a:t>вариативной, </a:t>
            </a:r>
          </a:p>
          <a:p>
            <a:pPr lvl="0"/>
            <a:r>
              <a:rPr lang="ru-RU" dirty="0" smtClean="0"/>
              <a:t>доступной,</a:t>
            </a:r>
          </a:p>
          <a:p>
            <a:pPr lvl="0"/>
            <a:r>
              <a:rPr lang="ru-RU" dirty="0" smtClean="0"/>
              <a:t>безопасной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Перечень нормативных документов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0006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Федеральный закон от 29.12.2012 № 273-ФЭ «Об образовании в Российской Федерации»;</a:t>
            </a:r>
          </a:p>
          <a:p>
            <a:pPr lvl="0"/>
            <a:r>
              <a:rPr lang="ru-RU" dirty="0" smtClean="0"/>
              <a:t> постановление Главного государственного санитарного врача РФ от 15.05.2013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"Санитарно- эпидемиологические требования к устройству, содержанию и организации режима работы дошкольных образовательных организаций"»; </a:t>
            </a:r>
          </a:p>
          <a:p>
            <a:pPr lvl="0"/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30.08.2013 №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образования»;</a:t>
            </a:r>
          </a:p>
          <a:p>
            <a:pPr lvl="0"/>
            <a:r>
              <a:rPr lang="ru-RU" dirty="0" smtClean="0"/>
              <a:t> 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17.10.2013 № 1155 «Об утверждении Федерального государственного образовательного стандарта дошкольного образования»;</a:t>
            </a:r>
          </a:p>
          <a:p>
            <a:pPr lvl="0"/>
            <a:r>
              <a:rPr lang="ru-RU" dirty="0" smtClean="0"/>
              <a:t> нормативные документы регионального и муниципального уровней.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Основная часть рабочей программы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97207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возраст детей (группа);</a:t>
            </a:r>
          </a:p>
          <a:p>
            <a:pPr lvl="0"/>
            <a:r>
              <a:rPr lang="ru-RU" dirty="0" smtClean="0"/>
              <a:t> календарно-тематический план (комплексно-тематическое планирование);</a:t>
            </a:r>
          </a:p>
          <a:p>
            <a:pPr lvl="0"/>
            <a:r>
              <a:rPr lang="ru-RU" dirty="0" smtClean="0"/>
              <a:t> расписание организованной образовательной деятельности;</a:t>
            </a:r>
          </a:p>
          <a:p>
            <a:pPr lvl="0"/>
            <a:r>
              <a:rPr lang="ru-RU" dirty="0" smtClean="0"/>
              <a:t>содержание образования с учетом требований ФГОС дошкольного образования;</a:t>
            </a:r>
          </a:p>
          <a:p>
            <a:r>
              <a:rPr lang="ru-RU" dirty="0" smtClean="0"/>
              <a:t>особенности организации образовательного процесса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3333CC"/>
                </a:solidFill>
              </a:rPr>
              <a:t>Основание:</a:t>
            </a:r>
            <a:endParaRPr lang="ru-RU" sz="4000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Федерального закона от 29.12.2012   № 273-ФЗ "Об образовании в Российской Федерации"                (далее – Закон № 273-ФЗ) </a:t>
            </a:r>
          </a:p>
          <a:p>
            <a:r>
              <a:rPr lang="ru-RU" sz="3600" dirty="0" smtClean="0"/>
              <a:t>ст. 48 Закона № 273-ФЗ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285860"/>
          <a:ext cx="8786873" cy="433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210600"/>
                <a:gridCol w="1449234"/>
                <a:gridCol w="1626314"/>
                <a:gridCol w="128022"/>
                <a:gridCol w="1372959"/>
                <a:gridCol w="1449234"/>
                <a:gridCol w="193057"/>
                <a:gridCol w="1500197"/>
              </a:tblGrid>
              <a:tr h="421366">
                <a:tc row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Время в режиме дня</a:t>
                      </a:r>
                      <a:endParaRPr lang="ru-RU" sz="1400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Образовательная область 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ОО</a:t>
                      </a:r>
                      <a:endParaRPr lang="ru-RU" sz="1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Содержание темы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Взаимодействие с родителями </a:t>
                      </a:r>
                      <a:endParaRPr lang="ru-RU" sz="1400" dirty="0"/>
                    </a:p>
                  </a:txBody>
                  <a:tcPr/>
                </a:tc>
              </a:tr>
              <a:tr h="2317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Организованная образовательная деятельность</a:t>
                      </a:r>
                      <a:endParaRPr lang="ru-RU" sz="1400" dirty="0" smtClean="0">
                        <a:solidFill>
                          <a:srgbClr val="3333CC"/>
                        </a:solidFill>
                      </a:endParaRPr>
                    </a:p>
                    <a:p>
                      <a:r>
                        <a:rPr lang="ru-RU" sz="1400" dirty="0" smtClean="0"/>
                        <a:t>ООД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Образовательная деятельность в ходе режимных моментов</a:t>
                      </a:r>
                      <a:endParaRPr lang="ru-RU" sz="1400" dirty="0" smtClean="0">
                        <a:solidFill>
                          <a:srgbClr val="3333CC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ООД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3333CC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Самостоятельная образовательная деятельность</a:t>
                      </a:r>
                      <a:endParaRPr lang="ru-RU" sz="1400" dirty="0" smtClean="0">
                        <a:solidFill>
                          <a:srgbClr val="3333CC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7390">
                <a:tc gridSpan="9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Тема:_______________________________________________________________________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218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218"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8684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Модель организации образовательной деятельности в группе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специально организованной образовательной деятельности взрослого и детей: </a:t>
            </a:r>
          </a:p>
          <a:p>
            <a:pPr>
              <a:buNone/>
            </a:pPr>
            <a:r>
              <a:rPr lang="ru-RU" dirty="0" smtClean="0"/>
              <a:t>-групповой, </a:t>
            </a:r>
          </a:p>
          <a:p>
            <a:pPr>
              <a:buNone/>
            </a:pPr>
            <a:r>
              <a:rPr lang="ru-RU" dirty="0" smtClean="0"/>
              <a:t>-подгрупповой, </a:t>
            </a:r>
          </a:p>
          <a:p>
            <a:pPr>
              <a:buNone/>
            </a:pPr>
            <a:r>
              <a:rPr lang="ru-RU" dirty="0" smtClean="0"/>
              <a:t>-индивидуальной;</a:t>
            </a:r>
          </a:p>
          <a:p>
            <a:r>
              <a:rPr lang="ru-RU" dirty="0" smtClean="0"/>
              <a:t>самостоятельной деятельности детей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Особенности организации образовательного процесса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формы работы с детьми, </a:t>
            </a:r>
          </a:p>
          <a:p>
            <a:r>
              <a:rPr lang="ru-RU" dirty="0" smtClean="0"/>
              <a:t>описание режимов пребывания детей данной возрастной группы в холодный и теплый периоды, </a:t>
            </a:r>
          </a:p>
          <a:p>
            <a:r>
              <a:rPr lang="ru-RU" dirty="0" smtClean="0"/>
              <a:t>режим закаливания, </a:t>
            </a:r>
          </a:p>
          <a:p>
            <a:r>
              <a:rPr lang="ru-RU" dirty="0" smtClean="0"/>
              <a:t>двигательный режим,</a:t>
            </a:r>
          </a:p>
          <a:p>
            <a:r>
              <a:rPr lang="ru-RU" dirty="0" smtClean="0"/>
              <a:t>праздники, проекты, акции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654164"/>
          </a:xfrm>
        </p:spPr>
        <p:txBody>
          <a:bodyPr>
            <a:normAutofit/>
          </a:bodyPr>
          <a:lstStyle/>
          <a:p>
            <a:r>
              <a:rPr lang="ru-RU" sz="3800" dirty="0" smtClean="0">
                <a:solidFill>
                  <a:srgbClr val="3333CC"/>
                </a:solidFill>
              </a:rPr>
              <a:t>Условия и средства реализации рабочей программы</a:t>
            </a:r>
            <a:endParaRPr lang="ru-RU" sz="3800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8786874" cy="350046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Раскрывается:</a:t>
            </a:r>
          </a:p>
          <a:p>
            <a:r>
              <a:rPr lang="ru-RU" b="1" dirty="0" smtClean="0"/>
              <a:t>материально-техническое: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-пространственная среда,</a:t>
            </a:r>
          </a:p>
          <a:p>
            <a:pPr>
              <a:buNone/>
            </a:pPr>
            <a:r>
              <a:rPr lang="ru-RU" dirty="0" smtClean="0"/>
              <a:t>  -предметно-развивающая среда;</a:t>
            </a:r>
          </a:p>
          <a:p>
            <a:r>
              <a:rPr lang="ru-RU" b="1" dirty="0" smtClean="0"/>
              <a:t>программно-методическое</a:t>
            </a:r>
            <a:r>
              <a:rPr lang="ru-RU" dirty="0" smtClean="0"/>
              <a:t> обеспечение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Оценка индивидуального развития воспитанников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4005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Указывается: </a:t>
            </a:r>
          </a:p>
          <a:p>
            <a:r>
              <a:rPr lang="ru-RU" sz="3600" dirty="0" smtClean="0"/>
              <a:t>перечень используемых диагностических методик с указанием периода и цели проведения диагностики</a:t>
            </a:r>
          </a:p>
          <a:p>
            <a:pPr algn="ctr">
              <a:buNone/>
            </a:pPr>
            <a:r>
              <a:rPr lang="ru-RU" sz="3600" b="1" dirty="0" smtClean="0"/>
              <a:t>Итог:</a:t>
            </a:r>
            <a:r>
              <a:rPr lang="ru-RU" sz="3600" dirty="0" smtClean="0"/>
              <a:t> индивидуальные маршруты детей группы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Взаимодействие </a:t>
            </a:r>
            <a:br>
              <a:rPr lang="ru-RU" dirty="0" smtClean="0">
                <a:solidFill>
                  <a:srgbClr val="3333CC"/>
                </a:solidFill>
              </a:rPr>
            </a:br>
            <a:r>
              <a:rPr lang="ru-RU" dirty="0" smtClean="0">
                <a:solidFill>
                  <a:srgbClr val="3333CC"/>
                </a:solidFill>
              </a:rPr>
              <a:t>с родителями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Может быть представлено</a:t>
            </a:r>
            <a:r>
              <a:rPr lang="ru-RU" dirty="0" smtClean="0"/>
              <a:t>: </a:t>
            </a:r>
          </a:p>
          <a:p>
            <a:r>
              <a:rPr lang="ru-RU" dirty="0" smtClean="0"/>
              <a:t>перспективного плана по взаимодействию с родителями;</a:t>
            </a:r>
          </a:p>
          <a:p>
            <a:r>
              <a:rPr lang="ru-RU" dirty="0" smtClean="0"/>
              <a:t>отдельной графы «Взаимодействие с родителями» в содержании тематической недели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Список литературы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572031"/>
          </a:xfrm>
        </p:spPr>
        <p:txBody>
          <a:bodyPr/>
          <a:lstStyle/>
          <a:p>
            <a:r>
              <a:rPr lang="ru-RU" sz="3600" dirty="0" smtClean="0"/>
              <a:t>Перечень использованной воспитателем литературы в работе с детьми. Прежде всего, это методическая литература.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Приложение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715436" cy="535785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конспекты (сценарии) различных форм образовательной деятельности с детьми;</a:t>
            </a:r>
          </a:p>
          <a:p>
            <a:pPr lvl="0"/>
            <a:r>
              <a:rPr lang="ru-RU" dirty="0" smtClean="0"/>
              <a:t> описание игр и игровых упражнений;</a:t>
            </a:r>
          </a:p>
          <a:p>
            <a:pPr lvl="0"/>
            <a:r>
              <a:rPr lang="ru-RU" dirty="0" smtClean="0"/>
              <a:t> сценарии мастер-классов для педагогов и родителей;</a:t>
            </a:r>
          </a:p>
          <a:p>
            <a:pPr lvl="0"/>
            <a:r>
              <a:rPr lang="ru-RU" dirty="0" smtClean="0"/>
              <a:t> сценарии различных форм сотрудничества с семьями воспитанников;</a:t>
            </a:r>
          </a:p>
          <a:p>
            <a:pPr lvl="0"/>
            <a:r>
              <a:rPr lang="ru-RU" dirty="0" smtClean="0"/>
              <a:t> комплексы утренней гимнастики;</a:t>
            </a:r>
          </a:p>
          <a:p>
            <a:pPr lvl="0"/>
            <a:r>
              <a:rPr lang="ru-RU" dirty="0" smtClean="0"/>
              <a:t> визуальные средства информации (материалы наглядной пропаганды, размещенные на стендах, в буклетах и памятках и т. д.).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1857388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sz="4200" dirty="0" smtClean="0">
                <a:solidFill>
                  <a:srgbClr val="3333CC"/>
                </a:solidFill>
              </a:rPr>
              <a:t>Ориентировочные технические требования к оформлению рабочей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929718" cy="471490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формат листов А</a:t>
            </a:r>
            <a:r>
              <a:rPr lang="en-US" dirty="0" smtClean="0"/>
              <a:t>4; </a:t>
            </a:r>
            <a:endParaRPr lang="ru-RU" dirty="0" smtClean="0"/>
          </a:p>
          <a:p>
            <a:r>
              <a:rPr lang="ru-RU" dirty="0" smtClean="0"/>
              <a:t>редактор </a:t>
            </a:r>
            <a:r>
              <a:rPr lang="en-US" dirty="0" smtClean="0"/>
              <a:t>Word for Windows;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ru-RU" dirty="0" smtClean="0"/>
              <a:t>шрифт </a:t>
            </a:r>
            <a:r>
              <a:rPr lang="en-US" dirty="0" smtClean="0"/>
              <a:t>Times New Roman; </a:t>
            </a:r>
            <a:endParaRPr lang="ru-RU" dirty="0" smtClean="0"/>
          </a:p>
          <a:p>
            <a:r>
              <a:rPr lang="ru-RU" dirty="0" smtClean="0"/>
              <a:t>кегль </a:t>
            </a:r>
            <a:r>
              <a:rPr lang="en-US" dirty="0" smtClean="0"/>
              <a:t>12—14;</a:t>
            </a:r>
            <a:endParaRPr lang="ru-RU" dirty="0" smtClean="0"/>
          </a:p>
          <a:p>
            <a:r>
              <a:rPr lang="ru-RU" dirty="0" smtClean="0"/>
              <a:t>междустрочный интервал - одинарный;</a:t>
            </a:r>
          </a:p>
          <a:p>
            <a:r>
              <a:rPr lang="ru-RU" dirty="0" smtClean="0"/>
              <a:t> поля со всех сторон 2 см; </a:t>
            </a:r>
          </a:p>
          <a:p>
            <a:r>
              <a:rPr lang="ru-RU" dirty="0" smtClean="0"/>
              <a:t>выравнивание по ширине, </a:t>
            </a:r>
          </a:p>
          <a:p>
            <a:r>
              <a:rPr lang="ru-RU" dirty="0" smtClean="0"/>
              <a:t>абзац 1 см;</a:t>
            </a:r>
          </a:p>
          <a:p>
            <a:r>
              <a:rPr lang="ru-RU" dirty="0" smtClean="0"/>
              <a:t> переносы в тексте не ставятся; </a:t>
            </a:r>
          </a:p>
          <a:p>
            <a:r>
              <a:rPr lang="ru-RU" dirty="0" smtClean="0"/>
              <a:t>центровка заголовков и абзацы в тексте выполняются при помощи средств </a:t>
            </a:r>
            <a:r>
              <a:rPr lang="en-US" dirty="0" smtClean="0"/>
              <a:t>Word</a:t>
            </a:r>
            <a:r>
              <a:rPr lang="ru-RU" dirty="0" smtClean="0"/>
              <a:t>;</a:t>
            </a:r>
          </a:p>
          <a:p>
            <a:r>
              <a:rPr lang="ru-RU" dirty="0" smtClean="0"/>
              <a:t> таблицы вставляются непосредственно в текст;</a:t>
            </a:r>
          </a:p>
          <a:p>
            <a:r>
              <a:rPr lang="ru-RU" dirty="0" smtClean="0"/>
              <a:t>нумерация страниц, кроме титульного листа и приложений.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Предпосылки для написания  рабочей программы: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планирование и проектирование;</a:t>
            </a:r>
          </a:p>
          <a:p>
            <a:r>
              <a:rPr lang="ru-RU" sz="3600" dirty="0" smtClean="0"/>
              <a:t>учёт специфики детского сообщества, всех участников образовательного процесса;</a:t>
            </a:r>
          </a:p>
          <a:p>
            <a:r>
              <a:rPr lang="ru-RU" sz="3600" dirty="0" smtClean="0"/>
              <a:t>анализ профессиональной деятельности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Что такое рабочая программа?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2149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u="sng" dirty="0" smtClean="0"/>
              <a:t>Рабочая программа </a:t>
            </a:r>
            <a:r>
              <a:rPr lang="ru-RU" dirty="0" smtClean="0"/>
              <a:t>– нормативный документ, внутренний стандарт группы ДОО, определяющий ценностно-целевые ориентиры, содержание и объем образования для каждой возрастной ступени, разработанный по образовательным областям развития детей и представляющий собой комплекс условий и средств воспитания, обучения, оздоровления, коррекции развития детей, реализуемых на основе имеющихся ресурсов (педагогических, материально-технических, организационных, технологических и др.) в соответствии с современным социальным заказом.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398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Рабочая программа разрабатывается на основе: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5"/>
            <a:ext cx="8229600" cy="2500330"/>
          </a:xfrm>
        </p:spPr>
        <p:txBody>
          <a:bodyPr/>
          <a:lstStyle/>
          <a:p>
            <a:r>
              <a:rPr lang="ru-RU" dirty="0" smtClean="0"/>
              <a:t>примерной основной образовательной программы дошкольного образования</a:t>
            </a:r>
          </a:p>
          <a:p>
            <a:r>
              <a:rPr lang="ru-RU" dirty="0" smtClean="0"/>
              <a:t>авторских парциальных программ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Необходимо учитывать: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4525963"/>
          </a:xfrm>
        </p:spPr>
        <p:txBody>
          <a:bodyPr/>
          <a:lstStyle/>
          <a:p>
            <a:r>
              <a:rPr lang="ru-RU" dirty="0" smtClean="0"/>
              <a:t>содержание образовательной программы ДОО;</a:t>
            </a:r>
          </a:p>
          <a:p>
            <a:r>
              <a:rPr lang="ru-RU" dirty="0" smtClean="0"/>
              <a:t>систему используемых образовательных технологий и методик;</a:t>
            </a:r>
          </a:p>
          <a:p>
            <a:r>
              <a:rPr lang="ru-RU" dirty="0" smtClean="0"/>
              <a:t>методический и дидактический комплексы;</a:t>
            </a:r>
          </a:p>
          <a:p>
            <a:r>
              <a:rPr lang="ru-RU" dirty="0" smtClean="0"/>
              <a:t>содержание воспитательно-образовательной работы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33CC"/>
                </a:solidFill>
              </a:rPr>
              <a:t>Примерные структурные элементы рабочей программы педагога ДОО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8786874" cy="405448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 smtClean="0"/>
              <a:t> </a:t>
            </a:r>
            <a:r>
              <a:rPr lang="ru-RU" sz="4400" b="1" dirty="0" smtClean="0"/>
              <a:t>титульный лист</a:t>
            </a:r>
            <a:r>
              <a:rPr lang="ru-RU" sz="4400" dirty="0" smtClean="0"/>
              <a:t>;</a:t>
            </a:r>
          </a:p>
          <a:p>
            <a:pPr lvl="0"/>
            <a:r>
              <a:rPr lang="ru-RU" sz="4400" dirty="0" smtClean="0"/>
              <a:t> </a:t>
            </a:r>
            <a:r>
              <a:rPr lang="ru-RU" sz="4400" b="1" dirty="0" smtClean="0"/>
              <a:t>пояснительная записка</a:t>
            </a:r>
            <a:r>
              <a:rPr lang="ru-RU" sz="4400" dirty="0" smtClean="0"/>
              <a:t>;</a:t>
            </a:r>
          </a:p>
          <a:p>
            <a:pPr lvl="0"/>
            <a:r>
              <a:rPr lang="ru-RU" sz="4400" dirty="0" smtClean="0"/>
              <a:t> </a:t>
            </a:r>
            <a:r>
              <a:rPr lang="ru-RU" sz="4400" b="1" dirty="0" smtClean="0"/>
              <a:t>основная часть рабочей программы</a:t>
            </a:r>
            <a:r>
              <a:rPr lang="ru-RU" sz="4400" dirty="0" smtClean="0"/>
              <a:t>, которая включает:</a:t>
            </a:r>
          </a:p>
          <a:p>
            <a:pPr>
              <a:buNone/>
            </a:pPr>
            <a:r>
              <a:rPr lang="ru-RU" sz="4400" dirty="0" smtClean="0"/>
              <a:t>-календарно-тематический план (</a:t>
            </a:r>
            <a:r>
              <a:rPr lang="ru-RU" sz="4400" dirty="0" err="1" smtClean="0"/>
              <a:t>комплексно­тематическое</a:t>
            </a:r>
            <a:r>
              <a:rPr lang="ru-RU" sz="4400" dirty="0" smtClean="0"/>
              <a:t> планирование); </a:t>
            </a:r>
          </a:p>
          <a:p>
            <a:pPr>
              <a:buNone/>
            </a:pPr>
            <a:r>
              <a:rPr lang="ru-RU" sz="4400" dirty="0" smtClean="0"/>
              <a:t>-расписание образовательной деятельности; </a:t>
            </a:r>
          </a:p>
          <a:p>
            <a:pPr>
              <a:buNone/>
            </a:pPr>
            <a:r>
              <a:rPr lang="ru-RU" sz="4400" dirty="0" smtClean="0"/>
              <a:t>-краткое содержание программы; </a:t>
            </a:r>
          </a:p>
          <a:p>
            <a:pPr>
              <a:buNone/>
            </a:pPr>
            <a:r>
              <a:rPr lang="ru-RU" sz="4400" dirty="0" smtClean="0"/>
              <a:t>-особенности организации образовательного процесса;</a:t>
            </a:r>
          </a:p>
          <a:p>
            <a:pPr>
              <a:buNone/>
            </a:pPr>
            <a:r>
              <a:rPr lang="ru-RU" sz="4400" dirty="0" smtClean="0"/>
              <a:t>-условия реализации программы;</a:t>
            </a:r>
          </a:p>
          <a:p>
            <a:pPr lvl="0"/>
            <a:r>
              <a:rPr lang="ru-RU" sz="4400" b="1" dirty="0" smtClean="0"/>
              <a:t> список литературы</a:t>
            </a:r>
            <a:r>
              <a:rPr lang="ru-RU" sz="4400" dirty="0" smtClean="0"/>
              <a:t>;</a:t>
            </a:r>
          </a:p>
          <a:p>
            <a:r>
              <a:rPr lang="ru-RU" sz="4400" dirty="0" smtClean="0"/>
              <a:t> </a:t>
            </a:r>
            <a:r>
              <a:rPr lang="ru-RU" sz="4400" b="1" dirty="0" smtClean="0"/>
              <a:t>приложения к программе</a:t>
            </a:r>
            <a:endParaRPr lang="ru-RU" sz="4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Титульный лист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полное название дошкольной образовательной организации;</a:t>
            </a:r>
          </a:p>
          <a:p>
            <a:pPr lvl="0"/>
            <a:r>
              <a:rPr lang="ru-RU" dirty="0" smtClean="0"/>
              <a:t>сведения о согласовании и утверждении документа руководителем ДОО (грифы «Согласовано» (дата, № протокола) и «Утверждаю»);</a:t>
            </a:r>
          </a:p>
          <a:p>
            <a:pPr lvl="0"/>
            <a:r>
              <a:rPr lang="ru-RU" dirty="0" smtClean="0"/>
              <a:t>название рабочей программы;</a:t>
            </a:r>
          </a:p>
          <a:p>
            <a:pPr lvl="0"/>
            <a:r>
              <a:rPr lang="ru-RU" dirty="0" smtClean="0"/>
              <a:t> </a:t>
            </a:r>
            <a:r>
              <a:rPr lang="ru-RU" dirty="0" err="1" smtClean="0"/>
              <a:t>адресность</a:t>
            </a:r>
            <a:r>
              <a:rPr lang="ru-RU" dirty="0" smtClean="0"/>
              <a:t> (возрастная группа, возраст детей);</a:t>
            </a:r>
          </a:p>
          <a:p>
            <a:pPr lvl="0"/>
            <a:r>
              <a:rPr lang="ru-RU" dirty="0" smtClean="0"/>
              <a:t> сведения об авторе (должность, Ф. И. О.);</a:t>
            </a:r>
          </a:p>
          <a:p>
            <a:pPr lvl="0"/>
            <a:r>
              <a:rPr lang="ru-RU" dirty="0" smtClean="0"/>
              <a:t>место нахождения, год составления рабочей программы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CC"/>
                </a:solidFill>
              </a:rPr>
              <a:t>Пояснительная записка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484030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Раскрывает:</a:t>
            </a:r>
          </a:p>
          <a:p>
            <a:r>
              <a:rPr lang="ru-RU" dirty="0" smtClean="0"/>
              <a:t> актуальность реализации содержания рабочей программы, </a:t>
            </a:r>
          </a:p>
          <a:p>
            <a:r>
              <a:rPr lang="ru-RU" dirty="0" smtClean="0"/>
              <a:t>цели, </a:t>
            </a:r>
          </a:p>
          <a:p>
            <a:r>
              <a:rPr lang="ru-RU" dirty="0" smtClean="0"/>
              <a:t>задачи, </a:t>
            </a:r>
          </a:p>
          <a:p>
            <a:r>
              <a:rPr lang="ru-RU" dirty="0" smtClean="0"/>
              <a:t>основные принципы, </a:t>
            </a:r>
          </a:p>
          <a:p>
            <a:r>
              <a:rPr lang="ru-RU" dirty="0" smtClean="0"/>
              <a:t>особенности организации образовательного процесса.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000000000000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94EF7EB-B691-4CF0-9377-7DD2312D38F9}"/>
</file>

<file path=customXml/itemProps2.xml><?xml version="1.0" encoding="utf-8"?>
<ds:datastoreItem xmlns:ds="http://schemas.openxmlformats.org/officeDocument/2006/customXml" ds:itemID="{1C4CF339-9B31-403F-9607-0926F67A673B}"/>
</file>

<file path=customXml/itemProps3.xml><?xml version="1.0" encoding="utf-8"?>
<ds:datastoreItem xmlns:ds="http://schemas.openxmlformats.org/officeDocument/2006/customXml" ds:itemID="{06013783-59AE-4813-8036-5ABB2FD4767F}"/>
</file>

<file path=customXml/itemProps4.xml><?xml version="1.0" encoding="utf-8"?>
<ds:datastoreItem xmlns:ds="http://schemas.openxmlformats.org/officeDocument/2006/customXml" ds:itemID="{6114A947-8A43-4001-9B79-9915CE0F742E}"/>
</file>

<file path=docProps/app.xml><?xml version="1.0" encoding="utf-8"?>
<Properties xmlns="http://schemas.openxmlformats.org/officeDocument/2006/extended-properties" xmlns:vt="http://schemas.openxmlformats.org/officeDocument/2006/docPropsVTypes">
  <Template>school0000000000000</Template>
  <TotalTime>437</TotalTime>
  <Words>1184</Words>
  <Application>Microsoft Office PowerPoint</Application>
  <PresentationFormat>Экран (4:3)</PresentationFormat>
  <Paragraphs>164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school0000000000000</vt:lpstr>
      <vt:lpstr> Составление рабочей программы педагога ДОО </vt:lpstr>
      <vt:lpstr>Основание:</vt:lpstr>
      <vt:lpstr>Предпосылки для написания  рабочей программы:</vt:lpstr>
      <vt:lpstr>Что такое рабочая программа?</vt:lpstr>
      <vt:lpstr>Рабочая программа разрабатывается на основе:</vt:lpstr>
      <vt:lpstr>Необходимо учитывать:</vt:lpstr>
      <vt:lpstr>Примерные структурные элементы рабочей программы педагога ДОО</vt:lpstr>
      <vt:lpstr>Титульный лист</vt:lpstr>
      <vt:lpstr>Пояснительная записка</vt:lpstr>
      <vt:lpstr>Цели программы по ФГОС </vt:lpstr>
      <vt:lpstr>Задачи рабочей программы </vt:lpstr>
      <vt:lpstr>Принципы рабочей программы</vt:lpstr>
      <vt:lpstr>Характеристика возрастных особенностей воспитанников группы</vt:lpstr>
      <vt:lpstr>Особенности организации образовательного процесса</vt:lpstr>
      <vt:lpstr>Программно-методический комплекс образовательного процесса</vt:lpstr>
      <vt:lpstr>Технологии,методики, средства воспитания</vt:lpstr>
      <vt:lpstr>Предметно-развивающая среда </vt:lpstr>
      <vt:lpstr>Перечень нормативных документов</vt:lpstr>
      <vt:lpstr>Основная часть рабочей программы</vt:lpstr>
      <vt:lpstr>Презентация PowerPoint</vt:lpstr>
      <vt:lpstr>Модель организации образовательной деятельности в группе</vt:lpstr>
      <vt:lpstr>Особенности организации образовательного процесса </vt:lpstr>
      <vt:lpstr>Условия и средства реализации рабочей программы</vt:lpstr>
      <vt:lpstr>Оценка индивидуального развития воспитанников</vt:lpstr>
      <vt:lpstr>Взаимодействие  с родителями</vt:lpstr>
      <vt:lpstr>Список литературы</vt:lpstr>
      <vt:lpstr>Приложение</vt:lpstr>
      <vt:lpstr> Ориентировочные технические требования к оформлению рабочей программы: 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Лариса</cp:lastModifiedBy>
  <cp:revision>47</cp:revision>
  <dcterms:created xsi:type="dcterms:W3CDTF">2014-08-19T13:50:26Z</dcterms:created>
  <dcterms:modified xsi:type="dcterms:W3CDTF">2017-05-05T18:47:19Z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