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309" r:id="rId4"/>
    <p:sldId id="310" r:id="rId5"/>
    <p:sldId id="264" r:id="rId6"/>
    <p:sldId id="287" r:id="rId7"/>
    <p:sldId id="262" r:id="rId8"/>
    <p:sldId id="263" r:id="rId9"/>
    <p:sldId id="261" r:id="rId10"/>
    <p:sldId id="307" r:id="rId11"/>
    <p:sldId id="266" r:id="rId12"/>
    <p:sldId id="308" r:id="rId13"/>
    <p:sldId id="272" r:id="rId14"/>
    <p:sldId id="268" r:id="rId15"/>
    <p:sldId id="269" r:id="rId16"/>
    <p:sldId id="267" r:id="rId17"/>
    <p:sldId id="273" r:id="rId18"/>
    <p:sldId id="306" r:id="rId19"/>
    <p:sldId id="304" r:id="rId20"/>
    <p:sldId id="305" r:id="rId21"/>
    <p:sldId id="270" r:id="rId22"/>
    <p:sldId id="279" r:id="rId23"/>
    <p:sldId id="278" r:id="rId24"/>
    <p:sldId id="283" r:id="rId25"/>
    <p:sldId id="276" r:id="rId26"/>
    <p:sldId id="285" r:id="rId27"/>
    <p:sldId id="286" r:id="rId28"/>
    <p:sldId id="292" r:id="rId29"/>
    <p:sldId id="290" r:id="rId30"/>
    <p:sldId id="289" r:id="rId31"/>
    <p:sldId id="296" r:id="rId32"/>
    <p:sldId id="294" r:id="rId33"/>
    <p:sldId id="303" r:id="rId34"/>
    <p:sldId id="299" r:id="rId35"/>
    <p:sldId id="274" r:id="rId36"/>
    <p:sldId id="277" r:id="rId37"/>
    <p:sldId id="297"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8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19.04.2020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3528" y="928671"/>
            <a:ext cx="8496944" cy="4154984"/>
          </a:xfrm>
          <a:prstGeom prst="rect">
            <a:avLst/>
          </a:prstGeom>
        </p:spPr>
        <p:txBody>
          <a:bodyPr wrap="square">
            <a:spAutoFit/>
          </a:bodyPr>
          <a:lstStyle/>
          <a:p>
            <a:endParaRPr lang="ru-RU" sz="2400" b="1" dirty="0">
              <a:solidFill>
                <a:srgbClr val="7030A0"/>
              </a:solidFill>
            </a:endParaRPr>
          </a:p>
          <a:p>
            <a:endParaRPr lang="ru-RU" sz="2400" b="1" dirty="0">
              <a:solidFill>
                <a:srgbClr val="7030A0"/>
              </a:solidFill>
            </a:endParaRPr>
          </a:p>
          <a:p>
            <a:endParaRPr lang="ru-RU" sz="2400" b="1" dirty="0">
              <a:solidFill>
                <a:srgbClr val="7030A0"/>
              </a:solidFill>
            </a:endParaRPr>
          </a:p>
          <a:p>
            <a:pPr algn="ctr"/>
            <a:r>
              <a:rPr lang="ru-RU" sz="7200" b="1" dirty="0" smtClean="0">
                <a:solidFill>
                  <a:srgbClr val="7030A0"/>
                </a:solidFill>
                <a:latin typeface="Times New Roman" pitchFamily="18" charset="0"/>
                <a:cs typeface="Times New Roman" pitchFamily="18" charset="0"/>
              </a:rPr>
              <a:t>«Планета земля-наш общий дом»</a:t>
            </a:r>
            <a:r>
              <a:rPr lang="ru-RU" sz="4800" b="1" dirty="0" smtClean="0">
                <a:solidFill>
                  <a:srgbClr val="7030A0"/>
                </a:solidFill>
                <a:latin typeface="Times New Roman" pitchFamily="18" charset="0"/>
                <a:cs typeface="Times New Roman" pitchFamily="18" charset="0"/>
              </a:rPr>
              <a:t> </a:t>
            </a:r>
            <a:endParaRPr lang="ru-RU" sz="4800" b="1" dirty="0">
              <a:solidFill>
                <a:srgbClr val="7030A0"/>
              </a:solidFill>
              <a:latin typeface="Times New Roman" pitchFamily="18" charset="0"/>
              <a:cs typeface="Times New Roman" pitchFamily="18" charset="0"/>
            </a:endParaRPr>
          </a:p>
          <a:p>
            <a:endParaRPr lang="ru-RU" sz="2400" b="1" dirty="0">
              <a:solidFill>
                <a:srgbClr val="7030A0"/>
              </a:solidFill>
            </a:endParaRPr>
          </a:p>
          <a:p>
            <a:endParaRPr lang="ru-RU" sz="2400" b="1" dirty="0">
              <a:solidFill>
                <a:srgbClr val="7030A0"/>
              </a:solidFill>
            </a:endParaRPr>
          </a:p>
        </p:txBody>
      </p:sp>
    </p:spTree>
    <p:extLst>
      <p:ext uri="{BB962C8B-B14F-4D97-AF65-F5344CB8AC3E}">
        <p14:creationId xmlns:p14="http://schemas.microsoft.com/office/powerpoint/2010/main" val="3763613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7"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5564"/>
            <a:ext cx="8568952" cy="632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199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ctrTitle"/>
          </p:nvPr>
        </p:nvSpPr>
        <p:spPr>
          <a:xfrm>
            <a:off x="251520" y="476673"/>
            <a:ext cx="8568952" cy="864095"/>
          </a:xfrm>
        </p:spPr>
        <p:txBody>
          <a:bodyPr>
            <a:normAutofit/>
          </a:bodyPr>
          <a:lstStyle/>
          <a:p>
            <a:r>
              <a:rPr lang="ru-RU" sz="4000" b="1" dirty="0" smtClean="0">
                <a:solidFill>
                  <a:srgbClr val="7030A0"/>
                </a:solidFill>
              </a:rPr>
              <a:t>Берегите воду!</a:t>
            </a:r>
            <a:endParaRPr lang="ru-RU" sz="4000" b="1" dirty="0">
              <a:solidFill>
                <a:srgbClr val="7030A0"/>
              </a:solidFill>
            </a:endParaRPr>
          </a:p>
        </p:txBody>
      </p:sp>
      <p:sp>
        <p:nvSpPr>
          <p:cNvPr id="5" name="Подзаголовок 4"/>
          <p:cNvSpPr>
            <a:spLocks noGrp="1"/>
          </p:cNvSpPr>
          <p:nvPr>
            <p:ph type="subTitle" idx="1"/>
          </p:nvPr>
        </p:nvSpPr>
        <p:spPr>
          <a:xfrm>
            <a:off x="683568" y="1268760"/>
            <a:ext cx="7088832" cy="2304256"/>
          </a:xfrm>
        </p:spPr>
        <p:txBody>
          <a:bodyPr>
            <a:normAutofit fontScale="77500" lnSpcReduction="20000"/>
          </a:bodyPr>
          <a:lstStyle/>
          <a:p>
            <a:pPr algn="l"/>
            <a:r>
              <a:rPr lang="ru-RU" dirty="0" smtClean="0">
                <a:solidFill>
                  <a:srgbClr val="7030A0"/>
                </a:solidFill>
              </a:rPr>
              <a:t>Не умыться не напиться без воды!</a:t>
            </a:r>
          </a:p>
          <a:p>
            <a:pPr algn="l"/>
            <a:r>
              <a:rPr lang="ru-RU" dirty="0" smtClean="0">
                <a:solidFill>
                  <a:srgbClr val="7030A0"/>
                </a:solidFill>
              </a:rPr>
              <a:t>Листику не распуститься без воды!</a:t>
            </a:r>
          </a:p>
          <a:p>
            <a:pPr algn="l"/>
            <a:r>
              <a:rPr lang="ru-RU" dirty="0" smtClean="0">
                <a:solidFill>
                  <a:srgbClr val="7030A0"/>
                </a:solidFill>
              </a:rPr>
              <a:t>Без воды прожить не могут</a:t>
            </a:r>
          </a:p>
          <a:p>
            <a:pPr algn="l"/>
            <a:r>
              <a:rPr lang="ru-RU" dirty="0" smtClean="0">
                <a:solidFill>
                  <a:srgbClr val="7030A0"/>
                </a:solidFill>
              </a:rPr>
              <a:t>Птица, зверь и человек,</a:t>
            </a:r>
          </a:p>
          <a:p>
            <a:pPr algn="l"/>
            <a:r>
              <a:rPr lang="ru-RU" dirty="0" smtClean="0">
                <a:solidFill>
                  <a:srgbClr val="7030A0"/>
                </a:solidFill>
              </a:rPr>
              <a:t>И поэтому всегда</a:t>
            </a:r>
          </a:p>
          <a:p>
            <a:pPr algn="l"/>
            <a:r>
              <a:rPr lang="ru-RU" dirty="0" smtClean="0">
                <a:solidFill>
                  <a:srgbClr val="7030A0"/>
                </a:solidFill>
              </a:rPr>
              <a:t>Всем везде нужна вода!</a:t>
            </a:r>
          </a:p>
          <a:p>
            <a:endParaRPr lang="ru-RU" dirty="0">
              <a:solidFill>
                <a:srgbClr val="7030A0"/>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944" y="2636912"/>
            <a:ext cx="3232968" cy="343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789040"/>
            <a:ext cx="3456384" cy="250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72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323528" y="476672"/>
            <a:ext cx="4464496" cy="6048672"/>
          </a:xfrm>
        </p:spPr>
        <p:txBody>
          <a:bodyPr>
            <a:noAutofit/>
          </a:bodyPr>
          <a:lstStyle/>
          <a:p>
            <a:r>
              <a:rPr lang="ru-RU" sz="3200" dirty="0" smtClean="0">
                <a:solidFill>
                  <a:srgbClr val="7030A0"/>
                </a:solidFill>
              </a:rPr>
              <a:t>Человеку для жизни нужны чистый воздух, и чистая вода.</a:t>
            </a:r>
            <a:br>
              <a:rPr lang="ru-RU" sz="3200" dirty="0" smtClean="0">
                <a:solidFill>
                  <a:srgbClr val="7030A0"/>
                </a:solidFill>
              </a:rPr>
            </a:br>
            <a:r>
              <a:rPr lang="ru-RU" sz="3200" dirty="0" smtClean="0">
                <a:solidFill>
                  <a:srgbClr val="7030A0"/>
                </a:solidFill>
              </a:rPr>
              <a:t> Человечество испытывает нехватку пресной воды.</a:t>
            </a:r>
            <a:br>
              <a:rPr lang="ru-RU" sz="3200" dirty="0" smtClean="0">
                <a:solidFill>
                  <a:srgbClr val="7030A0"/>
                </a:solidFill>
              </a:rPr>
            </a:br>
            <a:r>
              <a:rPr lang="ru-RU" sz="3200" dirty="0" smtClean="0">
                <a:solidFill>
                  <a:srgbClr val="7030A0"/>
                </a:solidFill>
              </a:rPr>
              <a:t>На каждые 100 литров,98 литров – это соленая вода</a:t>
            </a:r>
            <a:br>
              <a:rPr lang="ru-RU" sz="3200" dirty="0" smtClean="0">
                <a:solidFill>
                  <a:srgbClr val="7030A0"/>
                </a:solidFill>
              </a:rPr>
            </a:br>
            <a:endParaRPr lang="ru-RU" sz="3200" dirty="0">
              <a:solidFill>
                <a:srgbClr val="7030A0"/>
              </a:solidFill>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722240"/>
            <a:ext cx="367240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896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8496944"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457200" y="274638"/>
            <a:ext cx="8229600" cy="4954562"/>
          </a:xfrm>
        </p:spPr>
        <p:txBody>
          <a:bodyPr>
            <a:normAutofit/>
          </a:bodyPr>
          <a:lstStyle/>
          <a:p>
            <a:r>
              <a:rPr lang="ru-RU" dirty="0" smtClean="0">
                <a:solidFill>
                  <a:schemeClr val="bg1"/>
                </a:solidFill>
              </a:rPr>
              <a:t>Леса –наше богатство</a:t>
            </a:r>
            <a:br>
              <a:rPr lang="ru-RU" dirty="0" smtClean="0">
                <a:solidFill>
                  <a:schemeClr val="bg1"/>
                </a:solidFill>
              </a:rPr>
            </a:br>
            <a:r>
              <a:rPr lang="ru-RU" dirty="0" smtClean="0">
                <a:solidFill>
                  <a:schemeClr val="bg1"/>
                </a:solidFill>
              </a:rPr>
              <a:t>Сохраним его для </a:t>
            </a:r>
            <a:r>
              <a:rPr lang="ru-RU" dirty="0" err="1" smtClean="0">
                <a:solidFill>
                  <a:schemeClr val="bg1"/>
                </a:solidFill>
              </a:rPr>
              <a:t>будующих</a:t>
            </a:r>
            <a:r>
              <a:rPr lang="ru-RU" dirty="0" smtClean="0">
                <a:solidFill>
                  <a:schemeClr val="bg1"/>
                </a:solidFill>
              </a:rPr>
              <a:t> поколений!</a:t>
            </a:r>
            <a:endParaRPr lang="ru-RU" dirty="0">
              <a:solidFill>
                <a:schemeClr val="bg1"/>
              </a:solidFill>
            </a:endParaRPr>
          </a:p>
        </p:txBody>
      </p:sp>
    </p:spTree>
    <p:extLst>
      <p:ext uri="{BB962C8B-B14F-4D97-AF65-F5344CB8AC3E}">
        <p14:creationId xmlns:p14="http://schemas.microsoft.com/office/powerpoint/2010/main" val="2159671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normAutofit/>
          </a:bodyPr>
          <a:lstStyle/>
          <a:p>
            <a:r>
              <a:rPr lang="ru-RU" sz="4000" b="1" dirty="0" smtClean="0">
                <a:solidFill>
                  <a:srgbClr val="7030A0"/>
                </a:solidFill>
              </a:rPr>
              <a:t>Вырубка леса</a:t>
            </a:r>
            <a:endParaRPr lang="ru-RU" sz="4000" b="1" dirty="0">
              <a:solidFill>
                <a:srgbClr val="7030A0"/>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76563"/>
            <a:ext cx="3096344" cy="242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374896"/>
            <a:ext cx="3384376" cy="218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933056"/>
            <a:ext cx="6096000" cy="25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659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normAutofit/>
          </a:bodyPr>
          <a:lstStyle/>
          <a:p>
            <a:r>
              <a:rPr lang="ru-RU" sz="3600" b="1" dirty="0" smtClean="0">
                <a:solidFill>
                  <a:srgbClr val="7030A0"/>
                </a:solidFill>
              </a:rPr>
              <a:t>Лесные пожары!</a:t>
            </a:r>
            <a:endParaRPr lang="ru-RU" sz="3600" b="1" dirty="0">
              <a:solidFill>
                <a:srgbClr val="7030A0"/>
              </a:solidFill>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56792"/>
            <a:ext cx="3363152" cy="22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556792"/>
            <a:ext cx="331236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1128" y="4077072"/>
            <a:ext cx="4727136" cy="230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792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19"/>
            <a:ext cx="9132660" cy="682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1115616" y="2420888"/>
            <a:ext cx="6552728" cy="1872208"/>
          </a:xfrm>
        </p:spPr>
        <p:txBody>
          <a:bodyPr>
            <a:normAutofit fontScale="90000"/>
          </a:bodyPr>
          <a:lstStyle/>
          <a:p>
            <a:r>
              <a:rPr lang="ru-RU" sz="3600" b="1" dirty="0" smtClean="0">
                <a:solidFill>
                  <a:srgbClr val="7030A0"/>
                </a:solidFill>
              </a:rPr>
              <a:t>Экологические проблемы</a:t>
            </a:r>
            <a:br>
              <a:rPr lang="ru-RU" sz="3600" b="1" dirty="0" smtClean="0">
                <a:solidFill>
                  <a:srgbClr val="7030A0"/>
                </a:solidFill>
              </a:rPr>
            </a:br>
            <a:r>
              <a:rPr lang="ru-RU" sz="3200" b="1" dirty="0" smtClean="0">
                <a:solidFill>
                  <a:srgbClr val="7030A0"/>
                </a:solidFill>
              </a:rPr>
              <a:t/>
            </a:r>
            <a:br>
              <a:rPr lang="ru-RU" sz="3200" b="1" dirty="0" smtClean="0">
                <a:solidFill>
                  <a:srgbClr val="7030A0"/>
                </a:solidFill>
              </a:rPr>
            </a:br>
            <a:r>
              <a:rPr lang="ru-RU" sz="2700" dirty="0" smtClean="0">
                <a:solidFill>
                  <a:srgbClr val="7030A0"/>
                </a:solidFill>
              </a:rPr>
              <a:t>Может ли планета заболеть</a:t>
            </a:r>
            <a:r>
              <a:rPr lang="en-US" sz="2700" dirty="0" smtClean="0">
                <a:solidFill>
                  <a:srgbClr val="7030A0"/>
                </a:solidFill>
              </a:rPr>
              <a:t>?</a:t>
            </a:r>
            <a:r>
              <a:rPr lang="ru-RU" sz="2700" dirty="0" smtClean="0">
                <a:solidFill>
                  <a:srgbClr val="7030A0"/>
                </a:solidFill>
              </a:rPr>
              <a:t/>
            </a:r>
            <a:br>
              <a:rPr lang="ru-RU" sz="2700" dirty="0" smtClean="0">
                <a:solidFill>
                  <a:srgbClr val="7030A0"/>
                </a:solidFill>
              </a:rPr>
            </a:br>
            <a:r>
              <a:rPr lang="ru-RU" sz="2700" dirty="0" err="1" smtClean="0">
                <a:solidFill>
                  <a:srgbClr val="7030A0"/>
                </a:solidFill>
              </a:rPr>
              <a:t>Оказывается,может</a:t>
            </a:r>
            <a:r>
              <a:rPr lang="ru-RU" sz="2700" dirty="0" smtClean="0">
                <a:solidFill>
                  <a:srgbClr val="7030A0"/>
                </a:solidFill>
              </a:rPr>
              <a:t>! Именно это произошло с Землёй по вине человека.</a:t>
            </a:r>
            <a:r>
              <a:rPr lang="en-US" sz="2700" dirty="0" smtClean="0">
                <a:solidFill>
                  <a:srgbClr val="7030A0"/>
                </a:solidFill>
              </a:rPr>
              <a:t> </a:t>
            </a:r>
            <a:r>
              <a:rPr lang="ru-RU" sz="2700" dirty="0" smtClean="0">
                <a:solidFill>
                  <a:srgbClr val="7030A0"/>
                </a:solidFill>
              </a:rPr>
              <a:t>На планете произошли экологические проблемы</a:t>
            </a:r>
            <a:r>
              <a:rPr lang="en-US" sz="2700" dirty="0" smtClean="0">
                <a:solidFill>
                  <a:srgbClr val="7030A0"/>
                </a:solidFill>
              </a:rPr>
              <a:t>:</a:t>
            </a:r>
            <a:br>
              <a:rPr lang="en-US" sz="2700" dirty="0" smtClean="0">
                <a:solidFill>
                  <a:srgbClr val="7030A0"/>
                </a:solidFill>
              </a:rPr>
            </a:br>
            <a:r>
              <a:rPr lang="kk-KZ" sz="2700" dirty="0" smtClean="0">
                <a:solidFill>
                  <a:srgbClr val="7030A0"/>
                </a:solidFill>
              </a:rPr>
              <a:t>Как защитить реки</a:t>
            </a:r>
            <a:r>
              <a:rPr lang="ru-RU" sz="2700" dirty="0" smtClean="0">
                <a:solidFill>
                  <a:srgbClr val="7030A0"/>
                </a:solidFill>
              </a:rPr>
              <a:t>, озера, океаны от загрязнения</a:t>
            </a:r>
            <a:r>
              <a:rPr lang="en-US" sz="2700" dirty="0" smtClean="0">
                <a:solidFill>
                  <a:srgbClr val="7030A0"/>
                </a:solidFill>
              </a:rPr>
              <a:t>?</a:t>
            </a:r>
            <a:r>
              <a:rPr lang="ru-RU" sz="2700" dirty="0" smtClean="0">
                <a:solidFill>
                  <a:srgbClr val="7030A0"/>
                </a:solidFill>
              </a:rPr>
              <a:t/>
            </a:r>
            <a:br>
              <a:rPr lang="ru-RU" sz="2700" dirty="0" smtClean="0">
                <a:solidFill>
                  <a:srgbClr val="7030A0"/>
                </a:solidFill>
              </a:rPr>
            </a:br>
            <a:r>
              <a:rPr lang="ru-RU" sz="2700" dirty="0" smtClean="0">
                <a:solidFill>
                  <a:srgbClr val="7030A0"/>
                </a:solidFill>
              </a:rPr>
              <a:t>Как спасти леса</a:t>
            </a:r>
            <a:r>
              <a:rPr lang="en-US" sz="2700" dirty="0" smtClean="0">
                <a:solidFill>
                  <a:srgbClr val="7030A0"/>
                </a:solidFill>
              </a:rPr>
              <a:t>?</a:t>
            </a:r>
            <a:r>
              <a:rPr lang="kk-KZ" sz="2700" dirty="0" smtClean="0">
                <a:solidFill>
                  <a:srgbClr val="7030A0"/>
                </a:solidFill>
              </a:rPr>
              <a:t/>
            </a:r>
            <a:br>
              <a:rPr lang="kk-KZ" sz="2700" dirty="0" smtClean="0">
                <a:solidFill>
                  <a:srgbClr val="7030A0"/>
                </a:solidFill>
              </a:rPr>
            </a:br>
            <a:r>
              <a:rPr lang="kk-KZ" sz="2700" dirty="0" smtClean="0">
                <a:solidFill>
                  <a:srgbClr val="7030A0"/>
                </a:solidFill>
              </a:rPr>
              <a:t>Как сохранить на земле редкие виды растений и животных</a:t>
            </a:r>
            <a:r>
              <a:rPr lang="en-US" sz="2700" dirty="0" smtClean="0">
                <a:solidFill>
                  <a:srgbClr val="7030A0"/>
                </a:solidFill>
              </a:rPr>
              <a:t>?</a:t>
            </a:r>
            <a:r>
              <a:rPr lang="ru-RU" sz="2700" dirty="0">
                <a:solidFill>
                  <a:srgbClr val="7030A0"/>
                </a:solidFill>
              </a:rPr>
              <a:t/>
            </a:r>
            <a:br>
              <a:rPr lang="ru-RU" sz="2700" dirty="0">
                <a:solidFill>
                  <a:srgbClr val="7030A0"/>
                </a:solidFill>
              </a:rPr>
            </a:br>
            <a:r>
              <a:rPr lang="ru-RU" sz="2700" dirty="0" smtClean="0">
                <a:solidFill>
                  <a:srgbClr val="7030A0"/>
                </a:solidFill>
              </a:rPr>
              <a:t>Как сберечь свое здоровье</a:t>
            </a:r>
            <a:r>
              <a:rPr lang="en-US" sz="2700" dirty="0" smtClean="0">
                <a:solidFill>
                  <a:srgbClr val="7030A0"/>
                </a:solidFill>
              </a:rPr>
              <a:t>?</a:t>
            </a:r>
            <a:br>
              <a:rPr lang="en-US" sz="2700" dirty="0" smtClean="0">
                <a:solidFill>
                  <a:srgbClr val="7030A0"/>
                </a:solidFill>
              </a:rPr>
            </a:br>
            <a:r>
              <a:rPr lang="ru-RU" sz="2700" dirty="0" smtClean="0">
                <a:solidFill>
                  <a:srgbClr val="7030A0"/>
                </a:solidFill>
              </a:rPr>
              <a:t>Как сберечь Землю</a:t>
            </a:r>
            <a:r>
              <a:rPr lang="en-US" sz="2700" dirty="0" smtClean="0">
                <a:solidFill>
                  <a:srgbClr val="7030A0"/>
                </a:solidFill>
              </a:rPr>
              <a:t>?</a:t>
            </a:r>
            <a:r>
              <a:rPr lang="ru-RU" sz="2700" dirty="0" smtClean="0">
                <a:solidFill>
                  <a:srgbClr val="7030A0"/>
                </a:solidFill>
              </a:rPr>
              <a:t/>
            </a:r>
            <a:br>
              <a:rPr lang="ru-RU" sz="2700" dirty="0" smtClean="0">
                <a:solidFill>
                  <a:srgbClr val="7030A0"/>
                </a:solidFill>
              </a:rPr>
            </a:br>
            <a:r>
              <a:rPr lang="ru-RU" sz="2700" dirty="0" smtClean="0">
                <a:solidFill>
                  <a:srgbClr val="7030A0"/>
                </a:solidFill>
              </a:rPr>
              <a:t>Охрана окружающей среды-задача всего человечества, значит лечить проблему нужно сообща!</a:t>
            </a:r>
            <a:endParaRPr lang="ru-RU" sz="2700" dirty="0">
              <a:solidFill>
                <a:srgbClr val="7030A0"/>
              </a:solidFill>
            </a:endParaRPr>
          </a:p>
        </p:txBody>
      </p:sp>
    </p:spTree>
    <p:extLst>
      <p:ext uri="{BB962C8B-B14F-4D97-AF65-F5344CB8AC3E}">
        <p14:creationId xmlns:p14="http://schemas.microsoft.com/office/powerpoint/2010/main" val="1590462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107504" y="274638"/>
            <a:ext cx="8579296" cy="2290266"/>
          </a:xfrm>
        </p:spPr>
        <p:txBody>
          <a:bodyPr>
            <a:normAutofit/>
          </a:bodyPr>
          <a:lstStyle/>
          <a:p>
            <a:r>
              <a:rPr lang="ru-RU" sz="3200" b="1" dirty="0" smtClean="0">
                <a:solidFill>
                  <a:srgbClr val="7030A0"/>
                </a:solidFill>
              </a:rPr>
              <a:t>Экологические проблемы</a:t>
            </a:r>
            <a:br>
              <a:rPr lang="ru-RU" sz="3200" b="1" dirty="0" smtClean="0">
                <a:solidFill>
                  <a:srgbClr val="7030A0"/>
                </a:solidFill>
              </a:rPr>
            </a:br>
            <a:r>
              <a:rPr lang="ru-RU" sz="2800" dirty="0" smtClean="0">
                <a:solidFill>
                  <a:srgbClr val="7030A0"/>
                </a:solidFill>
              </a:rPr>
              <a:t>(загрязнение окружающей среды, стихийные бедствия, вырубка леса, освоение космоса)</a:t>
            </a:r>
            <a:br>
              <a:rPr lang="ru-RU" sz="2800" dirty="0" smtClean="0">
                <a:solidFill>
                  <a:srgbClr val="7030A0"/>
                </a:solidFill>
              </a:rPr>
            </a:br>
            <a:endParaRPr lang="ru-RU" sz="2800" dirty="0">
              <a:solidFill>
                <a:srgbClr val="7030A0"/>
              </a:solidFill>
            </a:endParaRPr>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8618" y="2035535"/>
            <a:ext cx="2566764" cy="167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035535"/>
            <a:ext cx="2290917" cy="167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035536"/>
            <a:ext cx="2376264" cy="175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73" y="4381620"/>
            <a:ext cx="2260051" cy="18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4334656"/>
            <a:ext cx="2435510" cy="203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870" y="4284540"/>
            <a:ext cx="2304256"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312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noAutofit/>
          </a:bodyPr>
          <a:lstStyle/>
          <a:p>
            <a:r>
              <a:rPr lang="ru-RU" sz="3600" b="1" dirty="0" smtClean="0">
                <a:solidFill>
                  <a:srgbClr val="7030A0"/>
                </a:solidFill>
              </a:rPr>
              <a:t>Мусор-глобальная экологическая проблема</a:t>
            </a:r>
            <a:endParaRPr lang="ru-RU" sz="3600" b="1" dirty="0">
              <a:solidFill>
                <a:srgbClr val="7030A0"/>
              </a:solidFill>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76" y="1700808"/>
            <a:ext cx="583264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466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normAutofit/>
          </a:bodyPr>
          <a:lstStyle/>
          <a:p>
            <a:r>
              <a:rPr lang="ru-RU" sz="3600" b="1" dirty="0" smtClean="0">
                <a:solidFill>
                  <a:srgbClr val="7030A0"/>
                </a:solidFill>
              </a:rPr>
              <a:t>Загрязнение водоёмов мусором</a:t>
            </a:r>
            <a:endParaRPr lang="ru-RU" sz="3600" b="1" dirty="0">
              <a:solidFill>
                <a:srgbClr val="7030A0"/>
              </a:solidFill>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228" y="3933056"/>
            <a:ext cx="40005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268761"/>
            <a:ext cx="338437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003" y="1250963"/>
            <a:ext cx="3595450" cy="241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644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68952" cy="625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931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457200" y="274638"/>
            <a:ext cx="8229600" cy="2434282"/>
          </a:xfrm>
        </p:spPr>
        <p:txBody>
          <a:bodyPr>
            <a:normAutofit/>
          </a:bodyPr>
          <a:lstStyle/>
          <a:p>
            <a:r>
              <a:rPr lang="ru-RU" sz="3200" b="1" dirty="0" smtClean="0">
                <a:solidFill>
                  <a:srgbClr val="7030A0"/>
                </a:solidFill>
              </a:rPr>
              <a:t>Загрязнение водоёмов сточными водами</a:t>
            </a:r>
            <a:br>
              <a:rPr lang="ru-RU" sz="3200" b="1" dirty="0" smtClean="0">
                <a:solidFill>
                  <a:srgbClr val="7030A0"/>
                </a:solidFill>
              </a:rPr>
            </a:br>
            <a:r>
              <a:rPr lang="ru-RU" sz="3200" b="1" dirty="0" smtClean="0">
                <a:solidFill>
                  <a:srgbClr val="7030A0"/>
                </a:solidFill>
              </a:rPr>
              <a:t/>
            </a:r>
            <a:br>
              <a:rPr lang="ru-RU" sz="3200" b="1" dirty="0" smtClean="0">
                <a:solidFill>
                  <a:srgbClr val="7030A0"/>
                </a:solidFill>
              </a:rPr>
            </a:br>
            <a:r>
              <a:rPr lang="ru-RU" sz="2400" b="1" dirty="0" smtClean="0">
                <a:solidFill>
                  <a:srgbClr val="7030A0"/>
                </a:solidFill>
              </a:rPr>
              <a:t>Ежегодно в поверхностные водоемы республики сбрасывается более 200 млн.м3 загрязненных сточных вод.</a:t>
            </a:r>
            <a:br>
              <a:rPr lang="ru-RU" sz="2400" b="1" dirty="0" smtClean="0">
                <a:solidFill>
                  <a:srgbClr val="7030A0"/>
                </a:solidFill>
              </a:rPr>
            </a:br>
            <a:endParaRPr lang="ru-RU" sz="2400" b="1" dirty="0">
              <a:solidFill>
                <a:srgbClr val="7030A0"/>
              </a:solidFill>
            </a:endParaRP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2780928"/>
            <a:ext cx="3744416" cy="320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420988"/>
            <a:ext cx="3539981" cy="252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06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880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858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556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16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406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21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1142"/>
            <a:ext cx="8496944" cy="627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634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55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581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930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7oom.ru/powerpoint/fon-dlya-prezentacii-vesna-08.jpg?ver=3.0"/>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Рисунок 2" descr="0_124eba_e48e0351_L.png"/>
          <p:cNvPicPr>
            <a:picLocks noChangeAspect="1"/>
          </p:cNvPicPr>
          <p:nvPr/>
        </p:nvPicPr>
        <p:blipFill>
          <a:blip r:embed="rId3"/>
          <a:stretch>
            <a:fillRect/>
          </a:stretch>
        </p:blipFill>
        <p:spPr>
          <a:xfrm>
            <a:off x="0" y="2571720"/>
            <a:ext cx="4214842" cy="4286280"/>
          </a:xfrm>
          <a:prstGeom prst="rect">
            <a:avLst/>
          </a:prstGeom>
        </p:spPr>
      </p:pic>
      <p:sp>
        <p:nvSpPr>
          <p:cNvPr id="4" name="Прямоугольник 3"/>
          <p:cNvSpPr/>
          <p:nvPr/>
        </p:nvSpPr>
        <p:spPr>
          <a:xfrm>
            <a:off x="714348" y="357166"/>
            <a:ext cx="7858180" cy="5632311"/>
          </a:xfrm>
          <a:prstGeom prst="rect">
            <a:avLst/>
          </a:prstGeom>
        </p:spPr>
        <p:txBody>
          <a:bodyPr wrap="square">
            <a:spAutoFit/>
          </a:bodyPr>
          <a:lstStyle/>
          <a:p>
            <a:pPr algn="ctr"/>
            <a:r>
              <a:rPr lang="ru-RU" sz="6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Monotype Corsiva" pitchFamily="66" charset="0"/>
              </a:rPr>
              <a:t>22 АПРЕЛЯ </a:t>
            </a:r>
          </a:p>
          <a:p>
            <a:pPr algn="ctr"/>
            <a:r>
              <a:rPr lang="ru-RU"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Monotype Corsiva" pitchFamily="66" charset="0"/>
              </a:rPr>
              <a:t>МЕЖДУНАРОДНЫЙ ДЕНЬ ЗЕМЛИ – </a:t>
            </a:r>
          </a:p>
          <a:p>
            <a:pPr algn="ctr"/>
            <a:r>
              <a:rPr lang="ru-RU" sz="6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Monotype Corsiva" pitchFamily="66" charset="0"/>
              </a:rPr>
              <a:t>ПРАЗДНИК ЧИСТОЙ      ВОДЫ, ЗЕМЛИ  И ВОЗДУХА</a:t>
            </a:r>
            <a:endParaRPr lang="ru-RU" sz="6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Monotype Corsiva" pitchFamily="66" charset="0"/>
            </a:endParaRPr>
          </a:p>
        </p:txBody>
      </p:sp>
    </p:spTree>
    <p:extLst>
      <p:ext uri="{BB962C8B-B14F-4D97-AF65-F5344CB8AC3E}">
        <p14:creationId xmlns:p14="http://schemas.microsoft.com/office/powerpoint/2010/main" val="2442187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647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414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757238"/>
            <a:ext cx="778192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472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2646"/>
            <a:ext cx="8496944" cy="635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691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031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497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352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8532440"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631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7oom.ru/powerpoint/fon-dlya-prezentacii-vesna-08.jpg?ver=3.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Прямоугольник 2"/>
          <p:cNvSpPr/>
          <p:nvPr/>
        </p:nvSpPr>
        <p:spPr>
          <a:xfrm>
            <a:off x="500035" y="116632"/>
            <a:ext cx="8215369" cy="923330"/>
          </a:xfrm>
          <a:prstGeom prst="rect">
            <a:avLst/>
          </a:prstGeom>
          <a:noFill/>
        </p:spPr>
        <p:txBody>
          <a:bodyPr wrap="square" lIns="91440" tIns="45720" rIns="91440" bIns="45720">
            <a:spAutoFit/>
          </a:bodyPr>
          <a:lstStyle/>
          <a:p>
            <a:pPr algn="ct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onotype Corsiva" pitchFamily="66" charset="0"/>
              </a:rPr>
              <a:t>ИСТОРИЯ  ПРАЗДНИКА</a:t>
            </a:r>
            <a:endPar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onotype Corsiva" pitchFamily="66" charset="0"/>
            </a:endParaRPr>
          </a:p>
        </p:txBody>
      </p:sp>
      <p:pic>
        <p:nvPicPr>
          <p:cNvPr id="4" name="Содержимое 4" descr="iuscrhtml000280.jpg"/>
          <p:cNvPicPr>
            <a:picLocks noChangeAspect="1"/>
          </p:cNvPicPr>
          <p:nvPr/>
        </p:nvPicPr>
        <p:blipFill>
          <a:blip r:embed="rId3"/>
          <a:stretch>
            <a:fillRect/>
          </a:stretch>
        </p:blipFill>
        <p:spPr>
          <a:xfrm>
            <a:off x="357158" y="1124744"/>
            <a:ext cx="4071966" cy="5447528"/>
          </a:xfrm>
          <a:prstGeom prst="rect">
            <a:avLst/>
          </a:prstGeom>
          <a:effectLst/>
        </p:spPr>
      </p:pic>
      <p:pic>
        <p:nvPicPr>
          <p:cNvPr id="5" name="Содержимое 5" descr="iuscrhtml000281.jpg"/>
          <p:cNvPicPr>
            <a:picLocks noChangeAspect="1"/>
          </p:cNvPicPr>
          <p:nvPr/>
        </p:nvPicPr>
        <p:blipFill>
          <a:blip r:embed="rId4"/>
          <a:stretch>
            <a:fillRect/>
          </a:stretch>
        </p:blipFill>
        <p:spPr>
          <a:xfrm>
            <a:off x="4786314" y="1124744"/>
            <a:ext cx="4071966" cy="5447528"/>
          </a:xfrm>
          <a:prstGeom prst="rect">
            <a:avLst/>
          </a:prstGeom>
          <a:effectLst/>
        </p:spPr>
      </p:pic>
    </p:spTree>
    <p:extLst>
      <p:ext uri="{BB962C8B-B14F-4D97-AF65-F5344CB8AC3E}">
        <p14:creationId xmlns:p14="http://schemas.microsoft.com/office/powerpoint/2010/main" val="1923432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467544" y="274638"/>
            <a:ext cx="8219256" cy="5890666"/>
          </a:xfrm>
        </p:spPr>
        <p:txBody>
          <a:bodyPr>
            <a:normAutofit/>
          </a:bodyPr>
          <a:lstStyle/>
          <a:p>
            <a:pPr algn="l"/>
            <a:r>
              <a:rPr lang="ru-RU" sz="4000" b="1" dirty="0" smtClean="0">
                <a:solidFill>
                  <a:srgbClr val="7030A0"/>
                </a:solidFill>
                <a:latin typeface="Times New Roman" panose="02020603050405020304" pitchFamily="18" charset="0"/>
                <a:cs typeface="Times New Roman" panose="02020603050405020304" pitchFamily="18" charset="0"/>
              </a:rPr>
              <a:t>«Родная земля-самое великолепное, что нам дано для жизни. Её мы должны возделывать, беречь и сохранять всеми силами своего существа».</a:t>
            </a:r>
            <a:br>
              <a:rPr lang="ru-RU" sz="4000" b="1" dirty="0" smtClean="0">
                <a:solidFill>
                  <a:srgbClr val="7030A0"/>
                </a:solidFill>
                <a:latin typeface="Times New Roman" panose="02020603050405020304" pitchFamily="18" charset="0"/>
                <a:cs typeface="Times New Roman" panose="02020603050405020304" pitchFamily="18" charset="0"/>
              </a:rPr>
            </a:br>
            <a:r>
              <a:rPr lang="ru-RU" sz="4000" b="1" dirty="0" smtClean="0">
                <a:solidFill>
                  <a:srgbClr val="7030A0"/>
                </a:solidFill>
                <a:latin typeface="Times New Roman" panose="02020603050405020304" pitchFamily="18" charset="0"/>
                <a:cs typeface="Times New Roman" panose="02020603050405020304" pitchFamily="18" charset="0"/>
              </a:rPr>
              <a:t>К. Паустовский</a:t>
            </a:r>
            <a:r>
              <a:rPr lang="ru-RU" sz="4000" b="1" dirty="0" smtClean="0">
                <a:solidFill>
                  <a:srgbClr val="7030A0"/>
                </a:solidFill>
              </a:rPr>
              <a:t/>
            </a:r>
            <a:br>
              <a:rPr lang="ru-RU" sz="4000" b="1" dirty="0" smtClean="0">
                <a:solidFill>
                  <a:srgbClr val="7030A0"/>
                </a:solidFill>
              </a:rPr>
            </a:br>
            <a:endParaRPr lang="ru-RU" sz="4000" b="1" dirty="0">
              <a:solidFill>
                <a:srgbClr val="7030A0"/>
              </a:solidFill>
            </a:endParaRPr>
          </a:p>
        </p:txBody>
      </p:sp>
    </p:spTree>
    <p:extLst>
      <p:ext uri="{BB962C8B-B14F-4D97-AF65-F5344CB8AC3E}">
        <p14:creationId xmlns:p14="http://schemas.microsoft.com/office/powerpoint/2010/main" val="2436040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8"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802" y="313080"/>
            <a:ext cx="4968552" cy="598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527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4355976" y="908720"/>
            <a:ext cx="4330824" cy="5472608"/>
          </a:xfrm>
        </p:spPr>
        <p:txBody>
          <a:bodyPr>
            <a:noAutofit/>
          </a:bodyPr>
          <a:lstStyle/>
          <a:p>
            <a:r>
              <a:rPr lang="ru-RU" sz="2000" dirty="0" smtClean="0">
                <a:solidFill>
                  <a:srgbClr val="7030A0"/>
                </a:solidFill>
              </a:rPr>
              <a:t/>
            </a:r>
            <a:br>
              <a:rPr lang="ru-RU" sz="2000" dirty="0" smtClean="0">
                <a:solidFill>
                  <a:srgbClr val="7030A0"/>
                </a:solidFill>
              </a:rPr>
            </a:br>
            <a:r>
              <a:rPr lang="ru-RU" sz="2000" dirty="0" smtClean="0">
                <a:solidFill>
                  <a:srgbClr val="7030A0"/>
                </a:solidFill>
              </a:rPr>
              <a:t>Планета Земля-наш общий дом, каждый человек, живущий в нём, должен заботливо и бережно относиться к нему, сохраняя все его ценности и богатства.</a:t>
            </a:r>
            <a:br>
              <a:rPr lang="ru-RU" sz="2000" dirty="0" smtClean="0">
                <a:solidFill>
                  <a:srgbClr val="7030A0"/>
                </a:solidFill>
              </a:rPr>
            </a:br>
            <a:r>
              <a:rPr lang="ru-RU" sz="2000" dirty="0" smtClean="0">
                <a:solidFill>
                  <a:srgbClr val="7030A0"/>
                </a:solidFill>
              </a:rPr>
              <a:t>К сожалению, в наш  электронно-компьютерный век многие люди забывают об этом.</a:t>
            </a:r>
            <a:br>
              <a:rPr lang="ru-RU" sz="2000" dirty="0" smtClean="0">
                <a:solidFill>
                  <a:srgbClr val="7030A0"/>
                </a:solidFill>
              </a:rPr>
            </a:br>
            <a:r>
              <a:rPr lang="ru-RU" sz="2000" dirty="0" smtClean="0">
                <a:solidFill>
                  <a:srgbClr val="7030A0"/>
                </a:solidFill>
              </a:rPr>
              <a:t>По вине человека от пожаров и вырубки  гибнут леса, засоряются водные просторы, а значит и гибнет животный мир, живущий там. Нависла угроза экологической катастрофы, угроза жизни человека.</a:t>
            </a:r>
            <a:br>
              <a:rPr lang="ru-RU" sz="2000" dirty="0" smtClean="0">
                <a:solidFill>
                  <a:srgbClr val="7030A0"/>
                </a:solidFill>
              </a:rPr>
            </a:br>
            <a:r>
              <a:rPr lang="ru-RU" sz="2000" dirty="0" smtClean="0">
                <a:solidFill>
                  <a:srgbClr val="7030A0"/>
                </a:solidFill>
              </a:rPr>
              <a:t>Экология в наше время, одна из важных тем нашей жизни, тема о взаимоотношениях человека и природы</a:t>
            </a:r>
            <a:br>
              <a:rPr lang="ru-RU" sz="2000" dirty="0" smtClean="0">
                <a:solidFill>
                  <a:srgbClr val="7030A0"/>
                </a:solidFill>
              </a:rPr>
            </a:br>
            <a:r>
              <a:rPr lang="ru-RU" sz="2000" dirty="0" smtClean="0">
                <a:solidFill>
                  <a:srgbClr val="7030A0"/>
                </a:solidFill>
              </a:rPr>
              <a:t/>
            </a:r>
            <a:br>
              <a:rPr lang="ru-RU" sz="2000" dirty="0" smtClean="0">
                <a:solidFill>
                  <a:srgbClr val="7030A0"/>
                </a:solidFill>
              </a:rPr>
            </a:br>
            <a:endParaRPr lang="ru-RU" sz="2000" dirty="0">
              <a:solidFill>
                <a:srgbClr val="7030A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08720"/>
            <a:ext cx="3528392" cy="457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971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755576" y="274638"/>
            <a:ext cx="7704856" cy="5962674"/>
          </a:xfrm>
        </p:spPr>
        <p:txBody>
          <a:bodyPr>
            <a:normAutofit/>
          </a:bodyPr>
          <a:lstStyle/>
          <a:p>
            <a:r>
              <a:rPr lang="ru-RU" sz="2800" dirty="0" smtClean="0">
                <a:solidFill>
                  <a:srgbClr val="7030A0"/>
                </a:solidFill>
              </a:rPr>
              <a:t>Мы речь свою ведём о том,</a:t>
            </a:r>
            <a:br>
              <a:rPr lang="ru-RU" sz="2800" dirty="0" smtClean="0">
                <a:solidFill>
                  <a:srgbClr val="7030A0"/>
                </a:solidFill>
              </a:rPr>
            </a:br>
            <a:r>
              <a:rPr lang="ru-RU" sz="2800" dirty="0" smtClean="0">
                <a:solidFill>
                  <a:srgbClr val="7030A0"/>
                </a:solidFill>
              </a:rPr>
              <a:t>Что вся  Земля-наш общий дом-</a:t>
            </a:r>
            <a:br>
              <a:rPr lang="ru-RU" sz="2800" dirty="0" smtClean="0">
                <a:solidFill>
                  <a:srgbClr val="7030A0"/>
                </a:solidFill>
              </a:rPr>
            </a:br>
            <a:r>
              <a:rPr lang="ru-RU" sz="2800" dirty="0" smtClean="0">
                <a:solidFill>
                  <a:srgbClr val="7030A0"/>
                </a:solidFill>
              </a:rPr>
              <a:t>Наш общий дом, просторный дом,</a:t>
            </a:r>
            <a:br>
              <a:rPr lang="ru-RU" sz="2800" dirty="0" smtClean="0">
                <a:solidFill>
                  <a:srgbClr val="7030A0"/>
                </a:solidFill>
              </a:rPr>
            </a:br>
            <a:r>
              <a:rPr lang="ru-RU" sz="2800" dirty="0" smtClean="0">
                <a:solidFill>
                  <a:srgbClr val="7030A0"/>
                </a:solidFill>
              </a:rPr>
              <a:t>Мы все с рожденья в нём живем.</a:t>
            </a:r>
            <a:br>
              <a:rPr lang="ru-RU" sz="2800" dirty="0" smtClean="0">
                <a:solidFill>
                  <a:srgbClr val="7030A0"/>
                </a:solidFill>
              </a:rPr>
            </a:br>
            <a:r>
              <a:rPr lang="ru-RU" sz="2800" dirty="0" smtClean="0">
                <a:solidFill>
                  <a:srgbClr val="7030A0"/>
                </a:solidFill>
              </a:rPr>
              <a:t>Ещё о том ведём мы речь,</a:t>
            </a:r>
            <a:br>
              <a:rPr lang="ru-RU" sz="2800" dirty="0" smtClean="0">
                <a:solidFill>
                  <a:srgbClr val="7030A0"/>
                </a:solidFill>
              </a:rPr>
            </a:br>
            <a:r>
              <a:rPr lang="ru-RU" sz="2800" dirty="0" smtClean="0">
                <a:solidFill>
                  <a:srgbClr val="7030A0"/>
                </a:solidFill>
              </a:rPr>
              <a:t>Что мы наш дом должны беречь.</a:t>
            </a:r>
            <a:br>
              <a:rPr lang="ru-RU" sz="2800" dirty="0" smtClean="0">
                <a:solidFill>
                  <a:srgbClr val="7030A0"/>
                </a:solidFill>
              </a:rPr>
            </a:br>
            <a:r>
              <a:rPr lang="ru-RU" sz="2800" dirty="0" smtClean="0">
                <a:solidFill>
                  <a:srgbClr val="7030A0"/>
                </a:solidFill>
              </a:rPr>
              <a:t>Давай докажем, что не зря</a:t>
            </a:r>
            <a:br>
              <a:rPr lang="ru-RU" sz="2800" dirty="0" smtClean="0">
                <a:solidFill>
                  <a:srgbClr val="7030A0"/>
                </a:solidFill>
              </a:rPr>
            </a:br>
            <a:r>
              <a:rPr lang="ru-RU" sz="2800" dirty="0" smtClean="0">
                <a:solidFill>
                  <a:srgbClr val="7030A0"/>
                </a:solidFill>
              </a:rPr>
              <a:t>На нас надеется Земля.</a:t>
            </a:r>
            <a:br>
              <a:rPr lang="ru-RU" sz="2800" dirty="0" smtClean="0">
                <a:solidFill>
                  <a:srgbClr val="7030A0"/>
                </a:solidFill>
              </a:rPr>
            </a:br>
            <a:r>
              <a:rPr lang="ru-RU" sz="2800" dirty="0" smtClean="0">
                <a:solidFill>
                  <a:srgbClr val="7030A0"/>
                </a:solidFill>
              </a:rPr>
              <a:t>Давайте будем беречь планету,</a:t>
            </a:r>
            <a:br>
              <a:rPr lang="ru-RU" sz="2800" dirty="0" smtClean="0">
                <a:solidFill>
                  <a:srgbClr val="7030A0"/>
                </a:solidFill>
              </a:rPr>
            </a:br>
            <a:r>
              <a:rPr lang="ru-RU" sz="2800" dirty="0" smtClean="0">
                <a:solidFill>
                  <a:srgbClr val="7030A0"/>
                </a:solidFill>
              </a:rPr>
              <a:t>Другой такой на свете нету.</a:t>
            </a:r>
            <a:br>
              <a:rPr lang="ru-RU" sz="2800" dirty="0" smtClean="0">
                <a:solidFill>
                  <a:srgbClr val="7030A0"/>
                </a:solidFill>
              </a:rPr>
            </a:br>
            <a:r>
              <a:rPr lang="ru-RU" sz="2800" dirty="0" smtClean="0">
                <a:solidFill>
                  <a:srgbClr val="7030A0"/>
                </a:solidFill>
              </a:rPr>
              <a:t>Развеем над нею и тучи и дым,</a:t>
            </a:r>
            <a:br>
              <a:rPr lang="ru-RU" sz="2800" dirty="0" smtClean="0">
                <a:solidFill>
                  <a:srgbClr val="7030A0"/>
                </a:solidFill>
              </a:rPr>
            </a:br>
            <a:r>
              <a:rPr lang="ru-RU" sz="2800" dirty="0" smtClean="0">
                <a:solidFill>
                  <a:srgbClr val="7030A0"/>
                </a:solidFill>
              </a:rPr>
              <a:t>В обиду её никому не дадим!</a:t>
            </a:r>
            <a:endParaRPr lang="ru-RU" sz="2800" dirty="0">
              <a:solidFill>
                <a:srgbClr val="7030A0"/>
              </a:solidFill>
            </a:endParaRPr>
          </a:p>
        </p:txBody>
      </p:sp>
    </p:spTree>
    <p:extLst>
      <p:ext uri="{BB962C8B-B14F-4D97-AF65-F5344CB8AC3E}">
        <p14:creationId xmlns:p14="http://schemas.microsoft.com/office/powerpoint/2010/main" val="3097844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144000"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ctrTitle"/>
          </p:nvPr>
        </p:nvSpPr>
        <p:spPr>
          <a:xfrm>
            <a:off x="685800" y="404665"/>
            <a:ext cx="7772400" cy="864095"/>
          </a:xfrm>
        </p:spPr>
        <p:txBody>
          <a:bodyPr>
            <a:normAutofit/>
          </a:bodyPr>
          <a:lstStyle/>
          <a:p>
            <a:r>
              <a:rPr lang="ru-RU" sz="3600" b="1" dirty="0" smtClean="0">
                <a:solidFill>
                  <a:srgbClr val="7030A0"/>
                </a:solidFill>
              </a:rPr>
              <a:t>Растительный мир</a:t>
            </a:r>
            <a:endParaRPr lang="ru-RU" sz="3600" b="1" dirty="0">
              <a:solidFill>
                <a:srgbClr val="7030A0"/>
              </a:solidFill>
            </a:endParaRPr>
          </a:p>
        </p:txBody>
      </p:sp>
      <p:sp>
        <p:nvSpPr>
          <p:cNvPr id="4" name="Подзаголовок 3"/>
          <p:cNvSpPr>
            <a:spLocks noGrp="1"/>
          </p:cNvSpPr>
          <p:nvPr>
            <p:ph type="subTitle" idx="1"/>
          </p:nvPr>
        </p:nvSpPr>
        <p:spPr>
          <a:xfrm>
            <a:off x="1187624" y="1268760"/>
            <a:ext cx="6584776" cy="2376264"/>
          </a:xfrm>
        </p:spPr>
        <p:txBody>
          <a:bodyPr>
            <a:noAutofit/>
          </a:bodyPr>
          <a:lstStyle/>
          <a:p>
            <a:r>
              <a:rPr lang="ru-RU" sz="2000" dirty="0" smtClean="0">
                <a:solidFill>
                  <a:srgbClr val="7030A0"/>
                </a:solidFill>
              </a:rPr>
              <a:t>Первое, что появилось на нашей планете-это растения. Так почему люди уничтожают их</a:t>
            </a:r>
            <a:r>
              <a:rPr lang="en-US" sz="2000" dirty="0" smtClean="0">
                <a:solidFill>
                  <a:srgbClr val="7030A0"/>
                </a:solidFill>
              </a:rPr>
              <a:t>?</a:t>
            </a:r>
            <a:r>
              <a:rPr lang="ru-RU" sz="2000" dirty="0" smtClean="0">
                <a:solidFill>
                  <a:srgbClr val="7030A0"/>
                </a:solidFill>
              </a:rPr>
              <a:t> Ведь этим они вредят себе.</a:t>
            </a:r>
          </a:p>
          <a:p>
            <a:r>
              <a:rPr lang="ru-RU" sz="2000" dirty="0" smtClean="0">
                <a:solidFill>
                  <a:srgbClr val="7030A0"/>
                </a:solidFill>
              </a:rPr>
              <a:t>Растения-это легкие нашей планеты, а без легких люди не могут жить.</a:t>
            </a:r>
          </a:p>
          <a:p>
            <a:r>
              <a:rPr lang="ru-RU" sz="2000" dirty="0" smtClean="0">
                <a:solidFill>
                  <a:srgbClr val="7030A0"/>
                </a:solidFill>
              </a:rPr>
              <a:t>Растительный мир насыщает воздух кислородом.</a:t>
            </a:r>
          </a:p>
          <a:p>
            <a:r>
              <a:rPr lang="ru-RU" sz="2000" dirty="0" smtClean="0">
                <a:solidFill>
                  <a:srgbClr val="7030A0"/>
                </a:solidFill>
              </a:rPr>
              <a:t>Растения-это еда, и одежда, и топливо, и лекарство.</a:t>
            </a:r>
          </a:p>
          <a:p>
            <a:r>
              <a:rPr lang="ru-RU" sz="2000" dirty="0" smtClean="0">
                <a:solidFill>
                  <a:srgbClr val="7030A0"/>
                </a:solidFill>
              </a:rPr>
              <a:t>Свойства многих ещё не изучены.</a:t>
            </a:r>
            <a:endParaRPr lang="ru-RU" sz="2000" dirty="0">
              <a:solidFill>
                <a:srgbClr val="7030A0"/>
              </a:solidFill>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077072"/>
            <a:ext cx="2592288" cy="199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136504"/>
            <a:ext cx="2609867" cy="187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755" y="4084208"/>
            <a:ext cx="1728490" cy="238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489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Документ" ma:contentTypeID="0x0101008E618EE554EAB945ABE99FB0E4190280" ma:contentTypeVersion="49" ma:contentTypeDescription="Создание документа." ma:contentTypeScope="" ma:versionID="2a68d724c99e8a6152b4b82adfd7d2c1">
  <xsd:schema xmlns:xsd="http://www.w3.org/2001/XMLSchema" xmlns:xs="http://www.w3.org/2001/XMLSchema" xmlns:p="http://schemas.microsoft.com/office/2006/metadata/properties" xmlns:ns1="http://schemas.microsoft.com/sharepoint/v3" xmlns:ns2="9108e355-631b-446a-9dd9-f8a7e3f6943b" xmlns:ns3="4a252ca3-5a62-4c1c-90a6-29f4710e47f8" targetNamespace="http://schemas.microsoft.com/office/2006/metadata/properties" ma:root="true" ma:fieldsID="f17376f25ce449454b09cb85286a8c11" ns1:_="" ns2:_="" ns3:_="">
    <xsd:import namespace="http://schemas.microsoft.com/sharepoint/v3"/>
    <xsd:import namespace="9108e355-631b-446a-9dd9-f8a7e3f6943b"/>
    <xsd:import namespace="4a252ca3-5a62-4c1c-90a6-29f4710e47f8"/>
    <xsd:element name="properties">
      <xsd:complexType>
        <xsd:sequence>
          <xsd:element name="documentManagement">
            <xsd:complexType>
              <xsd:all>
                <xsd:element ref="ns1:PublishingStartDate" minOccurs="0"/>
                <xsd:element ref="ns1:PublishingExpirationDate" minOccurs="0"/>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Дата начала расписания" ma:description="" ma:hidden="true" ma:internalName="PublishingStartDate">
      <xsd:simpleType>
        <xsd:restriction base="dms:Unknown"/>
      </xsd:simpleType>
    </xsd:element>
    <xsd:element name="PublishingExpirationDate" ma:index="9" nillable="true" ma:displayName="Дата окончания расписания"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08e355-631b-446a-9dd9-f8a7e3f6943b" elementFormDefault="qualified">
    <xsd:import namespace="http://schemas.microsoft.com/office/2006/documentManagement/types"/>
    <xsd:import namespace="http://schemas.microsoft.com/office/infopath/2007/PartnerControls"/>
    <xsd:element name="SharedWithUsers" ma:index="10"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_dlc_DocId" ma:index="11"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2"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AB180C-C39B-4E8E-84E4-A9D5C68524E3}"/>
</file>

<file path=customXml/itemProps2.xml><?xml version="1.0" encoding="utf-8"?>
<ds:datastoreItem xmlns:ds="http://schemas.openxmlformats.org/officeDocument/2006/customXml" ds:itemID="{D0850EB1-9EED-45D3-A28B-DCFD539BD65E}"/>
</file>

<file path=customXml/itemProps3.xml><?xml version="1.0" encoding="utf-8"?>
<ds:datastoreItem xmlns:ds="http://schemas.openxmlformats.org/officeDocument/2006/customXml" ds:itemID="{A5C013FD-C29B-4769-B20E-2D20280DF41A}"/>
</file>

<file path=customXml/itemProps4.xml><?xml version="1.0" encoding="utf-8"?>
<ds:datastoreItem xmlns:ds="http://schemas.openxmlformats.org/officeDocument/2006/customXml" ds:itemID="{1BEC9F5D-507E-470B-85E1-0CA4133EF62B}"/>
</file>

<file path=docProps/app.xml><?xml version="1.0" encoding="utf-8"?>
<Properties xmlns="http://schemas.openxmlformats.org/officeDocument/2006/extended-properties" xmlns:vt="http://schemas.openxmlformats.org/officeDocument/2006/docPropsVTypes">
  <TotalTime>427</TotalTime>
  <Words>181</Words>
  <Application>Microsoft Office PowerPoint</Application>
  <PresentationFormat>Экран (4:3)</PresentationFormat>
  <Paragraphs>33</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Презентация PowerPoint</vt:lpstr>
      <vt:lpstr>Презентация PowerPoint</vt:lpstr>
      <vt:lpstr>Презентация PowerPoint</vt:lpstr>
      <vt:lpstr>Презентация PowerPoint</vt:lpstr>
      <vt:lpstr>«Родная земля-самое великолепное, что нам дано для жизни. Её мы должны возделывать, беречь и сохранять всеми силами своего существа». К. Паустовский </vt:lpstr>
      <vt:lpstr>Презентация PowerPoint</vt:lpstr>
      <vt:lpstr> Планета Земля-наш общий дом, каждый человек, живущий в нём, должен заботливо и бережно относиться к нему, сохраняя все его ценности и богатства. К сожалению, в наш  электронно-компьютерный век многие люди забывают об этом. По вине человека от пожаров и вырубки  гибнут леса, засоряются водные просторы, а значит и гибнет животный мир, живущий там. Нависла угроза экологической катастрофы, угроза жизни человека. Экология в наше время, одна из важных тем нашей жизни, тема о взаимоотношениях человека и природы  </vt:lpstr>
      <vt:lpstr>Мы речь свою ведём о том, Что вся  Земля-наш общий дом- Наш общий дом, просторный дом, Мы все с рожденья в нём живем. Ещё о том ведём мы речь, Что мы наш дом должны беречь. Давай докажем, что не зря На нас надеется Земля. Давайте будем беречь планету, Другой такой на свете нету. Развеем над нею и тучи и дым, В обиду её никому не дадим!</vt:lpstr>
      <vt:lpstr>Растительный мир</vt:lpstr>
      <vt:lpstr>Презентация PowerPoint</vt:lpstr>
      <vt:lpstr>Берегите воду!</vt:lpstr>
      <vt:lpstr>Человеку для жизни нужны чистый воздух, и чистая вода.  Человечество испытывает нехватку пресной воды. На каждые 100 литров,98 литров – это соленая вода </vt:lpstr>
      <vt:lpstr>Леса –наше богатство Сохраним его для будующих поколений!</vt:lpstr>
      <vt:lpstr>Вырубка леса</vt:lpstr>
      <vt:lpstr>Лесные пожары!</vt:lpstr>
      <vt:lpstr>Экологические проблемы  Может ли планета заболеть? Оказывается,может! Именно это произошло с Землёй по вине человека. На планете произошли экологические проблемы: Как защитить реки, озера, океаны от загрязнения? Как спасти леса? Как сохранить на земле редкие виды растений и животных? Как сберечь свое здоровье? Как сберечь Землю? Охрана окружающей среды-задача всего человечества, значит лечить проблему нужно сообща!</vt:lpstr>
      <vt:lpstr>Экологические проблемы (загрязнение окружающей среды, стихийные бедствия, вырубка леса, освоение космоса) </vt:lpstr>
      <vt:lpstr>Мусор-глобальная экологическая проблема</vt:lpstr>
      <vt:lpstr>Загрязнение водоёмов мусором</vt:lpstr>
      <vt:lpstr>Загрязнение водоёмов сточными водами  Ежегодно в поверхностные водоемы республики сбрасывается более 200 млн.м3 загрязненных сточных вод.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Пользователь Windows</cp:lastModifiedBy>
  <cp:revision>31</cp:revision>
  <dcterms:created xsi:type="dcterms:W3CDTF">2017-04-06T16:03:29Z</dcterms:created>
  <dcterms:modified xsi:type="dcterms:W3CDTF">2020-04-19T11:18:37Z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0x0101008E618EE554EAB945ABE99FB0E4190280</vt:lpwstr>
  </property>
</Properties>
</file>