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8"/>
  </p:notesMasterIdLst>
  <p:sldIdLst>
    <p:sldId id="256" r:id="rId2"/>
    <p:sldId id="339" r:id="rId3"/>
    <p:sldId id="341" r:id="rId4"/>
    <p:sldId id="277" r:id="rId5"/>
    <p:sldId id="333" r:id="rId6"/>
    <p:sldId id="355" r:id="rId7"/>
    <p:sldId id="315" r:id="rId8"/>
    <p:sldId id="316" r:id="rId9"/>
    <p:sldId id="317" r:id="rId10"/>
    <p:sldId id="318" r:id="rId11"/>
    <p:sldId id="356" r:id="rId12"/>
    <p:sldId id="357" r:id="rId13"/>
    <p:sldId id="358" r:id="rId14"/>
    <p:sldId id="359" r:id="rId15"/>
    <p:sldId id="360" r:id="rId16"/>
    <p:sldId id="361" r:id="rId17"/>
    <p:sldId id="363" r:id="rId18"/>
    <p:sldId id="364" r:id="rId19"/>
    <p:sldId id="366" r:id="rId20"/>
    <p:sldId id="367" r:id="rId21"/>
    <p:sldId id="354" r:id="rId22"/>
    <p:sldId id="343" r:id="rId23"/>
    <p:sldId id="342" r:id="rId24"/>
    <p:sldId id="344" r:id="rId25"/>
    <p:sldId id="345" r:id="rId26"/>
    <p:sldId id="347" r:id="rId27"/>
    <p:sldId id="350" r:id="rId28"/>
    <p:sldId id="346" r:id="rId29"/>
    <p:sldId id="310" r:id="rId30"/>
    <p:sldId id="351" r:id="rId31"/>
    <p:sldId id="338" r:id="rId32"/>
    <p:sldId id="314" r:id="rId33"/>
    <p:sldId id="284" r:id="rId34"/>
    <p:sldId id="259" r:id="rId35"/>
    <p:sldId id="258" r:id="rId36"/>
    <p:sldId id="362" r:id="rId3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a:srgbClr val="FF0000"/>
    <a:srgbClr val="0000FF"/>
    <a:srgbClr val="CC3300"/>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04" autoAdjust="0"/>
    <p:restoredTop sz="94723" autoAdjust="0"/>
  </p:normalViewPr>
  <p:slideViewPr>
    <p:cSldViewPr>
      <p:cViewPr varScale="1">
        <p:scale>
          <a:sx n="81" d="100"/>
          <a:sy n="81" d="100"/>
        </p:scale>
        <p:origin x="-10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905E5C7-C6DA-4488-916D-64ECF5636635}" type="datetimeFigureOut">
              <a:rPr lang="ru-RU"/>
              <a:pPr>
                <a:defRPr/>
              </a:pPr>
              <a:t>12.12.2019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D466DC3-D640-423E-8F40-C844DADB390A}" type="slidenum">
              <a:rPr lang="ru-RU"/>
              <a:pPr>
                <a:defRPr/>
              </a:pPr>
              <a:t>‹#›</a:t>
            </a:fld>
            <a:endParaRPr lang="ru-RU"/>
          </a:p>
        </p:txBody>
      </p:sp>
    </p:spTree>
    <p:extLst>
      <p:ext uri="{BB962C8B-B14F-4D97-AF65-F5344CB8AC3E}">
        <p14:creationId xmlns="" xmlns:p14="http://schemas.microsoft.com/office/powerpoint/2010/main" val="1265975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4276"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FF7BE5-FF5F-46C2-AED0-03CD7D672F21}" type="slidenum">
              <a:rPr lang="ru-RU" smtClean="0"/>
              <a:pPr/>
              <a:t>31</a:t>
            </a:fld>
            <a:endParaRPr lang="ru-RU" smtClean="0"/>
          </a:p>
        </p:txBody>
      </p:sp>
    </p:spTree>
    <p:extLst>
      <p:ext uri="{BB962C8B-B14F-4D97-AF65-F5344CB8AC3E}">
        <p14:creationId xmlns="" xmlns:p14="http://schemas.microsoft.com/office/powerpoint/2010/main" val="143171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sz="2400" smtClean="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grpSp>
      </p:grpSp>
      <p:sp>
        <p:nvSpPr>
          <p:cNvPr id="993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8D85E976-994D-4E7F-AC59-0AFF8FB4E289}" type="slidenum">
              <a:rPr lang="ru-RU"/>
              <a:pPr>
                <a:defRPr/>
              </a:pPr>
              <a:t>‹#›</a:t>
            </a:fld>
            <a:endParaRPr lang="ru-RU"/>
          </a:p>
        </p:txBody>
      </p:sp>
    </p:spTree>
    <p:extLst>
      <p:ext uri="{BB962C8B-B14F-4D97-AF65-F5344CB8AC3E}">
        <p14:creationId xmlns="" xmlns:p14="http://schemas.microsoft.com/office/powerpoint/2010/main" val="250801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0B4707F-8DD3-4716-A279-AD83F341118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333568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6F76A325-5BE0-4A75-AE7E-9117C22846E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160656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3886200"/>
          </a:xfrm>
        </p:spPr>
        <p:txBody>
          <a:bodyPr/>
          <a:lstStyle/>
          <a:p>
            <a:pPr lvl="0"/>
            <a:endParaRPr lang="ru-RU"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A3C37E3-38EE-4D26-8BD7-50405D9235A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3417690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3886200"/>
          </a:xfrm>
        </p:spPr>
        <p:txBody>
          <a:bodyPr/>
          <a:lstStyle/>
          <a:p>
            <a:pPr lvl="0"/>
            <a:endParaRPr lang="ru-RU"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3E022DC-A706-491E-8307-F0D6BED57D7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207908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891EABCE-3868-4881-90E4-CAC2EEBC1F81}"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231477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B1AEAFD-2E0A-4EA8-89B0-343D341E18D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232993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AC119D20-34FE-46DD-BA76-86DB2132939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33401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B9BC1585-7FA4-4A4A-A398-423BD9927178}"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22581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773D866C-7FC3-460D-9E23-ED0EC8F9A82A}"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296195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A9BAF4F6-C307-478F-A23A-C03D8781C564}"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418999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C985AE5-CF5A-47A6-BEFB-37DA13DB81F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8747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6DA286B9-98EB-4096-B438-61F8AF385799}"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 xmlns:p14="http://schemas.microsoft.com/office/powerpoint/2010/main" val="109282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ru-RU"/>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84E42437-0D41-43B0-B202-6D99D5620777}" type="slidenum">
              <a:rPr lang="ru-RU"/>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sz="2400" smtClean="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830"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u.wikipedia.org/wiki/%D0%93%D0%B8%D1%80%D0%BE%D1%81%D0%BA%D0%BE%D0%BF" TargetMode="External"/><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ru.wikipedia.org/wiki/%D0%9C%D0%BE%D0%BD%D0%BE%D1%86%D0%B8%D0%BA%D0%BB" TargetMode="External"/><Relationship Id="rId2" Type="http://schemas.openxmlformats.org/officeDocument/2006/relationships/hyperlink" Target="https://ru.wikipedia.org/wiki/%D0%A1%D0%B0%D0%BC%D0%BE%D0%BA%D0%B0%D1%82"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ru.wikipedia.org/wiki/%D0%9A%D0%BE%D0%BB%D0%B5%D1%81%D0%BD%D0%B8%D1%86%D0%B0" TargetMode="External"/><Relationship Id="rId7" Type="http://schemas.openxmlformats.org/officeDocument/2006/relationships/hyperlink" Target="https://ru.wikipedia.org/wiki/%D0%A1%D0%B5%D0%B3%D0%B2%D0%B5%D0%B9#cite_note-1" TargetMode="External"/><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s://ru.wikipedia.org/wiki/%D0%9C%D0%B5%D0%B6%D0%B4%D1%83%D0%BD%D0%B0%D1%80%D0%BE%D0%B4%D0%BD%D1%8B%D0%B9_%D1%84%D0%BE%D0%BD%D0%B5%D1%82%D0%B8%D1%87%D0%B5%D1%81%D0%BA%D0%B8%D0%B9_%D0%B0%D0%BB%D1%84%D0%B0%D0%B2%D0%B8%D1%82" TargetMode="External"/><Relationship Id="rId5" Type="http://schemas.openxmlformats.org/officeDocument/2006/relationships/hyperlink" Target="https://ru.wikipedia.org/wiki/%D0%98%D1%82%D0%B0%D0%BB%D1%8C%D1%8F%D0%BD%D1%81%D0%BA%D0%B8%D0%B9_%D1%8F%D0%B7%D1%8B%D0%BA" TargetMode="External"/><Relationship Id="rId4" Type="http://schemas.openxmlformats.org/officeDocument/2006/relationships/hyperlink" Target="https://ru.wikipedia.org/wiki/%D0%9A%D0%B5%D0%B9%D0%BC%D0%B5%D0%BD,_%D0%94%D0%B8%D0%B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consultantplus://offline/ref=106C9F4FBC43B8C9A2407F970D9FD67B340C4B52C88E166C180BA4DAF38A729364E6237C0615BA60M5v2I" TargetMode="External"/><Relationship Id="rId2" Type="http://schemas.openxmlformats.org/officeDocument/2006/relationships/hyperlink" Target="consultantplus://offline/ref=106C9F4FBC43B8C9A2407F970D9FD67B340D4A52CA8E166C180BA4DAF38A729364E6237C0615B365M5v2I" TargetMode="External"/><Relationship Id="rId1" Type="http://schemas.openxmlformats.org/officeDocument/2006/relationships/slideLayout" Target="../slideLayouts/slideLayout7.xml"/><Relationship Id="rId5" Type="http://schemas.openxmlformats.org/officeDocument/2006/relationships/hyperlink" Target="consultantplus://offline/ref=106C9F4FBC43B8C9A2407F970D9FD67B340C4B52C88E166C180BA4DAF38A729364E6237C0615BA63M5v6I" TargetMode="External"/><Relationship Id="rId4" Type="http://schemas.openxmlformats.org/officeDocument/2006/relationships/hyperlink" Target="consultantplus://offline/ref=106C9F4FBC43B8C9A2407F970D9FD67B340C4B52C88E166C180BA4DAF38A729364E623M7v5I"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consultantplus://offline/ref=106C9F4FBC43B8C9A2407F970D9FD67B340C4B52C88E166C180BA4DAF38A729364E6237C0615BA60M5v2I" TargetMode="External"/><Relationship Id="rId2" Type="http://schemas.openxmlformats.org/officeDocument/2006/relationships/hyperlink" Target="consultantplus://offline/ref=106C9F4FBC43B8C9A2407F970D9FD67B340C4B52C88E166C180BA4DAF38A729364E6237C0615BA62M5v5I" TargetMode="External"/><Relationship Id="rId1" Type="http://schemas.openxmlformats.org/officeDocument/2006/relationships/slideLayout" Target="../slideLayouts/slideLayout7.xml"/><Relationship Id="rId5" Type="http://schemas.openxmlformats.org/officeDocument/2006/relationships/hyperlink" Target="file:///F:/2016%20&#1075;&#1086;&#1076;/&#1087;&#1077;&#1088;&#1077;&#1074;&#1086;&#1079;&#1082;&#1080;%20&#1076;&#1077;&#1090;&#1077;&#1081;/&#1044;&#1057;&#1047;&#1053;%20-%20&#1082;&#1086;&#1087;&#1080;&#1103;.docx#Par7" TargetMode="External"/><Relationship Id="rId4" Type="http://schemas.openxmlformats.org/officeDocument/2006/relationships/hyperlink" Target="file:///F:/2016%20&#1075;&#1086;&#1076;/&#1087;&#1077;&#1088;&#1077;&#1074;&#1086;&#1079;&#1082;&#1080;%20&#1076;&#1077;&#1090;&#1077;&#1081;/&#1044;&#1057;&#1047;&#1053;%20-%20&#1082;&#1086;&#1087;&#1080;&#1103;.docx#Par4"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533400" y="881063"/>
            <a:ext cx="8229600" cy="5443537"/>
          </a:xfrm>
        </p:spPr>
        <p:txBody>
          <a:bodyPr/>
          <a:lstStyle/>
          <a:p>
            <a:pPr algn="ctr" eaLnBrk="1" hangingPunct="1"/>
            <a:r>
              <a:rPr lang="ru-RU" sz="2400" b="1" smtClean="0">
                <a:solidFill>
                  <a:srgbClr val="CC3300"/>
                </a:solidFill>
                <a:latin typeface="Times New Roman" panose="02020603050405020304" pitchFamily="18" charset="0"/>
              </a:rPr>
              <a:t/>
            </a:r>
            <a:br>
              <a:rPr lang="ru-RU" sz="2400" b="1" smtClean="0">
                <a:solidFill>
                  <a:srgbClr val="CC3300"/>
                </a:solidFill>
                <a:latin typeface="Times New Roman" panose="02020603050405020304" pitchFamily="18" charset="0"/>
              </a:rPr>
            </a:br>
            <a:r>
              <a:rPr lang="ru-RU" sz="2400" b="1" smtClean="0">
                <a:solidFill>
                  <a:srgbClr val="CC3300"/>
                </a:solidFill>
                <a:latin typeface="Times New Roman" panose="02020603050405020304" pitchFamily="18" charset="0"/>
              </a:rPr>
              <a:t/>
            </a:r>
            <a:br>
              <a:rPr lang="ru-RU" sz="2400" b="1" smtClean="0">
                <a:solidFill>
                  <a:srgbClr val="CC3300"/>
                </a:solidFill>
                <a:latin typeface="Times New Roman" panose="02020603050405020304" pitchFamily="18" charset="0"/>
              </a:rPr>
            </a:br>
            <a:r>
              <a:rPr lang="ru-RU" sz="4800" b="1" smtClean="0">
                <a:solidFill>
                  <a:srgbClr val="CC3300"/>
                </a:solidFill>
                <a:latin typeface="Times New Roman" panose="02020603050405020304" pitchFamily="18" charset="0"/>
              </a:rPr>
              <a:t>Методические рекомендации для педагогов образовательных организаций по обучению детей основам безопасного поведения на дороге</a:t>
            </a:r>
          </a:p>
        </p:txBody>
      </p:sp>
      <p:sp>
        <p:nvSpPr>
          <p:cNvPr id="4" name="Rectangle 2"/>
          <p:cNvSpPr txBox="1">
            <a:spLocks noChangeArrowheads="1"/>
          </p:cNvSpPr>
          <p:nvPr/>
        </p:nvSpPr>
        <p:spPr>
          <a:xfrm>
            <a:off x="4419600" y="5105400"/>
            <a:ext cx="4038600" cy="10001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hangingPunct="1">
              <a:defRPr/>
            </a:pPr>
            <a:endParaRPr lang="ru-RU" sz="1600" b="1" dirty="0" smtClean="0">
              <a:solidFill>
                <a:srgbClr val="0033CC"/>
              </a:solidFill>
              <a:effectLst>
                <a:outerShdw blurRad="38100" dist="38100" dir="2700000" algn="tl">
                  <a:srgbClr val="C0C0C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428625"/>
            <a:ext cx="8143875" cy="50720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sz="2000" b="1" i="1" dirty="0"/>
              <a:t>Учат: Красный – стоп, желтый – приготовься, зеленый – иди.</a:t>
            </a:r>
            <a:endParaRPr lang="ru-RU" sz="2000" b="1" dirty="0"/>
          </a:p>
          <a:p>
            <a:pPr algn="just" fontAlgn="auto">
              <a:spcBef>
                <a:spcPts val="0"/>
              </a:spcBef>
              <a:spcAft>
                <a:spcPts val="0"/>
              </a:spcAft>
              <a:defRPr/>
            </a:pPr>
            <a:r>
              <a:rPr lang="ru-RU" sz="2000" dirty="0"/>
              <a:t>Следуя такому правилу, дети приобретают уверенность в безопасности  перехода по зеленому сигналу. А это очень опасно, так как это совсем не так! Ведь в ПДД ( см. п. 6. 2) сказано, что красный и желтый сигналы запрещают движение, зеленый его разрешает. И не более! При этом ни слова не сказано, что зеленый сигнал гарантирует безопасность движения! Практика же дорожного движения не исключает опасности пересечения проезжей части по зеленому сигналу светофора, если пешеход сам не предпринимает необходимые меры предосторожности, к  тому же дети часто путают расположение сигналов светофора: не понимают, что когда горит зеленый сигнал светофора для пешехода, с другой стороны для водителя горит красный, и наоборот. </a:t>
            </a:r>
            <a:endParaRPr lang="ru-RU" sz="2000" b="1" dirty="0"/>
          </a:p>
          <a:p>
            <a:pPr algn="just" fontAlgn="auto">
              <a:spcBef>
                <a:spcPts val="0"/>
              </a:spcBef>
              <a:spcAft>
                <a:spcPts val="0"/>
              </a:spcAft>
              <a:defRPr/>
            </a:pPr>
            <a:endParaRPr lang="ru-RU"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285750"/>
            <a:ext cx="8143875" cy="27146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sz="1600" b="1" i="1" dirty="0"/>
              <a:t>Необходимо учить!</a:t>
            </a:r>
            <a:endParaRPr lang="ru-RU" sz="1600" b="1" dirty="0"/>
          </a:p>
          <a:p>
            <a:pPr algn="just" fontAlgn="auto">
              <a:spcBef>
                <a:spcPts val="0"/>
              </a:spcBef>
              <a:spcAft>
                <a:spcPts val="0"/>
              </a:spcAft>
              <a:defRPr/>
            </a:pPr>
            <a:r>
              <a:rPr lang="ru-RU" sz="1600" dirty="0"/>
              <a:t>  Красный сигнал светофора – запрещающий, так как с другой стороны горит зеленый для автомобилей. Желтый – не только приготовится, а знак внимания, предупреждающий о смене сигналов светофора. Для пешехода желтый сигнал так же является запрещающим, так как на желтый сигнал автомобилям разрешено закончить проезд перекрестка. Зеленый – разрешает движение , но, прежде чем выйти на проезжую часть дороги, </a:t>
            </a:r>
            <a:r>
              <a:rPr lang="ru-RU" sz="1600" dirty="0" smtClean="0"/>
              <a:t>необходимо </a:t>
            </a:r>
            <a:r>
              <a:rPr lang="ru-RU" sz="1600" dirty="0"/>
              <a:t>убедиться  в том, что все автомобили остановились. Желтый мигающий сигнал светофора информирует о том, что перекресток не регулируемый. Поэтому прежде чем перейти дорогу, убедитесь в собственной безопасности. </a:t>
            </a:r>
            <a:endParaRPr lang="ru-RU" sz="1600" b="1" dirty="0"/>
          </a:p>
        </p:txBody>
      </p:sp>
      <p:pic>
        <p:nvPicPr>
          <p:cNvPr id="3789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28813" y="3124200"/>
            <a:ext cx="5214937" cy="347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85529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214313"/>
            <a:ext cx="8143875" cy="21431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sz="1700" b="1" i="1" dirty="0"/>
              <a:t>Учат: Не играй на дороге </a:t>
            </a:r>
            <a:r>
              <a:rPr lang="ru-RU" sz="1700" b="1" i="1" dirty="0" smtClean="0"/>
              <a:t>, </a:t>
            </a:r>
            <a:r>
              <a:rPr lang="ru-RU" sz="1700" b="1" i="1" dirty="0"/>
              <a:t>а играй во дворе дома.</a:t>
            </a:r>
            <a:endParaRPr lang="ru-RU" sz="1700" b="1" dirty="0"/>
          </a:p>
          <a:p>
            <a:pPr fontAlgn="auto">
              <a:spcBef>
                <a:spcPts val="0"/>
              </a:spcBef>
              <a:spcAft>
                <a:spcPts val="0"/>
              </a:spcAft>
              <a:defRPr/>
            </a:pPr>
            <a:r>
              <a:rPr lang="ru-RU" sz="1700" dirty="0"/>
              <a:t> Но во дворах также есть дороги, при движении по которым водители транспортных средств должны соблюдать правила движения в жилой зоне, т. е. скорость движения не должна превышать 20 км/ч, но это правило далеко не всегда соблюдается. И хотя пешеходы в жилой зоне имеют преимущество, они не должны забывать о собственной безопасности.</a:t>
            </a:r>
            <a:endParaRPr lang="ru-RU" sz="1700" b="1" dirty="0"/>
          </a:p>
          <a:p>
            <a:pPr fontAlgn="auto">
              <a:spcBef>
                <a:spcPts val="0"/>
              </a:spcBef>
              <a:spcAft>
                <a:spcPts val="0"/>
              </a:spcAft>
              <a:defRPr/>
            </a:pPr>
            <a:r>
              <a:rPr lang="ru-RU" sz="1700" dirty="0"/>
              <a:t>Выходя из подъезда, уже будь внимателен и осторожен. Играй подальше от дороги, там, где нет автомобилей.</a:t>
            </a:r>
            <a:endParaRPr lang="ru-RU" sz="1700" b="1" dirty="0"/>
          </a:p>
        </p:txBody>
      </p:sp>
      <p:pic>
        <p:nvPicPr>
          <p:cNvPr id="3891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00188" y="2571750"/>
            <a:ext cx="6143625" cy="409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63898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258711"/>
            <a:ext cx="8143875" cy="32146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b="1" i="1" dirty="0"/>
              <a:t>Путают группы знаков, неправильно называют дорожные знаки или не верно преподносят информацию, которую несет в себе тот или иной дорожный знак. </a:t>
            </a:r>
            <a:endParaRPr lang="ru-RU" b="1" dirty="0"/>
          </a:p>
          <a:p>
            <a:pPr algn="just" fontAlgn="auto">
              <a:spcBef>
                <a:spcPts val="0"/>
              </a:spcBef>
              <a:spcAft>
                <a:spcPts val="0"/>
              </a:spcAft>
              <a:defRPr/>
            </a:pPr>
            <a:r>
              <a:rPr lang="ru-RU" dirty="0" smtClean="0"/>
              <a:t>Например, часто путают значение знаков 1.22 и 5.19.1. Они оба имеют одинаковое название </a:t>
            </a:r>
            <a:r>
              <a:rPr lang="ru-RU" dirty="0"/>
              <a:t>– «Пешеходный переход». Но знак 1.22 </a:t>
            </a:r>
            <a:r>
              <a:rPr lang="ru-RU" dirty="0" smtClean="0"/>
              <a:t>                       ( </a:t>
            </a:r>
            <a:r>
              <a:rPr lang="ru-RU" dirty="0"/>
              <a:t>треугольный с красной каймой) относится к группе предупреждающих знаков и предупреждает водителя, что впереди – знак 5. 19.1. и пешеходный переход. А знак 5.19.1 </a:t>
            </a:r>
            <a:r>
              <a:rPr lang="ru-RU" dirty="0" smtClean="0"/>
              <a:t>(квадратный </a:t>
            </a:r>
            <a:r>
              <a:rPr lang="ru-RU" dirty="0"/>
              <a:t>синий), имеющий тоже название, относится к группе особых предписаний и указывает пешеходам, что через дорогу необходимо </a:t>
            </a:r>
            <a:r>
              <a:rPr lang="ru-RU" dirty="0" smtClean="0"/>
              <a:t>переходить </a:t>
            </a:r>
            <a:r>
              <a:rPr lang="ru-RU" dirty="0"/>
              <a:t>именно здесь. </a:t>
            </a:r>
            <a:endParaRPr lang="ru-RU" b="1" dirty="0"/>
          </a:p>
        </p:txBody>
      </p:sp>
      <p:pic>
        <p:nvPicPr>
          <p:cNvPr id="3993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29250" y="4143375"/>
            <a:ext cx="2643188" cy="234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Рисунок 4" descr="feodosia7026.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000125" y="4143375"/>
            <a:ext cx="2214563" cy="224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93092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09600" y="609600"/>
            <a:ext cx="8143875" cy="23574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sz="2200" b="1" i="1" dirty="0"/>
              <a:t>Неправильно объясняют значение дорожного знака «Дети».</a:t>
            </a:r>
            <a:endParaRPr lang="ru-RU" sz="2200" b="1" dirty="0"/>
          </a:p>
          <a:p>
            <a:pPr fontAlgn="auto">
              <a:spcBef>
                <a:spcPts val="0"/>
              </a:spcBef>
              <a:spcAft>
                <a:spcPts val="0"/>
              </a:spcAft>
              <a:defRPr/>
            </a:pPr>
            <a:r>
              <a:rPr lang="ru-RU" sz="2200" dirty="0"/>
              <a:t>Он вовсе не предусматривает переход через дорогу именно в месте его  установки, а лишь информирует водителя о том, что на дороге могут неожиданно появиться дети, так как рядом школа, детский сад или другое учреждение.  </a:t>
            </a:r>
            <a:endParaRPr lang="ru-RU" sz="2200" b="1" dirty="0"/>
          </a:p>
        </p:txBody>
      </p:sp>
      <p:pic>
        <p:nvPicPr>
          <p:cNvPr id="4096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62238" y="3095625"/>
            <a:ext cx="3819525" cy="333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62592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928688"/>
            <a:ext cx="8143875" cy="207168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sz="1700" b="1" i="1" dirty="0"/>
              <a:t>Что такое закрытый обзор?</a:t>
            </a:r>
            <a:endParaRPr lang="ru-RU" sz="1700" b="1" dirty="0"/>
          </a:p>
          <a:p>
            <a:pPr fontAlgn="auto">
              <a:spcBef>
                <a:spcPts val="0"/>
              </a:spcBef>
              <a:spcAft>
                <a:spcPts val="0"/>
              </a:spcAft>
              <a:defRPr/>
            </a:pPr>
            <a:r>
              <a:rPr lang="ru-RU" sz="1700" dirty="0"/>
              <a:t>Это дорожные ситуации, когда опасность скрыта от пешехода за стоящими и движущимися автомобилями, объектами дорожных и строительных работ, загораживающими обзор, другими пешеходами. </a:t>
            </a:r>
            <a:endParaRPr lang="ru-RU" sz="1700" b="1" dirty="0"/>
          </a:p>
        </p:txBody>
      </p:sp>
      <p:sp>
        <p:nvSpPr>
          <p:cNvPr id="44035" name="TextBox 3"/>
          <p:cNvSpPr txBox="1">
            <a:spLocks noChangeArrowheads="1"/>
          </p:cNvSpPr>
          <p:nvPr/>
        </p:nvSpPr>
        <p:spPr bwMode="auto">
          <a:xfrm>
            <a:off x="928688" y="285750"/>
            <a:ext cx="75723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ru-RU" sz="3600" b="1" dirty="0" smtClean="0">
                <a:solidFill>
                  <a:srgbClr val="002060"/>
                </a:solidFill>
                <a:latin typeface="Calibri" panose="020F0502020204030204" pitchFamily="34" charset="0"/>
              </a:rPr>
              <a:t>«Дорожные  ловушки</a:t>
            </a:r>
            <a:r>
              <a:rPr lang="ru-RU" sz="3600" b="1" dirty="0">
                <a:solidFill>
                  <a:srgbClr val="002060"/>
                </a:solidFill>
                <a:latin typeface="Calibri" panose="020F0502020204030204" pitchFamily="34" charset="0"/>
              </a:rPr>
              <a:t>»</a:t>
            </a:r>
            <a:endParaRPr lang="ru-RU" sz="3600" dirty="0">
              <a:solidFill>
                <a:srgbClr val="002060"/>
              </a:solidFill>
              <a:latin typeface="Calibri" panose="020F0502020204030204" pitchFamily="34" charset="0"/>
            </a:endParaRPr>
          </a:p>
        </p:txBody>
      </p:sp>
      <p:pic>
        <p:nvPicPr>
          <p:cNvPr id="44036" name="Picture 1" descr="D:\Pavel\Vect.Pict\Nabor01\JPG\С-0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25675" y="3189288"/>
            <a:ext cx="4692650" cy="331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55997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1000125"/>
            <a:ext cx="8143875" cy="55006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b="1" i="1" dirty="0"/>
              <a:t>Чем опасен стоящий на улице автомобиль?</a:t>
            </a:r>
            <a:endParaRPr lang="ru-RU" b="1" dirty="0"/>
          </a:p>
          <a:p>
            <a:pPr fontAlgn="auto">
              <a:spcBef>
                <a:spcPts val="0"/>
              </a:spcBef>
              <a:spcAft>
                <a:spcPts val="0"/>
              </a:spcAft>
              <a:defRPr/>
            </a:pPr>
            <a:r>
              <a:rPr lang="ru-RU" dirty="0"/>
              <a:t>- Автомобиль, который стоит, мешает вовремя заметить движущийся транспорт.</a:t>
            </a:r>
            <a:endParaRPr lang="ru-RU" b="1" dirty="0"/>
          </a:p>
          <a:p>
            <a:pPr fontAlgn="auto">
              <a:spcBef>
                <a:spcPts val="0"/>
              </a:spcBef>
              <a:spcAft>
                <a:spcPts val="0"/>
              </a:spcAft>
              <a:defRPr/>
            </a:pPr>
            <a:r>
              <a:rPr lang="ru-RU" b="1" i="1" dirty="0"/>
              <a:t>Какое из стоящих транспортных средств опасней других?</a:t>
            </a:r>
            <a:endParaRPr lang="ru-RU" b="1" dirty="0"/>
          </a:p>
          <a:p>
            <a:pPr fontAlgn="auto">
              <a:spcBef>
                <a:spcPts val="0"/>
              </a:spcBef>
              <a:spcAft>
                <a:spcPts val="0"/>
              </a:spcAft>
              <a:buFontTx/>
              <a:buChar char="-"/>
              <a:defRPr/>
            </a:pPr>
            <a:r>
              <a:rPr lang="ru-RU" dirty="0"/>
              <a:t>То, которое выше и длиннее: автобус, грузовик – фургон, трактор, автомобильный кран – они больше всего мешают заметить движущийся транспорт.</a:t>
            </a:r>
            <a:endParaRPr lang="ru-RU" b="1" dirty="0"/>
          </a:p>
          <a:p>
            <a:pPr fontAlgn="auto">
              <a:spcBef>
                <a:spcPts val="0"/>
              </a:spcBef>
              <a:spcAft>
                <a:spcPts val="0"/>
              </a:spcAft>
              <a:defRPr/>
            </a:pPr>
            <a:r>
              <a:rPr lang="ru-RU" b="1" i="1" dirty="0"/>
              <a:t>Чем опасен медленно приближающийся автомобиль?</a:t>
            </a:r>
            <a:endParaRPr lang="ru-RU" b="1" dirty="0"/>
          </a:p>
          <a:p>
            <a:pPr fontAlgn="auto">
              <a:spcBef>
                <a:spcPts val="0"/>
              </a:spcBef>
              <a:spcAft>
                <a:spcPts val="0"/>
              </a:spcAft>
              <a:defRPr/>
            </a:pPr>
            <a:r>
              <a:rPr lang="ru-RU" dirty="0"/>
              <a:t>- Пешеход может решить, что вполне успеет перейти – и начать перебегать дорогу. Но за ним или в соседнем ряду может быть скрыто другое транспортное средство! Оно может обгонять ту автомашину, которая движется медленно! </a:t>
            </a:r>
            <a:endParaRPr lang="ru-RU" b="1" dirty="0"/>
          </a:p>
          <a:p>
            <a:pPr fontAlgn="auto">
              <a:spcBef>
                <a:spcPts val="0"/>
              </a:spcBef>
              <a:spcAft>
                <a:spcPts val="0"/>
              </a:spcAft>
              <a:defRPr/>
            </a:pPr>
            <a:r>
              <a:rPr lang="ru-RU" b="1" i="1" dirty="0"/>
              <a:t>Чем опасен только что проехавший автомобиль?</a:t>
            </a:r>
            <a:endParaRPr lang="ru-RU" b="1" dirty="0"/>
          </a:p>
          <a:p>
            <a:pPr fontAlgn="auto">
              <a:spcBef>
                <a:spcPts val="0"/>
              </a:spcBef>
              <a:spcAft>
                <a:spcPts val="0"/>
              </a:spcAft>
              <a:defRPr/>
            </a:pPr>
            <a:r>
              <a:rPr lang="ru-RU" dirty="0"/>
              <a:t>- в первые секунды он может скрывать от пешехода встречный! </a:t>
            </a:r>
            <a:endParaRPr lang="ru-RU" b="1" dirty="0"/>
          </a:p>
          <a:p>
            <a:pPr fontAlgn="auto">
              <a:spcBef>
                <a:spcPts val="0"/>
              </a:spcBef>
              <a:spcAft>
                <a:spcPts val="0"/>
              </a:spcAft>
              <a:defRPr/>
            </a:pPr>
            <a:r>
              <a:rPr lang="ru-RU" dirty="0"/>
              <a:t>Надо, пропустив машину, подождать, пока она отъедет подальше!</a:t>
            </a:r>
            <a:endParaRPr lang="ru-RU" b="1" dirty="0"/>
          </a:p>
          <a:p>
            <a:pPr fontAlgn="auto">
              <a:spcBef>
                <a:spcPts val="0"/>
              </a:spcBef>
              <a:spcAft>
                <a:spcPts val="0"/>
              </a:spcAft>
              <a:defRPr/>
            </a:pPr>
            <a:endParaRPr lang="ru-RU" b="1" dirty="0"/>
          </a:p>
        </p:txBody>
      </p:sp>
      <p:sp>
        <p:nvSpPr>
          <p:cNvPr id="45059" name="TextBox 3"/>
          <p:cNvSpPr txBox="1">
            <a:spLocks noChangeArrowheads="1"/>
          </p:cNvSpPr>
          <p:nvPr/>
        </p:nvSpPr>
        <p:spPr bwMode="auto">
          <a:xfrm>
            <a:off x="928688" y="285750"/>
            <a:ext cx="75723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ru-RU" sz="3600" b="1">
                <a:solidFill>
                  <a:srgbClr val="002060"/>
                </a:solidFill>
                <a:latin typeface="Calibri" panose="020F0502020204030204" pitchFamily="34" charset="0"/>
              </a:rPr>
              <a:t>«Ловушки» закрытого типа</a:t>
            </a:r>
            <a:endParaRPr lang="ru-RU" sz="3600">
              <a:solidFill>
                <a:srgbClr val="002060"/>
              </a:solidFill>
              <a:latin typeface="Calibri" panose="020F0502020204030204" pitchFamily="34" charset="0"/>
            </a:endParaRPr>
          </a:p>
        </p:txBody>
      </p:sp>
    </p:spTree>
    <p:extLst>
      <p:ext uri="{BB962C8B-B14F-4D97-AF65-F5344CB8AC3E}">
        <p14:creationId xmlns="" xmlns:p14="http://schemas.microsoft.com/office/powerpoint/2010/main" val="690059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1428750"/>
            <a:ext cx="8143875" cy="43576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b="1" i="1" dirty="0"/>
              <a:t>В чем опасность для пешехода, который спешит через дорогу к автобусу?</a:t>
            </a:r>
            <a:endParaRPr lang="ru-RU" b="1" dirty="0"/>
          </a:p>
          <a:p>
            <a:pPr fontAlgn="auto">
              <a:spcBef>
                <a:spcPts val="0"/>
              </a:spcBef>
              <a:spcAft>
                <a:spcPts val="0"/>
              </a:spcAft>
              <a:defRPr/>
            </a:pPr>
            <a:r>
              <a:rPr lang="ru-RU" dirty="0"/>
              <a:t>- Пешеход видит только автобус и больше ничего вокруг и часто не замечает приближающийся с боку автомобиль. </a:t>
            </a:r>
            <a:endParaRPr lang="ru-RU" b="1" dirty="0"/>
          </a:p>
          <a:p>
            <a:pPr fontAlgn="auto">
              <a:spcBef>
                <a:spcPts val="0"/>
              </a:spcBef>
              <a:spcAft>
                <a:spcPts val="0"/>
              </a:spcAft>
              <a:defRPr/>
            </a:pPr>
            <a:r>
              <a:rPr lang="ru-RU" b="1" i="1" dirty="0"/>
              <a:t>В чем опасность для пешехода – школьника, который заметил на другой стороне улицы родных или приятелей, и они зовут его к себе?</a:t>
            </a:r>
            <a:endParaRPr lang="ru-RU" b="1" dirty="0"/>
          </a:p>
          <a:p>
            <a:pPr fontAlgn="auto">
              <a:spcBef>
                <a:spcPts val="0"/>
              </a:spcBef>
              <a:spcAft>
                <a:spcPts val="0"/>
              </a:spcAft>
              <a:defRPr/>
            </a:pPr>
            <a:r>
              <a:rPr lang="ru-RU" dirty="0"/>
              <a:t>- Дети видят только друг друга и плохо наблюдают по сторонам, могут не заметить движущийся транспорт.</a:t>
            </a:r>
            <a:endParaRPr lang="ru-RU" b="1" dirty="0"/>
          </a:p>
          <a:p>
            <a:pPr fontAlgn="auto">
              <a:spcBef>
                <a:spcPts val="0"/>
              </a:spcBef>
              <a:spcAft>
                <a:spcPts val="0"/>
              </a:spcAft>
              <a:defRPr/>
            </a:pPr>
            <a:r>
              <a:rPr lang="ru-RU" b="1" i="1" dirty="0"/>
              <a:t>В чем особенность детей перебегающих через дорогу?</a:t>
            </a:r>
            <a:endParaRPr lang="ru-RU" b="1" dirty="0"/>
          </a:p>
          <a:p>
            <a:pPr fontAlgn="auto">
              <a:spcBef>
                <a:spcPts val="0"/>
              </a:spcBef>
              <a:spcAft>
                <a:spcPts val="0"/>
              </a:spcAft>
              <a:defRPr/>
            </a:pPr>
            <a:r>
              <a:rPr lang="ru-RU" dirty="0"/>
              <a:t>- Глаза детей при этом направлены на тех (на то), вслед за кем ( чем) они бегут, и можно не заметить движущийся Транспорт справа или слева.</a:t>
            </a:r>
            <a:endParaRPr lang="ru-RU" b="1" dirty="0"/>
          </a:p>
          <a:p>
            <a:pPr fontAlgn="auto">
              <a:spcBef>
                <a:spcPts val="0"/>
              </a:spcBef>
              <a:spcAft>
                <a:spcPts val="0"/>
              </a:spcAft>
              <a:defRPr/>
            </a:pPr>
            <a:endParaRPr lang="ru-RU" b="1" dirty="0"/>
          </a:p>
        </p:txBody>
      </p:sp>
      <p:sp>
        <p:nvSpPr>
          <p:cNvPr id="46083" name="TextBox 3"/>
          <p:cNvSpPr txBox="1">
            <a:spLocks noChangeArrowheads="1"/>
          </p:cNvSpPr>
          <p:nvPr/>
        </p:nvSpPr>
        <p:spPr bwMode="auto">
          <a:xfrm>
            <a:off x="928688" y="285750"/>
            <a:ext cx="75723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ru-RU" sz="3600" b="1">
                <a:solidFill>
                  <a:srgbClr val="002060"/>
                </a:solidFill>
                <a:latin typeface="Calibri" panose="020F0502020204030204" pitchFamily="34" charset="0"/>
              </a:rPr>
              <a:t>«Ловушки» отвлечения внимания</a:t>
            </a:r>
            <a:endParaRPr lang="ru-RU" sz="3600">
              <a:solidFill>
                <a:srgbClr val="002060"/>
              </a:solidFill>
              <a:latin typeface="Calibri" panose="020F0502020204030204" pitchFamily="34" charset="0"/>
            </a:endParaRPr>
          </a:p>
        </p:txBody>
      </p:sp>
    </p:spTree>
    <p:extLst>
      <p:ext uri="{BB962C8B-B14F-4D97-AF65-F5344CB8AC3E}">
        <p14:creationId xmlns="" xmlns:p14="http://schemas.microsoft.com/office/powerpoint/2010/main" val="3830718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1143000"/>
            <a:ext cx="8143875" cy="15716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i="1" dirty="0"/>
              <a:t>Это моменты, когда дети попадают на улицу, где низкая интенсивность движения.</a:t>
            </a:r>
            <a:endParaRPr lang="ru-RU" b="1" dirty="0"/>
          </a:p>
          <a:p>
            <a:pPr fontAlgn="auto">
              <a:spcBef>
                <a:spcPts val="0"/>
              </a:spcBef>
              <a:spcAft>
                <a:spcPts val="0"/>
              </a:spcAft>
              <a:defRPr/>
            </a:pPr>
            <a:r>
              <a:rPr lang="ru-RU" i="1" dirty="0"/>
              <a:t>На таких улицах дети, считая, что «машин нет», могут выходить или выбегать на проезжую часть, не осмотрев ее</a:t>
            </a:r>
            <a:r>
              <a:rPr lang="ru-RU" dirty="0"/>
              <a:t> </a:t>
            </a:r>
            <a:r>
              <a:rPr lang="ru-RU" b="1" i="1" dirty="0"/>
              <a:t> - </a:t>
            </a:r>
            <a:r>
              <a:rPr lang="ru-RU" i="1" dirty="0"/>
              <a:t>выход не глядя.</a:t>
            </a:r>
            <a:endParaRPr lang="ru-RU" b="1" dirty="0"/>
          </a:p>
          <a:p>
            <a:pPr fontAlgn="auto">
              <a:spcBef>
                <a:spcPts val="0"/>
              </a:spcBef>
              <a:spcAft>
                <a:spcPts val="0"/>
              </a:spcAft>
              <a:defRPr/>
            </a:pPr>
            <a:endParaRPr lang="ru-RU" b="1" dirty="0"/>
          </a:p>
        </p:txBody>
      </p:sp>
      <p:sp>
        <p:nvSpPr>
          <p:cNvPr id="47107" name="TextBox 3"/>
          <p:cNvSpPr txBox="1">
            <a:spLocks noChangeArrowheads="1"/>
          </p:cNvSpPr>
          <p:nvPr/>
        </p:nvSpPr>
        <p:spPr bwMode="auto">
          <a:xfrm>
            <a:off x="928688" y="285750"/>
            <a:ext cx="75723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ru-RU" sz="3600" b="1">
                <a:solidFill>
                  <a:srgbClr val="002060"/>
                </a:solidFill>
                <a:latin typeface="Calibri" panose="020F0502020204030204" pitchFamily="34" charset="0"/>
              </a:rPr>
              <a:t>«Ловушки» на пустынных улицах</a:t>
            </a:r>
          </a:p>
        </p:txBody>
      </p:sp>
      <p:pic>
        <p:nvPicPr>
          <p:cNvPr id="47108" name="Picture 3" descr="D:\Pavel\Dor.Bezopas\Prezent for VL\Ошибки\Презент\p221010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49488" y="3000375"/>
            <a:ext cx="4645025" cy="348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61229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1000125"/>
            <a:ext cx="8143875" cy="17859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b="1" dirty="0"/>
              <a:t>Внимания требует и «ловушка» возле дома:</a:t>
            </a:r>
          </a:p>
          <a:p>
            <a:pPr fontAlgn="auto">
              <a:spcBef>
                <a:spcPts val="0"/>
              </a:spcBef>
              <a:spcAft>
                <a:spcPts val="0"/>
              </a:spcAft>
              <a:defRPr/>
            </a:pPr>
            <a:r>
              <a:rPr lang="ru-RU" dirty="0"/>
              <a:t>-дорожки вдоль домов используются и пешеходами и водителями совместно. Нельзя выбегать, не осмотревшись, из-за стоящих автомобилей. Если возле дома стоит автомобиль, необходимо помнить, что он может поехать вперед, не подав сигнал, или, что еще опаснее , - задним ходом.</a:t>
            </a:r>
            <a:endParaRPr lang="ru-RU" b="1" dirty="0"/>
          </a:p>
          <a:p>
            <a:pPr fontAlgn="auto">
              <a:spcBef>
                <a:spcPts val="0"/>
              </a:spcBef>
              <a:spcAft>
                <a:spcPts val="0"/>
              </a:spcAft>
              <a:defRPr/>
            </a:pPr>
            <a:endParaRPr lang="ru-RU" b="1" dirty="0"/>
          </a:p>
        </p:txBody>
      </p:sp>
      <p:sp>
        <p:nvSpPr>
          <p:cNvPr id="49155" name="TextBox 3"/>
          <p:cNvSpPr txBox="1">
            <a:spLocks noChangeArrowheads="1"/>
          </p:cNvSpPr>
          <p:nvPr/>
        </p:nvSpPr>
        <p:spPr bwMode="auto">
          <a:xfrm>
            <a:off x="928688" y="285750"/>
            <a:ext cx="75723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ru-RU" sz="3600" b="1">
                <a:solidFill>
                  <a:srgbClr val="002060"/>
                </a:solidFill>
                <a:latin typeface="Calibri" panose="020F0502020204030204" pitchFamily="34" charset="0"/>
              </a:rPr>
              <a:t>«Ловушки» возле дома</a:t>
            </a:r>
            <a:endParaRPr lang="ru-RU" sz="3600">
              <a:solidFill>
                <a:srgbClr val="002060"/>
              </a:solidFill>
              <a:latin typeface="Calibri" panose="020F0502020204030204" pitchFamily="34" charset="0"/>
            </a:endParaRPr>
          </a:p>
        </p:txBody>
      </p:sp>
      <p:pic>
        <p:nvPicPr>
          <p:cNvPr id="49156" name="Picture 2" descr="D:\Pavel\Dor.Bezopas\Prezent for VL\Ошибки\Презент\76215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65375" y="3000375"/>
            <a:ext cx="4413250" cy="358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39656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68313" y="260350"/>
            <a:ext cx="8229600" cy="576263"/>
          </a:xfrm>
        </p:spPr>
        <p:txBody>
          <a:bodyPr/>
          <a:lstStyle/>
          <a:p>
            <a:r>
              <a:rPr lang="ru-RU" sz="4200" smtClean="0"/>
              <a:t>Нормативные документы</a:t>
            </a:r>
          </a:p>
        </p:txBody>
      </p:sp>
      <p:sp>
        <p:nvSpPr>
          <p:cNvPr id="5123" name="Rectangle 6"/>
          <p:cNvSpPr>
            <a:spLocks noGrp="1" noChangeArrowheads="1"/>
          </p:cNvSpPr>
          <p:nvPr>
            <p:ph idx="1"/>
          </p:nvPr>
        </p:nvSpPr>
        <p:spPr>
          <a:xfrm>
            <a:off x="428596" y="836612"/>
            <a:ext cx="8269317" cy="5235593"/>
          </a:xfrm>
        </p:spPr>
        <p:txBody>
          <a:bodyPr/>
          <a:lstStyle/>
          <a:p>
            <a:pPr algn="just"/>
            <a:r>
              <a:rPr lang="ru-RU" sz="1800" b="1" dirty="0" smtClean="0">
                <a:latin typeface="Times New Roman" panose="02020603050405020304" pitchFamily="18" charset="0"/>
              </a:rPr>
              <a:t>Совместное указание Департамента образования и науки Костромской области и Управления ГИБДД УМВД России по Костромской области «Об организации работы по профилактике детского дорожно-транспортного травматизма в образовательных организациях» от 06августа 2019 года.</a:t>
            </a:r>
          </a:p>
          <a:p>
            <a:pPr algn="just"/>
            <a:r>
              <a:rPr lang="ru-RU" sz="1800" b="1" dirty="0" smtClean="0">
                <a:latin typeface="Times New Roman" panose="02020603050405020304" pitchFamily="18" charset="0"/>
              </a:rPr>
              <a:t>Приказ Управления образования администрации Костромского  муниципального  района  от 02.09.2019 года №334 «Об организации работы по профилактике детского дорожно-транспортного травматизма в образовательных учреждениях Костромского района в 2019-2020учебный год».</a:t>
            </a:r>
          </a:p>
          <a:p>
            <a:pPr algn="just"/>
            <a:r>
              <a:rPr lang="ru-RU" sz="1800" b="1" dirty="0" smtClean="0">
                <a:latin typeface="Times New Roman" panose="02020603050405020304" pitchFamily="18" charset="0"/>
              </a:rPr>
              <a:t> Инструктивно-методическое письмо об организации обучения детей безопасному поведению на дороге в образовательных учреждениях Костромской области от 03.10.2013 г. № 508</a:t>
            </a:r>
          </a:p>
          <a:p>
            <a:pPr algn="just"/>
            <a:r>
              <a:rPr lang="ru-RU" sz="1800" b="1" dirty="0" smtClean="0">
                <a:latin typeface="Times New Roman" panose="02020603050405020304" pitchFamily="18" charset="0"/>
              </a:rPr>
              <a:t>Федеральный закон «О безопасности дорожного движения» № 196-ФЗ         10.12.1995</a:t>
            </a:r>
          </a:p>
          <a:p>
            <a:pPr algn="just"/>
            <a:r>
              <a:rPr lang="ru-RU" sz="1800" b="1" dirty="0" smtClean="0">
                <a:latin typeface="Times New Roman" panose="02020603050405020304" pitchFamily="18" charset="0"/>
              </a:rPr>
              <a:t>Правила дорожного движения утвержденные Постановлением Совета Министров  Правительства РФ от 23.10.1993 года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285750"/>
            <a:ext cx="8143875" cy="62865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sz="1600" b="1" i="1" dirty="0"/>
              <a:t>Чтобы избежать возможных ошибок при проведении занятий по ПДД, хочется обратиться к учителям:</a:t>
            </a:r>
            <a:endParaRPr lang="ru-RU" sz="1600" b="1" dirty="0"/>
          </a:p>
          <a:p>
            <a:pPr fontAlgn="auto">
              <a:spcBef>
                <a:spcPts val="0"/>
              </a:spcBef>
              <a:spcAft>
                <a:spcPts val="0"/>
              </a:spcAft>
              <a:defRPr/>
            </a:pPr>
            <a:r>
              <a:rPr lang="ru-RU" sz="1600" dirty="0"/>
              <a:t>1. Пользуйтесь для работы только теми учебниками и пособиями, содержание которых не имеет никаких противоречий с действующими в РФ «Правилами дорожного движения». Поэтому педагогу нужно обязательно иметь официальное издание «Правил дорожного движения», которые утверждены постановлением Совета Министров – Правительства РФ от 23.10.93 № 1090 и введены в действия с 1 июля 1994 года. С учетом изменений и дополнений внесенных постановлениями правительства РФ в 1998, 2000, 2001, 2002, </a:t>
            </a:r>
            <a:r>
              <a:rPr lang="ru-RU" sz="1600" dirty="0" smtClean="0"/>
              <a:t>2006,2012,2013,2014,2015,2016,2017 </a:t>
            </a:r>
            <a:r>
              <a:rPr lang="ru-RU" sz="1600" dirty="0"/>
              <a:t>гг. </a:t>
            </a:r>
            <a:endParaRPr lang="ru-RU" sz="1600" b="1" dirty="0"/>
          </a:p>
          <a:p>
            <a:pPr fontAlgn="auto">
              <a:spcBef>
                <a:spcPts val="0"/>
              </a:spcBef>
              <a:spcAft>
                <a:spcPts val="0"/>
              </a:spcAft>
              <a:defRPr/>
            </a:pPr>
            <a:r>
              <a:rPr lang="ru-RU" sz="1600" dirty="0"/>
              <a:t>2. Получить рекомендации или посоветоваться о качестве какой- либо конкретной книги можно с опытными преподавателями ПДД, методистами автошкол или компетентными сотрудниками ГИБДД.</a:t>
            </a:r>
            <a:endParaRPr lang="ru-RU" sz="1600" b="1" dirty="0"/>
          </a:p>
          <a:p>
            <a:pPr fontAlgn="auto">
              <a:spcBef>
                <a:spcPts val="0"/>
              </a:spcBef>
              <a:spcAft>
                <a:spcPts val="0"/>
              </a:spcAft>
              <a:defRPr/>
            </a:pPr>
            <a:r>
              <a:rPr lang="ru-RU" sz="1600" dirty="0"/>
              <a:t>3. Обратите внимание , что правила для пешеходов в действующих ПДД сосредоточенны не только в разделе 4 «Обязанности пешеходов». Пункты, прямо или косвенно относящиеся к пешеходам, имеются также в разделах: 6,8,11,12,13,14,16,17.</a:t>
            </a:r>
            <a:endParaRPr lang="ru-RU" sz="1600" b="1" dirty="0"/>
          </a:p>
          <a:p>
            <a:pPr fontAlgn="auto">
              <a:spcBef>
                <a:spcPts val="0"/>
              </a:spcBef>
              <a:spcAft>
                <a:spcPts val="0"/>
              </a:spcAft>
              <a:defRPr/>
            </a:pPr>
            <a:r>
              <a:rPr lang="ru-RU" sz="1600" dirty="0">
                <a:solidFill>
                  <a:schemeClr val="tx1"/>
                </a:solidFill>
              </a:rPr>
              <a:t>4.</a:t>
            </a:r>
            <a:r>
              <a:rPr lang="ru-RU" sz="1600" b="1" dirty="0">
                <a:solidFill>
                  <a:srgbClr val="C00000"/>
                </a:solidFill>
              </a:rPr>
              <a:t> Все книги о ПДД, предназначенные для детей и учителей, изданные до 2000  года, действующим правилам не соответствуют</a:t>
            </a:r>
            <a:r>
              <a:rPr lang="ru-RU" sz="1600" dirty="0"/>
              <a:t>. Использование их в качестве учебных и методических пособий не рекомендуется! Использовать данную литературу, равно как и определить качество книги, можно только при условии хороших знаний ПДД. </a:t>
            </a:r>
            <a:endParaRPr lang="ru-RU" sz="1600" b="1" dirty="0"/>
          </a:p>
          <a:p>
            <a:pPr algn="ctr" fontAlgn="auto">
              <a:spcBef>
                <a:spcPts val="0"/>
              </a:spcBef>
              <a:spcAft>
                <a:spcPts val="0"/>
              </a:spcAft>
              <a:defRPr/>
            </a:pPr>
            <a:endParaRPr lang="ru-RU" sz="1600" b="1" dirty="0"/>
          </a:p>
        </p:txBody>
      </p:sp>
    </p:spTree>
    <p:extLst>
      <p:ext uri="{BB962C8B-B14F-4D97-AF65-F5344CB8AC3E}">
        <p14:creationId xmlns="" xmlns:p14="http://schemas.microsoft.com/office/powerpoint/2010/main" val="1704402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1981200"/>
          </a:xfrm>
        </p:spPr>
        <p:txBody>
          <a:bodyPr/>
          <a:lstStyle/>
          <a:p>
            <a:pPr indent="457200" algn="just"/>
            <a:r>
              <a:rPr lang="ru-RU" sz="1600" dirty="0" smtClean="0"/>
              <a:t/>
            </a:r>
            <a:br>
              <a:rPr lang="ru-RU" sz="1600" dirty="0" smtClean="0"/>
            </a:br>
            <a:r>
              <a:rPr lang="ru-RU" sz="1600" dirty="0"/>
              <a:t/>
            </a:r>
            <a:br>
              <a:rPr lang="ru-RU" sz="1600" dirty="0"/>
            </a:br>
            <a:r>
              <a:rPr lang="ru-RU" sz="2400" b="1" i="1" dirty="0" smtClean="0"/>
              <a:t>Региональная программа </a:t>
            </a:r>
            <a:br>
              <a:rPr lang="ru-RU" sz="2400" b="1" i="1" dirty="0" smtClean="0"/>
            </a:br>
            <a:r>
              <a:rPr lang="ru-RU" sz="2400" b="1" i="1" dirty="0" smtClean="0"/>
              <a:t>обучения учащихся 1-11 классов общеобразовательных организаций </a:t>
            </a:r>
            <a:br>
              <a:rPr lang="ru-RU" sz="2400" b="1" i="1" dirty="0" smtClean="0"/>
            </a:br>
            <a:r>
              <a:rPr lang="ru-RU" sz="2400" b="1" i="1" dirty="0" smtClean="0"/>
              <a:t>Костромской области правилам безопасного поведения на дороге</a:t>
            </a:r>
            <a:br>
              <a:rPr lang="ru-RU" sz="2400" b="1" i="1" dirty="0" smtClean="0"/>
            </a:br>
            <a:endParaRPr lang="ru-RU" sz="2400" b="1" i="1" dirty="0"/>
          </a:p>
        </p:txBody>
      </p:sp>
      <p:sp>
        <p:nvSpPr>
          <p:cNvPr id="3" name="Объект 2"/>
          <p:cNvSpPr>
            <a:spLocks noGrp="1"/>
          </p:cNvSpPr>
          <p:nvPr>
            <p:ph idx="1"/>
          </p:nvPr>
        </p:nvSpPr>
        <p:spPr>
          <a:xfrm>
            <a:off x="457200" y="2438400"/>
            <a:ext cx="8229600" cy="3429000"/>
          </a:xfrm>
        </p:spPr>
        <p:txBody>
          <a:bodyPr/>
          <a:lstStyle/>
          <a:p>
            <a:pPr algn="just"/>
            <a:r>
              <a:rPr lang="ru-RU" sz="2000" b="1" dirty="0"/>
              <a:t>Цель программы:</a:t>
            </a:r>
            <a:r>
              <a:rPr lang="ru-RU" sz="2000" dirty="0"/>
              <a:t> формирование у обучающихся общеобразовательных организаций Костромской области необходимых знаний и навыков безопасного поведения на дорогах и транспорте и сознательного и ответственного отношения к вопросам личной безопасности и безопасности участников дорожного движения. пропаганда Правил дорожного движения; формирование навыков безопасного поведения детей на дорогах и улицах; воспитание негативного отношения к правонарушениям в сфере дорожного движения.</a:t>
            </a:r>
          </a:p>
          <a:p>
            <a:pPr marL="0" indent="0" algn="just">
              <a:buNone/>
            </a:pPr>
            <a:endParaRPr lang="ru-RU" sz="2000" dirty="0"/>
          </a:p>
          <a:p>
            <a:endParaRPr lang="ru-RU" sz="1400" dirty="0"/>
          </a:p>
        </p:txBody>
      </p:sp>
    </p:spTree>
    <p:extLst>
      <p:ext uri="{BB962C8B-B14F-4D97-AF65-F5344CB8AC3E}">
        <p14:creationId xmlns="" xmlns:p14="http://schemas.microsoft.com/office/powerpoint/2010/main" val="182329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1800" b="1" dirty="0" smtClean="0"/>
              <a:t/>
            </a:r>
            <a:br>
              <a:rPr lang="ru-RU" sz="1800" b="1" dirty="0" smtClean="0"/>
            </a:br>
            <a:r>
              <a:rPr lang="ru-RU" sz="1800" b="1" dirty="0"/>
              <a:t/>
            </a:r>
            <a:br>
              <a:rPr lang="ru-RU" sz="1800" b="1" dirty="0"/>
            </a:br>
            <a:r>
              <a:rPr lang="ru-RU" sz="1800" b="1" dirty="0" smtClean="0"/>
              <a:t/>
            </a:r>
            <a:br>
              <a:rPr lang="ru-RU" sz="1800" b="1" dirty="0" smtClean="0"/>
            </a:br>
            <a:r>
              <a:rPr lang="ru-RU" sz="1800" b="1" dirty="0" err="1" smtClean="0"/>
              <a:t>Гироскутер</a:t>
            </a:r>
            <a:r>
              <a:rPr lang="ru-RU" sz="1800" dirty="0"/>
              <a:t> (двухколёсный скутер, </a:t>
            </a:r>
            <a:r>
              <a:rPr lang="ru-RU" sz="1800" dirty="0" err="1"/>
              <a:t>самобалансируемый</a:t>
            </a:r>
            <a:r>
              <a:rPr lang="ru-RU" sz="1800" dirty="0"/>
              <a:t> скутер </a:t>
            </a:r>
            <a:r>
              <a:rPr lang="ru-RU" sz="1800" u="sng" dirty="0">
                <a:hlinkClick r:id="rId2" tooltip="Английский язык"/>
              </a:rPr>
              <a:t>англ.</a:t>
            </a:r>
            <a:r>
              <a:rPr lang="ru-RU" sz="1800" dirty="0"/>
              <a:t> </a:t>
            </a:r>
            <a:r>
              <a:rPr lang="ru-RU" sz="1800" i="1" dirty="0" err="1"/>
              <a:t>GyroScooter</a:t>
            </a:r>
            <a:r>
              <a:rPr lang="ru-RU" sz="1800" dirty="0"/>
              <a:t>) — уличное электрическое транспортное средство, выполненное в форме поперечной планки с двумя колёсами по бокам. Использует электродвигатели, питаемые от </a:t>
            </a:r>
            <a:r>
              <a:rPr lang="ru-RU" sz="1800" dirty="0" err="1"/>
              <a:t>электроаккумулятора</a:t>
            </a:r>
            <a:r>
              <a:rPr lang="ru-RU" sz="1800" dirty="0"/>
              <a:t>, и ряд </a:t>
            </a:r>
            <a:r>
              <a:rPr lang="ru-RU" sz="1800" u="sng" dirty="0">
                <a:hlinkClick r:id="rId3" tooltip="Гироскоп"/>
              </a:rPr>
              <a:t>гироскопических</a:t>
            </a:r>
            <a:r>
              <a:rPr lang="ru-RU" sz="1800" dirty="0"/>
              <a:t> датчиков для </a:t>
            </a:r>
            <a:r>
              <a:rPr lang="ru-RU" sz="1800" dirty="0" err="1"/>
              <a:t>самобалансировки</a:t>
            </a:r>
            <a:r>
              <a:rPr lang="ru-RU" sz="1800" dirty="0"/>
              <a:t> и поддержания горизонтального положения площадки для ног.</a:t>
            </a:r>
            <a:r>
              <a:rPr lang="ru-RU" dirty="0"/>
              <a:t/>
            </a:r>
            <a:br>
              <a:rPr lang="ru-RU" dirty="0"/>
            </a:br>
            <a:endParaRPr lang="ru-RU" dirty="0"/>
          </a:p>
        </p:txBody>
      </p:sp>
      <p:pic>
        <p:nvPicPr>
          <p:cNvPr id="4" name="Объект 3"/>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1600200" y="2286000"/>
            <a:ext cx="6172199" cy="3962400"/>
          </a:xfrm>
        </p:spPr>
      </p:pic>
    </p:spTree>
    <p:extLst>
      <p:ext uri="{BB962C8B-B14F-4D97-AF65-F5344CB8AC3E}">
        <p14:creationId xmlns="" xmlns:p14="http://schemas.microsoft.com/office/powerpoint/2010/main" val="154438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1800" b="1" dirty="0" smtClean="0"/>
              <a:t/>
            </a:r>
            <a:br>
              <a:rPr lang="ru-RU" sz="1800" b="1" dirty="0" smtClean="0"/>
            </a:br>
            <a:r>
              <a:rPr lang="ru-RU" sz="1800" b="1" dirty="0" err="1" smtClean="0"/>
              <a:t>Моноколесо</a:t>
            </a:r>
            <a:r>
              <a:rPr lang="ru-RU" sz="1800" dirty="0"/>
              <a:t> — электрический самобалансирующийся </a:t>
            </a:r>
            <a:r>
              <a:rPr lang="ru-RU" sz="1800" u="sng" dirty="0">
                <a:hlinkClick r:id="rId2" tooltip="Самокат"/>
              </a:rPr>
              <a:t>самокат</a:t>
            </a:r>
            <a:r>
              <a:rPr lang="ru-RU" sz="1800" dirty="0"/>
              <a:t> (</a:t>
            </a:r>
            <a:r>
              <a:rPr lang="ru-RU" sz="1800" u="sng" dirty="0">
                <a:hlinkClick r:id="rId3" tooltip="Моноцикл"/>
              </a:rPr>
              <a:t>моноцикл</a:t>
            </a:r>
            <a:r>
              <a:rPr lang="ru-RU" sz="1800" dirty="0"/>
              <a:t>) с одним колесом и расположенными по обе стороны от колеса подножками. Самокат использует различные датчики, гироскопы и акселерометры, вместе с электродвигателем для автоматической балансировки, управляется наклоном тела</a:t>
            </a:r>
            <a:r>
              <a:rPr lang="ru-RU" sz="1800" dirty="0" smtClean="0"/>
              <a:t>.</a:t>
            </a:r>
            <a:r>
              <a:rPr lang="ru-RU" sz="1800" dirty="0"/>
              <a:t/>
            </a:r>
            <a:br>
              <a:rPr lang="ru-RU" sz="1800" dirty="0"/>
            </a:br>
            <a:endParaRPr lang="ru-RU" sz="1800" dirty="0"/>
          </a:p>
        </p:txBody>
      </p:sp>
      <p:pic>
        <p:nvPicPr>
          <p:cNvPr id="4" name="Объект 3"/>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1447800" y="2057400"/>
            <a:ext cx="6172200" cy="4419599"/>
          </a:xfrm>
        </p:spPr>
      </p:pic>
    </p:spTree>
    <p:extLst>
      <p:ext uri="{BB962C8B-B14F-4D97-AF65-F5344CB8AC3E}">
        <p14:creationId xmlns="" xmlns:p14="http://schemas.microsoft.com/office/powerpoint/2010/main" val="194646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524000"/>
          </a:xfrm>
        </p:spPr>
        <p:txBody>
          <a:bodyPr/>
          <a:lstStyle/>
          <a:p>
            <a:pPr algn="just"/>
            <a:r>
              <a:rPr lang="ru-RU" sz="1800" b="1" dirty="0" smtClean="0"/>
              <a:t/>
            </a:r>
            <a:br>
              <a:rPr lang="ru-RU" sz="1800" b="1" dirty="0" smtClean="0"/>
            </a:br>
            <a:r>
              <a:rPr lang="ru-RU" sz="1800" b="1" dirty="0" err="1" smtClean="0"/>
              <a:t>Сегве́й</a:t>
            </a:r>
            <a:r>
              <a:rPr lang="ru-RU" sz="1800" dirty="0"/>
              <a:t> (</a:t>
            </a:r>
            <a:r>
              <a:rPr lang="ru-RU" sz="1800" u="sng" dirty="0">
                <a:hlinkClick r:id="rId2" tooltip="Английский язык"/>
              </a:rPr>
              <a:t>англ.</a:t>
            </a:r>
            <a:r>
              <a:rPr lang="ru-RU" sz="1800" dirty="0"/>
              <a:t> </a:t>
            </a:r>
            <a:r>
              <a:rPr lang="ru-RU" sz="1800" i="1" dirty="0" err="1"/>
              <a:t>Segway</a:t>
            </a:r>
            <a:r>
              <a:rPr lang="ru-RU" sz="1800" dirty="0"/>
              <a:t>) — электрическое самобалансирующееся транспортное средство с двумя колёсами, расположенными по обе стороны от водителя, внешне напоминающее </a:t>
            </a:r>
            <a:r>
              <a:rPr lang="ru-RU" sz="1800" u="sng" dirty="0">
                <a:hlinkClick r:id="rId3" tooltip="Колесница"/>
              </a:rPr>
              <a:t>колесницу</a:t>
            </a:r>
            <a:r>
              <a:rPr lang="ru-RU" sz="1800" dirty="0"/>
              <a:t>. Изобретено </a:t>
            </a:r>
            <a:r>
              <a:rPr lang="ru-RU" sz="1800" u="sng" dirty="0" err="1">
                <a:hlinkClick r:id="rId4" tooltip="Кеймен, Дин"/>
              </a:rPr>
              <a:t>Дином</a:t>
            </a:r>
            <a:r>
              <a:rPr lang="ru-RU" sz="1800" u="sng" dirty="0">
                <a:hlinkClick r:id="rId4" tooltip="Кеймен, Дин"/>
              </a:rPr>
              <a:t> </a:t>
            </a:r>
            <a:r>
              <a:rPr lang="ru-RU" sz="1800" u="sng" dirty="0" err="1">
                <a:hlinkClick r:id="rId4" tooltip="Кеймен, Дин"/>
              </a:rPr>
              <a:t>Кейменом</a:t>
            </a:r>
            <a:r>
              <a:rPr lang="ru-RU" sz="1800" dirty="0"/>
              <a:t>. Название фирмы производителя, перенесённое и на само транспортное средство — «</a:t>
            </a:r>
            <a:r>
              <a:rPr lang="ru-RU" sz="1800" dirty="0" err="1"/>
              <a:t>Segway</a:t>
            </a:r>
            <a:r>
              <a:rPr lang="ru-RU" sz="1800" dirty="0"/>
              <a:t>» — происходит от музыкального термина «</a:t>
            </a:r>
            <a:r>
              <a:rPr lang="ru-RU" sz="1800" dirty="0" err="1"/>
              <a:t>се́гве</a:t>
            </a:r>
            <a:r>
              <a:rPr lang="ru-RU" sz="1800" dirty="0"/>
              <a:t>» (</a:t>
            </a:r>
            <a:r>
              <a:rPr lang="ru-RU" sz="1800" u="sng" dirty="0">
                <a:hlinkClick r:id="rId5" tooltip="Итальянский язык"/>
              </a:rPr>
              <a:t>итал.</a:t>
            </a:r>
            <a:r>
              <a:rPr lang="ru-RU" sz="1800" dirty="0"/>
              <a:t> </a:t>
            </a:r>
            <a:r>
              <a:rPr lang="it-IT" sz="1800" i="1" dirty="0"/>
              <a:t>segue</a:t>
            </a:r>
            <a:r>
              <a:rPr lang="ru-RU" sz="1800" dirty="0"/>
              <a:t> [</a:t>
            </a:r>
            <a:r>
              <a:rPr lang="ru-RU" sz="1800" u="sng" dirty="0">
                <a:hlinkClick r:id="rId6" tooltip="Международный фонетический алфавит"/>
              </a:rPr>
              <a:t>ˈ</a:t>
            </a:r>
            <a:r>
              <a:rPr lang="ru-RU" sz="1800" u="sng" dirty="0" err="1">
                <a:hlinkClick r:id="rId6" tooltip="Международный фонетический алфавит"/>
              </a:rPr>
              <a:t>segwe</a:t>
            </a:r>
            <a:r>
              <a:rPr lang="ru-RU" sz="1800" dirty="0"/>
              <a:t>], что в переводе означает «следуй, иди за»</a:t>
            </a:r>
            <a:r>
              <a:rPr lang="ru-RU" sz="1800" u="sng" baseline="30000" dirty="0">
                <a:hlinkClick r:id="rId7"/>
              </a:rPr>
              <a:t>[1]</a:t>
            </a:r>
            <a:r>
              <a:rPr lang="ru-RU" sz="1800" dirty="0"/>
              <a:t>). В качестве названий используются также слова «самокат» и «скутер».</a:t>
            </a:r>
            <a:r>
              <a:rPr lang="ru-RU" dirty="0"/>
              <a:t/>
            </a:r>
            <a:br>
              <a:rPr lang="ru-RU" dirty="0"/>
            </a:br>
            <a:endParaRPr lang="ru-RU" dirty="0"/>
          </a:p>
        </p:txBody>
      </p:sp>
      <p:pic>
        <p:nvPicPr>
          <p:cNvPr id="4" name="Объект 3"/>
          <p:cNvPicPr>
            <a:picLocks noGrp="1" noChangeAspect="1"/>
          </p:cNvPicPr>
          <p:nvPr>
            <p:ph idx="1"/>
          </p:nvPr>
        </p:nvPicPr>
        <p:blipFill>
          <a:blip r:embed="rId8">
            <a:extLst>
              <a:ext uri="{28A0092B-C50C-407E-A947-70E740481C1C}">
                <a14:useLocalDpi xmlns="" xmlns:a14="http://schemas.microsoft.com/office/drawing/2010/main" val="0"/>
              </a:ext>
            </a:extLst>
          </a:blip>
          <a:stretch>
            <a:fillRect/>
          </a:stretch>
        </p:blipFill>
        <p:spPr>
          <a:xfrm>
            <a:off x="2652622" y="2590800"/>
            <a:ext cx="3519577" cy="3886200"/>
          </a:xfrm>
        </p:spPr>
      </p:pic>
    </p:spTree>
    <p:extLst>
      <p:ext uri="{BB962C8B-B14F-4D97-AF65-F5344CB8AC3E}">
        <p14:creationId xmlns="" xmlns:p14="http://schemas.microsoft.com/office/powerpoint/2010/main" val="1403706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1800" dirty="0" smtClean="0"/>
              <a:t/>
            </a:r>
            <a:br>
              <a:rPr lang="ru-RU" sz="1800" dirty="0" smtClean="0"/>
            </a:br>
            <a:r>
              <a:rPr lang="ru-RU" sz="1800" dirty="0"/>
              <a:t/>
            </a:r>
            <a:br>
              <a:rPr lang="ru-RU" sz="1800" dirty="0"/>
            </a:br>
            <a:r>
              <a:rPr lang="ru-RU" sz="1800" dirty="0" smtClean="0"/>
              <a:t>п.22.9</a:t>
            </a:r>
            <a:r>
              <a:rPr lang="ru-RU" sz="1800" dirty="0"/>
              <a:t>. </a:t>
            </a:r>
            <a:r>
              <a:rPr lang="ru-RU" sz="1800" dirty="0" smtClean="0"/>
              <a:t>ПДД РФ. </a:t>
            </a:r>
            <a:r>
              <a:rPr lang="ru-RU" sz="1800" b="1" dirty="0" smtClean="0"/>
              <a:t>Перевозка </a:t>
            </a:r>
            <a:r>
              <a:rPr lang="ru-RU" sz="1800" b="1" dirty="0"/>
              <a:t>детей в возрасте младше 7 лет </a:t>
            </a:r>
            <a:r>
              <a:rPr lang="ru-RU" sz="1800" dirty="0"/>
              <a:t>в легковом автомобиле и кабине грузового автомобиля, конструкцией которых предусмотрены ремни безопасности либо ремни безопасности и детская удерживающая система ISOFIX</a:t>
            </a:r>
            <a:r>
              <a:rPr lang="ru-RU" sz="1800" baseline="30000" dirty="0"/>
              <a:t>*</a:t>
            </a:r>
            <a:r>
              <a:rPr lang="ru-RU" sz="1800" dirty="0"/>
              <a:t>, должна осуществляться с  использованием детских удерживающих систем (устройств), соответствующих весу и росту ребенка.</a:t>
            </a:r>
            <a:br>
              <a:rPr lang="ru-RU" sz="1800" dirty="0"/>
            </a:br>
            <a:endParaRPr lang="ru-RU" sz="1800" dirty="0"/>
          </a:p>
        </p:txBody>
      </p:sp>
      <p:sp>
        <p:nvSpPr>
          <p:cNvPr id="3" name="Объект 2"/>
          <p:cNvSpPr>
            <a:spLocks noGrp="1"/>
          </p:cNvSpPr>
          <p:nvPr>
            <p:ph idx="1"/>
          </p:nvPr>
        </p:nvSpPr>
        <p:spPr>
          <a:xfrm>
            <a:off x="457200" y="2133600"/>
            <a:ext cx="8229600" cy="3886200"/>
          </a:xfrm>
        </p:spPr>
        <p:txBody>
          <a:bodyPr/>
          <a:lstStyle/>
          <a:p>
            <a:pPr marL="0" indent="0" algn="just">
              <a:buNone/>
            </a:pPr>
            <a:r>
              <a:rPr lang="ru-RU" sz="2000" b="1" dirty="0"/>
              <a:t>Перевозка детей в возрасте от 7 до 11 лет (включительно) </a:t>
            </a:r>
            <a:r>
              <a:rPr lang="ru-RU" sz="2000" dirty="0"/>
              <a:t>в легковом автомобиле и кабине грузового автомобиля, конструкцией которых предусмотрены ремни безопасности либо ремни безопасности и детская удерживающая система ISOFIX, должна осуществляться с использованием детских удерживающих систем (устройств), соответствующих весу и росту ребенка, или с  использованием ремней безопасности, а  на  переднем сиденье легкового автомобиля - только с  использованием детских удерживающих систем (устройств), соответствующих весу и росту ребенка.</a:t>
            </a:r>
          </a:p>
          <a:p>
            <a:pPr marL="0" indent="0" algn="just">
              <a:buNone/>
            </a:pPr>
            <a:r>
              <a:rPr lang="ru-RU" sz="2000" dirty="0"/>
              <a:t>Установка в легковом автомобиле и кабине грузового автомобиля детских удерживающих систем (устройств) и размещение в  них детей должны осуществляться в  соответствии с  руководством по эксплуатации указанных систем (устройств).</a:t>
            </a:r>
          </a:p>
          <a:p>
            <a:endParaRPr lang="ru-RU" dirty="0"/>
          </a:p>
        </p:txBody>
      </p:sp>
    </p:spTree>
    <p:extLst>
      <p:ext uri="{BB962C8B-B14F-4D97-AF65-F5344CB8AC3E}">
        <p14:creationId xmlns="" xmlns:p14="http://schemas.microsoft.com/office/powerpoint/2010/main" val="3284505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2362200"/>
            <a:ext cx="8229600" cy="3886200"/>
          </a:xfrm>
        </p:spPr>
        <p:txBody>
          <a:bodyPr/>
          <a:lstStyle/>
          <a:p>
            <a:endParaRPr lang="ru-RU" sz="1800" b="1" dirty="0" smtClean="0"/>
          </a:p>
          <a:p>
            <a:endParaRPr lang="ru-RU" sz="1800" b="1" dirty="0"/>
          </a:p>
          <a:p>
            <a:pPr algn="ctr"/>
            <a:r>
              <a:rPr lang="ru-RU" sz="1800" b="1" dirty="0" smtClean="0"/>
              <a:t>Таблица </a:t>
            </a:r>
            <a:r>
              <a:rPr lang="ru-RU" sz="1800" b="1" dirty="0"/>
              <a:t>перевозки детей в транспортных </a:t>
            </a:r>
            <a:r>
              <a:rPr lang="ru-RU" sz="1800" b="1" dirty="0" smtClean="0"/>
              <a:t>средствах</a:t>
            </a:r>
          </a:p>
          <a:p>
            <a:pPr algn="ctr"/>
            <a:endParaRPr lang="ru-RU" sz="1800" b="1" dirty="0"/>
          </a:p>
        </p:txBody>
      </p:sp>
      <p:pic>
        <p:nvPicPr>
          <p:cNvPr id="52226" name="Picture 2" descr="Правила перевозки детей"/>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2600" y="381000"/>
            <a:ext cx="5715000" cy="255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 name="Таблица 3"/>
          <p:cNvGraphicFramePr>
            <a:graphicFrameLocks noGrp="1"/>
          </p:cNvGraphicFramePr>
          <p:nvPr>
            <p:extLst>
              <p:ext uri="{D42A27DB-BD31-4B8C-83A1-F6EECF244321}">
                <p14:modId xmlns="" xmlns:p14="http://schemas.microsoft.com/office/powerpoint/2010/main" val="1402668750"/>
              </p:ext>
            </p:extLst>
          </p:nvPr>
        </p:nvGraphicFramePr>
        <p:xfrm>
          <a:off x="1462087" y="3505200"/>
          <a:ext cx="5762625" cy="2819401"/>
        </p:xfrm>
        <a:graphic>
          <a:graphicData uri="http://schemas.openxmlformats.org/drawingml/2006/table">
            <a:tbl>
              <a:tblPr>
                <a:tableStyleId>{5C22544A-7EE6-4342-B048-85BDC9FD1C3A}</a:tableStyleId>
              </a:tblPr>
              <a:tblGrid>
                <a:gridCol w="1920875"/>
                <a:gridCol w="1920875"/>
                <a:gridCol w="1920875"/>
              </a:tblGrid>
              <a:tr h="475561">
                <a:tc>
                  <a:txBody>
                    <a:bodyPr/>
                    <a:lstStyle/>
                    <a:p>
                      <a:pPr algn="ctr">
                        <a:spcBef>
                          <a:spcPts val="1050"/>
                        </a:spcBef>
                        <a:spcAft>
                          <a:spcPts val="1050"/>
                        </a:spcAft>
                      </a:pPr>
                      <a:r>
                        <a:rPr lang="ru-RU" sz="900">
                          <a:effectLst/>
                        </a:rPr>
                        <a:t>Транспортное средство</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c>
                  <a:txBody>
                    <a:bodyPr/>
                    <a:lstStyle/>
                    <a:p>
                      <a:pPr algn="ctr">
                        <a:spcBef>
                          <a:spcPts val="1050"/>
                        </a:spcBef>
                        <a:spcAft>
                          <a:spcPts val="1050"/>
                        </a:spcAft>
                      </a:pPr>
                      <a:r>
                        <a:rPr lang="ru-RU" sz="900">
                          <a:effectLst/>
                        </a:rPr>
                        <a:t>от 0 до 7 лет</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c>
                  <a:txBody>
                    <a:bodyPr/>
                    <a:lstStyle/>
                    <a:p>
                      <a:pPr algn="ctr">
                        <a:spcBef>
                          <a:spcPts val="1050"/>
                        </a:spcBef>
                        <a:spcAft>
                          <a:spcPts val="1050"/>
                        </a:spcAft>
                      </a:pPr>
                      <a:r>
                        <a:rPr lang="ru-RU" sz="900">
                          <a:effectLst/>
                        </a:rPr>
                        <a:t>от 7 до 11 лет</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r>
              <a:tr h="781280">
                <a:tc>
                  <a:txBody>
                    <a:bodyPr/>
                    <a:lstStyle/>
                    <a:p>
                      <a:pPr algn="ctr">
                        <a:spcBef>
                          <a:spcPts val="1050"/>
                        </a:spcBef>
                        <a:spcAft>
                          <a:spcPts val="1050"/>
                        </a:spcAft>
                      </a:pPr>
                      <a:r>
                        <a:rPr lang="ru-RU" sz="900">
                          <a:effectLst/>
                        </a:rPr>
                        <a:t>Легковой автомобиль</a:t>
                      </a:r>
                      <a:br>
                        <a:rPr lang="ru-RU" sz="900">
                          <a:effectLst/>
                        </a:rPr>
                      </a:br>
                      <a:r>
                        <a:rPr lang="ru-RU" sz="900">
                          <a:effectLst/>
                        </a:rPr>
                        <a:t>(переднее сиденье)</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c>
                  <a:txBody>
                    <a:bodyPr/>
                    <a:lstStyle/>
                    <a:p>
                      <a:pPr algn="ctr">
                        <a:spcBef>
                          <a:spcPts val="1050"/>
                        </a:spcBef>
                        <a:spcAft>
                          <a:spcPts val="1050"/>
                        </a:spcAft>
                      </a:pPr>
                      <a:r>
                        <a:rPr lang="ru-RU" sz="900">
                          <a:effectLst/>
                        </a:rPr>
                        <a:t>Удерживающее устройство</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c>
                  <a:txBody>
                    <a:bodyPr/>
                    <a:lstStyle/>
                    <a:p>
                      <a:pPr algn="ctr">
                        <a:spcBef>
                          <a:spcPts val="1050"/>
                        </a:spcBef>
                        <a:spcAft>
                          <a:spcPts val="1050"/>
                        </a:spcAft>
                      </a:pPr>
                      <a:r>
                        <a:rPr lang="ru-RU" sz="900">
                          <a:effectLst/>
                        </a:rPr>
                        <a:t>Удерживающее устройство</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r>
              <a:tr h="781280">
                <a:tc>
                  <a:txBody>
                    <a:bodyPr/>
                    <a:lstStyle/>
                    <a:p>
                      <a:pPr algn="ctr">
                        <a:spcBef>
                          <a:spcPts val="1050"/>
                        </a:spcBef>
                        <a:spcAft>
                          <a:spcPts val="1050"/>
                        </a:spcAft>
                      </a:pPr>
                      <a:r>
                        <a:rPr lang="ru-RU" sz="900">
                          <a:effectLst/>
                        </a:rPr>
                        <a:t>Легковой автомобиль</a:t>
                      </a:r>
                      <a:br>
                        <a:rPr lang="ru-RU" sz="900">
                          <a:effectLst/>
                        </a:rPr>
                      </a:br>
                      <a:r>
                        <a:rPr lang="ru-RU" sz="900">
                          <a:effectLst/>
                        </a:rPr>
                        <a:t>(заднее сиденье)</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c>
                  <a:txBody>
                    <a:bodyPr/>
                    <a:lstStyle/>
                    <a:p>
                      <a:pPr algn="ctr">
                        <a:spcBef>
                          <a:spcPts val="1050"/>
                        </a:spcBef>
                        <a:spcAft>
                          <a:spcPts val="1050"/>
                        </a:spcAft>
                      </a:pPr>
                      <a:r>
                        <a:rPr lang="ru-RU" sz="900">
                          <a:effectLst/>
                        </a:rPr>
                        <a:t>Удерживающее устройство</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c>
                  <a:txBody>
                    <a:bodyPr/>
                    <a:lstStyle/>
                    <a:p>
                      <a:pPr algn="ctr">
                        <a:spcBef>
                          <a:spcPts val="1050"/>
                        </a:spcBef>
                        <a:spcAft>
                          <a:spcPts val="1050"/>
                        </a:spcAft>
                      </a:pPr>
                      <a:r>
                        <a:rPr lang="ru-RU" sz="900">
                          <a:effectLst/>
                        </a:rPr>
                        <a:t>Удерживающее устройство или ремни</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r>
              <a:tr h="781280">
                <a:tc>
                  <a:txBody>
                    <a:bodyPr/>
                    <a:lstStyle/>
                    <a:p>
                      <a:pPr algn="ctr">
                        <a:spcBef>
                          <a:spcPts val="1050"/>
                        </a:spcBef>
                        <a:spcAft>
                          <a:spcPts val="1050"/>
                        </a:spcAft>
                      </a:pPr>
                      <a:r>
                        <a:rPr lang="ru-RU" sz="900">
                          <a:effectLst/>
                        </a:rPr>
                        <a:t>Грузовой автомобиль</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c>
                  <a:txBody>
                    <a:bodyPr/>
                    <a:lstStyle/>
                    <a:p>
                      <a:pPr algn="ctr">
                        <a:spcBef>
                          <a:spcPts val="1050"/>
                        </a:spcBef>
                        <a:spcAft>
                          <a:spcPts val="1050"/>
                        </a:spcAft>
                      </a:pPr>
                      <a:r>
                        <a:rPr lang="ru-RU" sz="900">
                          <a:effectLst/>
                        </a:rPr>
                        <a:t>Удерживающее устройство</a:t>
                      </a:r>
                      <a:endParaRPr lang="ru-RU" sz="1200">
                        <a:effectLst/>
                        <a:latin typeface="Times New Roman" panose="02020603050405020304" pitchFamily="18" charset="0"/>
                        <a:ea typeface="Times New Roman" panose="02020603050405020304" pitchFamily="18" charset="0"/>
                      </a:endParaRPr>
                    </a:p>
                  </a:txBody>
                  <a:tcPr marL="95250" marR="95250" marT="38100" marB="38100" anchor="ctr"/>
                </a:tc>
                <a:tc>
                  <a:txBody>
                    <a:bodyPr/>
                    <a:lstStyle/>
                    <a:p>
                      <a:pPr algn="ctr">
                        <a:spcBef>
                          <a:spcPts val="1050"/>
                        </a:spcBef>
                        <a:spcAft>
                          <a:spcPts val="1050"/>
                        </a:spcAft>
                      </a:pPr>
                      <a:r>
                        <a:rPr lang="ru-RU" sz="900" dirty="0">
                          <a:effectLst/>
                        </a:rPr>
                        <a:t>Удерживающее устройство или ремни</a:t>
                      </a:r>
                      <a:endParaRPr lang="ru-RU" sz="1200" dirty="0">
                        <a:effectLst/>
                        <a:latin typeface="Times New Roman" panose="02020603050405020304" pitchFamily="18" charset="0"/>
                        <a:ea typeface="Times New Roman" panose="02020603050405020304" pitchFamily="18" charset="0"/>
                      </a:endParaRPr>
                    </a:p>
                  </a:txBody>
                  <a:tcPr marL="95250" marR="95250" marT="38100" marB="38100" anchor="ctr"/>
                </a:tc>
              </a:tr>
            </a:tbl>
          </a:graphicData>
        </a:graphic>
      </p:graphicFrame>
    </p:spTree>
    <p:extLst>
      <p:ext uri="{BB962C8B-B14F-4D97-AF65-F5344CB8AC3E}">
        <p14:creationId xmlns="" xmlns:p14="http://schemas.microsoft.com/office/powerpoint/2010/main" val="3278148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1800" dirty="0"/>
              <a:t>ISOFIX (</a:t>
            </a:r>
            <a:r>
              <a:rPr lang="ru-RU" sz="1800" dirty="0" err="1"/>
              <a:t>International</a:t>
            </a:r>
            <a:r>
              <a:rPr lang="ru-RU" sz="1800" dirty="0"/>
              <a:t> </a:t>
            </a:r>
            <a:r>
              <a:rPr lang="ru-RU" sz="1800" dirty="0" err="1"/>
              <a:t>Standards</a:t>
            </a:r>
            <a:r>
              <a:rPr lang="ru-RU" sz="1800" dirty="0"/>
              <a:t> </a:t>
            </a:r>
            <a:r>
              <a:rPr lang="ru-RU" sz="1800" dirty="0" err="1"/>
              <a:t>Organisation</a:t>
            </a:r>
            <a:r>
              <a:rPr lang="ru-RU" sz="1800" dirty="0"/>
              <a:t> FIX) — система крепления, разработанная Международной Организацией по Стандартизации (ISO). Цель этого стандарта — сделать установку детских автокресел быстрой, простой и надежной.</a:t>
            </a:r>
            <a:br>
              <a:rPr lang="ru-RU" sz="1800" dirty="0"/>
            </a:br>
            <a:endParaRPr lang="ru-RU" sz="1800" dirty="0"/>
          </a:p>
        </p:txBody>
      </p:sp>
      <p:pic>
        <p:nvPicPr>
          <p:cNvPr id="53251" name="Picture 3" descr="isofix"/>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752600"/>
            <a:ext cx="3619500"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2" name="Picture 4" descr="Расположение крепления изофикс"/>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2667000"/>
            <a:ext cx="3962400" cy="330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113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609600"/>
            <a:ext cx="8229600" cy="1828800"/>
          </a:xfrm>
        </p:spPr>
        <p:txBody>
          <a:bodyPr/>
          <a:lstStyle/>
          <a:p>
            <a:pPr algn="ct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2800" b="1" dirty="0" smtClean="0"/>
              <a:t>Административная ответственность за нарушение правил перевозки детей </a:t>
            </a:r>
            <a:br>
              <a:rPr lang="ru-RU" sz="2800" b="1" dirty="0" smtClean="0"/>
            </a:br>
            <a:r>
              <a:rPr lang="ru-RU" sz="2800" b="1" dirty="0" smtClean="0"/>
              <a:t>предусмотрена </a:t>
            </a:r>
            <a:r>
              <a:rPr lang="ru-RU" sz="2800" b="1" dirty="0"/>
              <a:t>частью 3 статьи 12.23 </a:t>
            </a:r>
            <a:r>
              <a:rPr lang="ru-RU" sz="2800" b="1" dirty="0" smtClean="0"/>
              <a:t>КоАП РФ:</a:t>
            </a:r>
            <a:r>
              <a:rPr lang="ru-RU" sz="2800" b="1" dirty="0"/>
              <a:t/>
            </a:r>
            <a:br>
              <a:rPr lang="ru-RU" sz="2800" b="1" dirty="0"/>
            </a:br>
            <a:r>
              <a:rPr lang="ru-RU" sz="2800" b="1" dirty="0"/>
              <a:t/>
            </a:r>
            <a:br>
              <a:rPr lang="ru-RU" sz="2800" b="1" dirty="0"/>
            </a:br>
            <a:r>
              <a:rPr lang="ru-RU" sz="2400" dirty="0" smtClean="0"/>
              <a:t> </a:t>
            </a:r>
            <a:r>
              <a:rPr lang="ru-RU" sz="2400" dirty="0"/>
              <a:t>Нарушение требований к перевозке детей, установленных Правилами дорожного движения, -</a:t>
            </a:r>
            <a:br>
              <a:rPr lang="ru-RU" sz="2400" dirty="0"/>
            </a:br>
            <a:r>
              <a:rPr lang="ru-RU" sz="2400" dirty="0"/>
              <a:t>влечет наложение административного штрафа на водителя в размере трех тысяч рублей; на должностных лиц - двадцати пяти тысяч рублей; на юридических лиц - ста тысяч рублей.</a:t>
            </a:r>
            <a:br>
              <a:rPr lang="ru-RU" sz="2400" dirty="0"/>
            </a:br>
            <a:r>
              <a:rPr lang="ru-RU" sz="2400" dirty="0"/>
              <a:t>Таким образом, для водителя штраф за отсутствие детского удерживающего устройства составит </a:t>
            </a:r>
            <a:r>
              <a:rPr lang="ru-RU" sz="2400" b="1" dirty="0"/>
              <a:t>3 000 рублей</a:t>
            </a:r>
            <a:r>
              <a:rPr lang="ru-RU" sz="2400" dirty="0"/>
              <a:t>.</a:t>
            </a:r>
          </a:p>
        </p:txBody>
      </p:sp>
    </p:spTree>
    <p:extLst>
      <p:ext uri="{BB962C8B-B14F-4D97-AF65-F5344CB8AC3E}">
        <p14:creationId xmlns="" xmlns:p14="http://schemas.microsoft.com/office/powerpoint/2010/main" val="1469521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630238" y="-533400"/>
            <a:ext cx="8285162" cy="1600200"/>
          </a:xfrm>
        </p:spPr>
        <p:txBody>
          <a:bodyPr/>
          <a:lstStyle/>
          <a:p>
            <a:pPr algn="ctr"/>
            <a:r>
              <a:rPr lang="ru-RU" smtClean="0"/>
              <a:t>Паспорт дорожной безопасности</a:t>
            </a:r>
          </a:p>
        </p:txBody>
      </p:sp>
      <p:sp>
        <p:nvSpPr>
          <p:cNvPr id="4" name="Текст 3"/>
          <p:cNvSpPr>
            <a:spLocks noGrp="1"/>
          </p:cNvSpPr>
          <p:nvPr>
            <p:ph type="body" sz="half" idx="2"/>
          </p:nvPr>
        </p:nvSpPr>
        <p:spPr>
          <a:xfrm>
            <a:off x="655638" y="1295400"/>
            <a:ext cx="3687762" cy="5334000"/>
          </a:xfrm>
        </p:spPr>
        <p:txBody>
          <a:bodyPr/>
          <a:lstStyle/>
          <a:p>
            <a:pPr marL="285750" indent="-285750" algn="just">
              <a:buFontTx/>
              <a:buChar char="-"/>
              <a:defRPr/>
            </a:pPr>
            <a:r>
              <a:rPr lang="ru-RU" dirty="0" smtClean="0"/>
              <a:t>Предназначен для систематизации информации о деятельности образовательной организации, направленной на повышение безопасности детей на пути следования «Дом - Образовательная организация –Дом».</a:t>
            </a:r>
          </a:p>
          <a:p>
            <a:pPr marL="285750" indent="-285750" algn="just">
              <a:buFontTx/>
              <a:buChar char="-"/>
              <a:defRPr/>
            </a:pPr>
            <a:r>
              <a:rPr lang="ru-RU" dirty="0" smtClean="0"/>
              <a:t>Должен содержать маршруты безопасных подходов к образовательной организации, места посадки и высадки обучающихся при выполнении плановых экскурсионных поездок.</a:t>
            </a:r>
          </a:p>
          <a:p>
            <a:pPr algn="just">
              <a:defRPr/>
            </a:pPr>
            <a:r>
              <a:rPr lang="ru-RU" dirty="0" smtClean="0"/>
              <a:t>-  Данные Паспорта необходимо учитывать при подготовке мероприятий по предупреждению ДДТТ.</a:t>
            </a:r>
          </a:p>
          <a:p>
            <a:pPr marL="285750" indent="-285750" algn="just">
              <a:buFontTx/>
              <a:buChar char="-"/>
              <a:defRPr/>
            </a:pPr>
            <a:endParaRPr lang="ru-RU" dirty="0"/>
          </a:p>
        </p:txBody>
      </p:sp>
      <p:graphicFrame>
        <p:nvGraphicFramePr>
          <p:cNvPr id="51204" name="Object 4"/>
          <p:cNvGraphicFramePr>
            <a:graphicFrameLocks noGrp="1" noChangeAspect="1"/>
          </p:cNvGraphicFramePr>
          <p:nvPr>
            <p:ph idx="1"/>
          </p:nvPr>
        </p:nvGraphicFramePr>
        <p:xfrm>
          <a:off x="4572000" y="1295400"/>
          <a:ext cx="4419600" cy="5105400"/>
        </p:xfrm>
        <a:graphic>
          <a:graphicData uri="http://schemas.openxmlformats.org/presentationml/2006/ole">
            <p:oleObj spid="_x0000_s51217" r:id="rId3" imgW="7580741" imgH="9442170" progId="">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228600" y="381000"/>
            <a:ext cx="8763000" cy="646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lang="ru-RU" sz="1800" b="1">
                <a:latin typeface="Times New Roman" panose="02020603050405020304" pitchFamily="18" charset="0"/>
                <a:cs typeface="Times New Roman" panose="02020603050405020304" pitchFamily="18" charset="0"/>
              </a:rPr>
              <a:t>Федеральный Закон № 196 от 10 декабря 1995 год   «О безопасности дорожного движения». </a:t>
            </a:r>
            <a:endParaRPr lang="ru-RU" sz="1600">
              <a:latin typeface="Times New Roman" panose="02020603050405020304" pitchFamily="18" charset="0"/>
              <a:cs typeface="Times New Roman" panose="02020603050405020304" pitchFamily="18" charset="0"/>
            </a:endParaRPr>
          </a:p>
          <a:p>
            <a:pPr algn="just">
              <a:spcBef>
                <a:spcPct val="0"/>
              </a:spcBef>
              <a:buClrTx/>
              <a:buSzTx/>
              <a:buFontTx/>
              <a:buNone/>
            </a:pPr>
            <a:r>
              <a:rPr lang="ru-RU" sz="1800">
                <a:latin typeface="Times New Roman" panose="02020603050405020304" pitchFamily="18" charset="0"/>
                <a:cs typeface="Times New Roman" panose="02020603050405020304" pitchFamily="18" charset="0"/>
              </a:rPr>
              <a:t>Статья 29. Обучение граждан правилам безопасного поведения на автомобильных дорогах </a:t>
            </a:r>
            <a:endParaRPr lang="ru-RU" sz="1600">
              <a:latin typeface="Times New Roman" panose="02020603050405020304" pitchFamily="18" charset="0"/>
              <a:cs typeface="Times New Roman" panose="02020603050405020304" pitchFamily="18" charset="0"/>
            </a:endParaRPr>
          </a:p>
          <a:p>
            <a:pPr>
              <a:spcBef>
                <a:spcPct val="0"/>
              </a:spcBef>
              <a:buClrTx/>
              <a:buSzTx/>
              <a:buFontTx/>
              <a:buNone/>
            </a:pPr>
            <a:r>
              <a:rPr lang="ru-RU" sz="1800">
                <a:latin typeface="Times New Roman" panose="02020603050405020304" pitchFamily="18" charset="0"/>
                <a:cs typeface="Times New Roman" panose="02020603050405020304" pitchFamily="18" charset="0"/>
              </a:rPr>
              <a:t> </a:t>
            </a:r>
            <a:endParaRPr lang="ru-RU" sz="1600">
              <a:latin typeface="Times New Roman" panose="02020603050405020304" pitchFamily="18" charset="0"/>
              <a:cs typeface="Times New Roman" panose="02020603050405020304" pitchFamily="18" charset="0"/>
            </a:endParaRPr>
          </a:p>
          <a:p>
            <a:pPr algn="just">
              <a:spcBef>
                <a:spcPct val="0"/>
              </a:spcBef>
              <a:buClrTx/>
              <a:buSzTx/>
              <a:buFontTx/>
              <a:buNone/>
            </a:pPr>
            <a:r>
              <a:rPr lang="ru-RU" sz="1800">
                <a:latin typeface="Times New Roman" panose="02020603050405020304" pitchFamily="18" charset="0"/>
                <a:cs typeface="Times New Roman" panose="02020603050405020304" pitchFamily="18" charset="0"/>
              </a:rPr>
              <a:t>1. Обучение граждан правилам безопасного поведения на автомобильных дорогах осуществляется </a:t>
            </a:r>
            <a:r>
              <a:rPr lang="ru-RU" sz="1800" b="1">
                <a:latin typeface="Times New Roman" panose="02020603050405020304" pitchFamily="18" charset="0"/>
                <a:cs typeface="Times New Roman" panose="02020603050405020304" pitchFamily="18" charset="0"/>
              </a:rPr>
              <a:t>организациями, осуществляющими образовательную деятельность, в </a:t>
            </a:r>
            <a:r>
              <a:rPr lang="ru-RU" sz="1800">
                <a:latin typeface="Times New Roman" panose="02020603050405020304" pitchFamily="18" charset="0"/>
                <a:cs typeface="Times New Roman" panose="02020603050405020304" pitchFamily="18" charset="0"/>
              </a:rPr>
              <a:t>соответствии с федеральными государственными образовательными стандартами, предусматривающими такое обучение.</a:t>
            </a:r>
            <a:endParaRPr lang="ru-RU" sz="1600">
              <a:latin typeface="Times New Roman" panose="02020603050405020304" pitchFamily="18" charset="0"/>
              <a:cs typeface="Times New Roman" panose="02020603050405020304" pitchFamily="18" charset="0"/>
            </a:endParaRPr>
          </a:p>
          <a:p>
            <a:pPr algn="just">
              <a:spcBef>
                <a:spcPct val="0"/>
              </a:spcBef>
              <a:buClrTx/>
              <a:buSzTx/>
              <a:buFontTx/>
              <a:buNone/>
            </a:pPr>
            <a:r>
              <a:rPr lang="ru-RU" sz="1800">
                <a:latin typeface="Times New Roman" panose="02020603050405020304" pitchFamily="18" charset="0"/>
                <a:cs typeface="Times New Roman" panose="02020603050405020304" pitchFamily="18" charset="0"/>
              </a:rPr>
              <a:t>2. Обучение граждан правилам безопасного поведения на автомобильных дорогах осуществляется на основании методических рекомендаций, разрабатываемых совместно федеральными органами исполнительной власти, осуществляющими управление соответственно в области транспорта, образования, здравоохранения и социальной защиты населения.</a:t>
            </a:r>
            <a:endParaRPr lang="ru-RU" sz="1600">
              <a:latin typeface="Times New Roman" panose="02020603050405020304" pitchFamily="18" charset="0"/>
              <a:cs typeface="Times New Roman" panose="02020603050405020304" pitchFamily="18" charset="0"/>
            </a:endParaRPr>
          </a:p>
          <a:p>
            <a:pPr>
              <a:spcBef>
                <a:spcPct val="0"/>
              </a:spcBef>
              <a:buClrTx/>
              <a:buSzTx/>
              <a:buFontTx/>
              <a:buNone/>
            </a:pPr>
            <a:r>
              <a:rPr lang="ru-RU" sz="1800">
                <a:latin typeface="Times New Roman" panose="02020603050405020304" pitchFamily="18" charset="0"/>
                <a:cs typeface="Times New Roman" panose="02020603050405020304" pitchFamily="18" charset="0"/>
              </a:rPr>
              <a:t> </a:t>
            </a:r>
            <a:endParaRPr lang="ru-RU" sz="1600">
              <a:latin typeface="Times New Roman" panose="02020603050405020304" pitchFamily="18" charset="0"/>
              <a:cs typeface="Times New Roman" panose="02020603050405020304" pitchFamily="18" charset="0"/>
            </a:endParaRPr>
          </a:p>
          <a:p>
            <a:pPr algn="just">
              <a:spcBef>
                <a:spcPct val="0"/>
              </a:spcBef>
              <a:buClrTx/>
              <a:buSzTx/>
              <a:buFontTx/>
              <a:buNone/>
            </a:pPr>
            <a:r>
              <a:rPr lang="ru-RU" sz="1800">
                <a:latin typeface="Times New Roman" panose="02020603050405020304" pitchFamily="18" charset="0"/>
                <a:cs typeface="Times New Roman" panose="02020603050405020304" pitchFamily="18" charset="0"/>
              </a:rPr>
              <a:t>Важность и современность обучения несовершеннолетних правилам поведения на дороге не подлежит сомнению. Особое значение приобретает ответственность взрослых за формирование у детей навыков безопасного поведения на дороге.</a:t>
            </a:r>
            <a:endParaRPr lang="ru-RU" sz="1600">
              <a:latin typeface="Times New Roman" panose="02020603050405020304" pitchFamily="18" charset="0"/>
              <a:cs typeface="Times New Roman" panose="02020603050405020304" pitchFamily="18" charset="0"/>
            </a:endParaRPr>
          </a:p>
          <a:p>
            <a:pPr algn="just">
              <a:spcBef>
                <a:spcPct val="0"/>
              </a:spcBef>
              <a:buClrTx/>
              <a:buSzTx/>
              <a:buFontTx/>
              <a:buNone/>
            </a:pPr>
            <a:r>
              <a:rPr lang="ru-RU" sz="1800">
                <a:latin typeface="Times New Roman" panose="02020603050405020304" pitchFamily="18" charset="0"/>
                <a:cs typeface="Times New Roman" panose="02020603050405020304" pitchFamily="18" charset="0"/>
              </a:rPr>
              <a:t>Образовательные организации являются механизмом, с помощью которого запущен процесс становления школьников как субъектов дорожного движения.</a:t>
            </a:r>
            <a:endParaRPr lang="ru-RU" sz="1600">
              <a:latin typeface="Times New Roman" panose="02020603050405020304" pitchFamily="18" charset="0"/>
              <a:cs typeface="Times New Roman" panose="02020603050405020304" pitchFamily="18" charset="0"/>
            </a:endParaRPr>
          </a:p>
          <a:p>
            <a:pPr algn="just">
              <a:spcBef>
                <a:spcPct val="0"/>
              </a:spcBef>
              <a:buClrTx/>
              <a:buSzTx/>
              <a:buFontTx/>
              <a:buNone/>
            </a:pPr>
            <a:r>
              <a:rPr lang="ru-RU" sz="1800">
                <a:latin typeface="Times New Roman" panose="02020603050405020304" pitchFamily="18" charset="0"/>
                <a:cs typeface="Times New Roman" panose="02020603050405020304" pitchFamily="18" charset="0"/>
              </a:rPr>
              <a:t>Одним из условий эффективного обучения правилам дорожной безопасности является учет возрастных, психофизиологических и индивидуальных особенностей поведения детей в дорожной среде.</a:t>
            </a:r>
            <a:endParaRPr lang="ru-RU" sz="1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ru-RU" sz="3600" dirty="0" smtClean="0"/>
              <a:t>При составлении безопасных маршрутов движения детей </a:t>
            </a:r>
            <a:r>
              <a:rPr lang="en-US" sz="3600" dirty="0" smtClean="0"/>
              <a:t/>
            </a:r>
            <a:br>
              <a:rPr lang="en-US" sz="3600" dirty="0" smtClean="0"/>
            </a:br>
            <a:r>
              <a:rPr lang="ru-RU" sz="3600" dirty="0" smtClean="0"/>
              <a:t>«Дом-школа</a:t>
            </a:r>
            <a:r>
              <a:rPr lang="en-US" sz="3600" dirty="0" smtClean="0"/>
              <a:t> </a:t>
            </a:r>
            <a:r>
              <a:rPr lang="ru-RU" sz="3600" dirty="0" smtClean="0"/>
              <a:t>- дом» рекомендуется использовать моделирующую программу, размещенную по адресу: </a:t>
            </a:r>
            <a:r>
              <a:rPr lang="en-US" sz="6000" b="1" i="1" dirty="0" smtClean="0"/>
              <a:t>http</a:t>
            </a:r>
            <a:r>
              <a:rPr lang="ru-RU" sz="6000" b="1" i="1" dirty="0" smtClean="0"/>
              <a:t>:</a:t>
            </a:r>
            <a:r>
              <a:rPr lang="en-US" sz="6000" b="1" i="1" dirty="0" smtClean="0"/>
              <a:t>//passportbdd.ru/</a:t>
            </a:r>
            <a:endParaRPr lang="ru-RU" sz="6000" b="1" i="1" dirty="0"/>
          </a:p>
        </p:txBody>
      </p:sp>
    </p:spTree>
    <p:extLst>
      <p:ext uri="{BB962C8B-B14F-4D97-AF65-F5344CB8AC3E}">
        <p14:creationId xmlns="" xmlns:p14="http://schemas.microsoft.com/office/powerpoint/2010/main" val="1405374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630238" y="457200"/>
            <a:ext cx="8132762" cy="457200"/>
          </a:xfrm>
        </p:spPr>
        <p:txBody>
          <a:bodyPr/>
          <a:lstStyle/>
          <a:p>
            <a:pPr algn="ctr"/>
            <a:r>
              <a:rPr lang="ru-RU" sz="1800" b="1" dirty="0" smtClean="0"/>
              <a:t>Ответственность за нарушение правил организованной перевозки групп детей </a:t>
            </a:r>
          </a:p>
        </p:txBody>
      </p:sp>
      <p:sp>
        <p:nvSpPr>
          <p:cNvPr id="3" name="Объект 2"/>
          <p:cNvSpPr>
            <a:spLocks noGrp="1"/>
          </p:cNvSpPr>
          <p:nvPr>
            <p:ph idx="1"/>
          </p:nvPr>
        </p:nvSpPr>
        <p:spPr>
          <a:xfrm>
            <a:off x="630238" y="936625"/>
            <a:ext cx="8132762" cy="5616575"/>
          </a:xfrm>
        </p:spPr>
        <p:txBody>
          <a:bodyPr/>
          <a:lstStyle/>
          <a:p>
            <a:pPr marL="0" indent="0" algn="just">
              <a:buFont typeface="Wingdings" panose="05000000000000000000" pitchFamily="2" charset="2"/>
              <a:buNone/>
              <a:defRPr/>
            </a:pPr>
            <a:r>
              <a:rPr lang="ru-RU" sz="1800" dirty="0" smtClean="0"/>
              <a:t>13 мая 2016 </a:t>
            </a:r>
            <a:r>
              <a:rPr lang="ru-RU" sz="1800" dirty="0"/>
              <a:t>года вступили в силу изменения в Кодексе об административных правонарушениях РФ в части касающейся организованных перевозок групп детей.</a:t>
            </a:r>
          </a:p>
          <a:p>
            <a:pPr marL="0" indent="0" algn="just">
              <a:buFont typeface="Wingdings" panose="05000000000000000000" pitchFamily="2" charset="2"/>
              <a:buNone/>
              <a:defRPr/>
            </a:pPr>
            <a:r>
              <a:rPr lang="ru-RU" sz="1800" dirty="0"/>
              <a:t> В  соответствии с Федеральным законом от 01.05.2016 № 138-ФЗ «О внесении изменений в Кодекс Российской Федерации об административных правонарушениях» вводится ответственность за нарушение требований к перевозке детей, установленных Правилами дорожного движения, не только для водителя, но и для должностных лиц, ответственных за перевозку (в размере двадцати пяти тысяч рублей), и для юридических лиц (в размере ста тысяч рублей), а также ответственность за нарушения Правил организованной перевозки группы детей автобусами, утвержденных постановлением Правительства Российской Федерации от 17 декабря 2013 года № 1177. </a:t>
            </a:r>
          </a:p>
          <a:p>
            <a:pPr algn="just">
              <a:defRPr/>
            </a:pPr>
            <a:r>
              <a:rPr lang="ru-RU" sz="1800" b="1" dirty="0"/>
              <a:t>Статья 12.23 КоАП РФ </a:t>
            </a:r>
            <a:r>
              <a:rPr lang="ru-RU" sz="1800" dirty="0"/>
              <a:t>дополняется частями 4 – 6, предусматривающими административную ответственность водителей, должностных лиц, юридических лиц и индивидуальных предпринимателей за перевозку организованной группы детей автобусами с нарушением требований Правил организованной перевозки группы детей автобусами.</a:t>
            </a:r>
          </a:p>
          <a:p>
            <a:pPr>
              <a:defRPr/>
            </a:pPr>
            <a:endParaRPr lang="ru-RU"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Прямоугольник 1"/>
          <p:cNvSpPr>
            <a:spLocks noChangeArrowheads="1"/>
          </p:cNvSpPr>
          <p:nvPr/>
        </p:nvSpPr>
        <p:spPr bwMode="auto">
          <a:xfrm>
            <a:off x="569913" y="762000"/>
            <a:ext cx="8421687" cy="486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lang="ru-RU" sz="1800" b="1"/>
              <a:t>В связи с этим ч.3 статьи 12.23 КоАП РФ </a:t>
            </a:r>
            <a:r>
              <a:rPr lang="ru-RU" sz="1800"/>
              <a:t>изложена в новой редакции: нарушение требований к перевозке детей, установленных </a:t>
            </a:r>
            <a:r>
              <a:rPr lang="ru-RU" sz="1800" u="sng">
                <a:hlinkClick r:id="rId2"/>
              </a:rPr>
              <a:t>Правилами</a:t>
            </a:r>
            <a:r>
              <a:rPr lang="ru-RU" sz="1800"/>
              <a:t> дорожного движения -</a:t>
            </a:r>
          </a:p>
          <a:p>
            <a:pPr algn="just">
              <a:spcBef>
                <a:spcPct val="0"/>
              </a:spcBef>
              <a:buClrTx/>
              <a:buSzTx/>
              <a:buFontTx/>
              <a:buNone/>
            </a:pPr>
            <a:r>
              <a:rPr lang="ru-RU" sz="2000" b="1"/>
              <a:t>влечет</a:t>
            </a:r>
            <a:r>
              <a:rPr lang="ru-RU" sz="1800"/>
              <a:t> наложение административного штрафа на водителя в размере трех тысяч рублей; на должностных лиц - двадцати пяти тысяч рублей; на юридических лиц - ста тысяч рублей.</a:t>
            </a:r>
          </a:p>
          <a:p>
            <a:pPr algn="just">
              <a:spcBef>
                <a:spcPct val="0"/>
              </a:spcBef>
              <a:buClrTx/>
              <a:buSzTx/>
              <a:buFontTx/>
              <a:buNone/>
            </a:pPr>
            <a:r>
              <a:rPr lang="ru-RU" sz="1800" b="1"/>
              <a:t>В соответствии с ч. 4. ст.12.23 КоАП РФ </a:t>
            </a:r>
            <a:r>
              <a:rPr lang="ru-RU" sz="1800"/>
              <a:t>организованная перевозка группы детей автобусами, не соответствующими требованиям </a:t>
            </a:r>
            <a:r>
              <a:rPr lang="ru-RU" sz="1800" u="sng">
                <a:hlinkClick r:id="rId3"/>
              </a:rPr>
              <a:t>Правил</a:t>
            </a:r>
            <a:r>
              <a:rPr lang="ru-RU" sz="1800"/>
              <a:t> организованной перевозки группы детей автобусами, либо водителем, не соответствующим требованиям указанных </a:t>
            </a:r>
            <a:r>
              <a:rPr lang="ru-RU" sz="1800" u="sng">
                <a:hlinkClick r:id="rId4"/>
              </a:rPr>
              <a:t>Правил</a:t>
            </a:r>
            <a:r>
              <a:rPr lang="ru-RU" sz="1800"/>
              <a:t>, либо без договора фрахтования, если наличие такого документа предусмотрено указанными </a:t>
            </a:r>
            <a:r>
              <a:rPr lang="ru-RU" sz="1800" u="sng">
                <a:hlinkClick r:id="rId3"/>
              </a:rPr>
              <a:t>Правилами</a:t>
            </a:r>
            <a:r>
              <a:rPr lang="ru-RU" sz="1800"/>
              <a:t>, либо без программы маршрута, либо без списка детей, либо без списка назначенных сопровождающих, предусмотренных указанными </a:t>
            </a:r>
            <a:r>
              <a:rPr lang="ru-RU" sz="1800" u="sng">
                <a:hlinkClick r:id="rId5"/>
              </a:rPr>
              <a:t>Правилами</a:t>
            </a:r>
            <a:r>
              <a:rPr lang="ru-RU" sz="1800"/>
              <a:t> -</a:t>
            </a:r>
          </a:p>
          <a:p>
            <a:pPr algn="just">
              <a:spcBef>
                <a:spcPct val="0"/>
              </a:spcBef>
              <a:buClrTx/>
              <a:buSzTx/>
              <a:buFontTx/>
              <a:buNone/>
            </a:pPr>
            <a:r>
              <a:rPr lang="ru-RU" sz="2000" b="1"/>
              <a:t>влечет</a:t>
            </a:r>
            <a:r>
              <a:rPr lang="ru-RU" sz="1800"/>
              <a:t> наложение административного штрафа на водителя в размере трех тысяч рублей; на должностных лиц - двадцати пяти тысяч рублей; на юридических лиц - ста тысяч рублей.</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ольник 2"/>
          <p:cNvSpPr>
            <a:spLocks noChangeArrowheads="1"/>
          </p:cNvSpPr>
          <p:nvPr/>
        </p:nvSpPr>
        <p:spPr bwMode="auto">
          <a:xfrm>
            <a:off x="533400" y="762000"/>
            <a:ext cx="8382000" cy="507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ru-RU" sz="1800"/>
              <a:t>В соответствии с ч. 5 ст. 12.23 КоАП РФ нарушение требований к перевозке детей в ночное время, установленных </a:t>
            </a:r>
            <a:r>
              <a:rPr lang="ru-RU" sz="1800" u="sng">
                <a:hlinkClick r:id="rId2"/>
              </a:rPr>
              <a:t>Правилами</a:t>
            </a:r>
            <a:r>
              <a:rPr lang="ru-RU" sz="1800"/>
              <a:t> организованной перевозки группы детей автобусами -</a:t>
            </a:r>
          </a:p>
          <a:p>
            <a:pPr>
              <a:spcBef>
                <a:spcPct val="0"/>
              </a:spcBef>
              <a:buClrTx/>
              <a:buSzTx/>
              <a:buFontTx/>
              <a:buNone/>
            </a:pPr>
            <a:r>
              <a:rPr lang="ru-RU" sz="1800"/>
              <a:t>влечет наложение административного штрафа на водителя в размере пяти тысяч рублей или лишение права управления транспортными средствами на срок от четырех до шести месяцев; на должностных лиц - пятидесяти тысяч рублей; на юридических лиц - двухсот тысяч рублей.</a:t>
            </a:r>
          </a:p>
          <a:p>
            <a:pPr>
              <a:spcBef>
                <a:spcPct val="0"/>
              </a:spcBef>
              <a:buClrTx/>
              <a:buSzTx/>
              <a:buFontTx/>
              <a:buNone/>
            </a:pPr>
            <a:r>
              <a:rPr lang="ru-RU" sz="1800"/>
              <a:t>В соответствии ч.6. ст.12.23 КоАП РФ нарушение требований к перевозке детей, установленных </a:t>
            </a:r>
            <a:r>
              <a:rPr lang="ru-RU" sz="1800" u="sng">
                <a:hlinkClick r:id="rId3"/>
              </a:rPr>
              <a:t>Правилами</a:t>
            </a:r>
            <a:r>
              <a:rPr lang="ru-RU" sz="1800"/>
              <a:t> организованной перевозки группы детей автобусами, за исключением случаев, предусмотренных </a:t>
            </a:r>
            <a:r>
              <a:rPr lang="ru-RU" sz="1800" u="sng">
                <a:hlinkClick r:id="rId4"/>
              </a:rPr>
              <a:t>частями 4</a:t>
            </a:r>
            <a:r>
              <a:rPr lang="ru-RU" sz="1800"/>
              <a:t> и </a:t>
            </a:r>
            <a:r>
              <a:rPr lang="ru-RU" sz="1800" u="sng">
                <a:hlinkClick r:id="rId5"/>
              </a:rPr>
              <a:t>5</a:t>
            </a:r>
            <a:r>
              <a:rPr lang="ru-RU" sz="1800"/>
              <a:t> ст.12.23 КоАП РФ -</a:t>
            </a:r>
          </a:p>
          <a:p>
            <a:pPr>
              <a:spcBef>
                <a:spcPct val="0"/>
              </a:spcBef>
              <a:buClrTx/>
              <a:buSzTx/>
              <a:buFontTx/>
              <a:buNone/>
            </a:pPr>
            <a:r>
              <a:rPr lang="ru-RU" sz="1800"/>
              <a:t>влечет наложение административного штрафа на должностных лиц в размере двадцати пяти тысяч рублей; на юридических лиц - ста тысяч рублей.</a:t>
            </a:r>
          </a:p>
          <a:p>
            <a:pPr>
              <a:spcBef>
                <a:spcPct val="0"/>
              </a:spcBef>
              <a:buClrTx/>
              <a:buSzTx/>
              <a:buFontTx/>
              <a:buNone/>
            </a:pPr>
            <a:r>
              <a:rPr lang="ru-RU" sz="1800"/>
              <a:t> За административные правонарушения, предусмотренные статьей 12.23 КоАП РФ, лица, осуществляющие предпринимательскую деятельность без образования юридического лица, несут административную ответственность как юридические лица.</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a:spLocks noChangeArrowheads="1"/>
          </p:cNvSpPr>
          <p:nvPr/>
        </p:nvSpPr>
        <p:spPr bwMode="auto">
          <a:xfrm>
            <a:off x="96838" y="0"/>
            <a:ext cx="12018962" cy="2420938"/>
          </a:xfrm>
          <a:prstGeom prst="rect">
            <a:avLst/>
          </a:prstGeom>
          <a:solidFill>
            <a:srgbClr val="FFCC00"/>
          </a:solidFill>
          <a:ln w="25400" algn="ctr">
            <a:noFill/>
            <a:miter lim="800000"/>
            <a:headEnd/>
            <a:tailEnd/>
          </a:ln>
          <a:effectLst>
            <a:outerShdw dist="38100" dir="16200000" rotWithShape="0">
              <a:srgbClr val="000000">
                <a:alpha val="39999"/>
              </a:srgbClr>
            </a:outerShdw>
          </a:effectLst>
        </p:spPr>
        <p:txBody>
          <a:bodyPr anchor="ctr"/>
          <a:lstStyle/>
          <a:p>
            <a:pPr algn="ctr" eaLnBrk="1" fontAlgn="auto" hangingPunct="1">
              <a:spcBef>
                <a:spcPts val="0"/>
              </a:spcBef>
              <a:spcAft>
                <a:spcPts val="0"/>
              </a:spcAft>
              <a:defRPr/>
            </a:pPr>
            <a:endParaRPr lang="ru-RU">
              <a:solidFill>
                <a:schemeClr val="lt1"/>
              </a:solidFill>
              <a:latin typeface="+mn-lt"/>
            </a:endParaRPr>
          </a:p>
        </p:txBody>
      </p:sp>
      <p:sp>
        <p:nvSpPr>
          <p:cNvPr id="12" name="Куб 11"/>
          <p:cNvSpPr/>
          <p:nvPr/>
        </p:nvSpPr>
        <p:spPr>
          <a:xfrm rot="235563">
            <a:off x="1161931" y="301581"/>
            <a:ext cx="733045" cy="1275512"/>
          </a:xfrm>
          <a:prstGeom prst="cube">
            <a:avLst/>
          </a:prstGeom>
          <a:solidFill>
            <a:srgbClr val="00B0F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в</a:t>
            </a:r>
          </a:p>
        </p:txBody>
      </p:sp>
      <p:sp>
        <p:nvSpPr>
          <p:cNvPr id="10" name="Куб 9"/>
          <p:cNvSpPr/>
          <p:nvPr/>
        </p:nvSpPr>
        <p:spPr>
          <a:xfrm rot="197207">
            <a:off x="2209661" y="47855"/>
            <a:ext cx="1359769" cy="1701396"/>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16" name="Куб 15"/>
          <p:cNvSpPr/>
          <p:nvPr/>
        </p:nvSpPr>
        <p:spPr>
          <a:xfrm rot="768778">
            <a:off x="2871705" y="388751"/>
            <a:ext cx="1421363" cy="1299524"/>
          </a:xfrm>
          <a:prstGeom prst="cube">
            <a:avLst/>
          </a:prstGeom>
          <a:solidFill>
            <a:srgbClr val="246E2D"/>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4" name="Куб 3"/>
          <p:cNvSpPr/>
          <p:nvPr/>
        </p:nvSpPr>
        <p:spPr>
          <a:xfrm rot="655611">
            <a:off x="10980" y="239670"/>
            <a:ext cx="1181260" cy="1438640"/>
          </a:xfrm>
          <a:prstGeom prst="cube">
            <a:avLst/>
          </a:prstGeom>
          <a:solidFill>
            <a:srgbClr val="F35F0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6000" b="1" dirty="0">
                <a:solidFill>
                  <a:srgbClr val="FFFFFF"/>
                </a:solidFill>
                <a:effectLst>
                  <a:outerShdw blurRad="38100" dist="38100" dir="2700000" algn="tl">
                    <a:srgbClr val="C0C0C0"/>
                  </a:outerShdw>
                </a:effectLst>
                <a:cs typeface="Arial" charset="0"/>
              </a:rPr>
              <a:t>С</a:t>
            </a:r>
          </a:p>
        </p:txBody>
      </p:sp>
      <p:sp>
        <p:nvSpPr>
          <p:cNvPr id="2" name="Куб 3"/>
          <p:cNvSpPr/>
          <p:nvPr/>
        </p:nvSpPr>
        <p:spPr>
          <a:xfrm rot="655611">
            <a:off x="3799353" y="279714"/>
            <a:ext cx="710870" cy="1344191"/>
          </a:xfrm>
          <a:prstGeom prst="cube">
            <a:avLst/>
          </a:prstGeom>
          <a:solidFill>
            <a:srgbClr val="F35F0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6000" b="1" dirty="0" smtClean="0">
                <a:solidFill>
                  <a:srgbClr val="FFFFFF"/>
                </a:solidFill>
                <a:effectLst>
                  <a:outerShdw blurRad="38100" dist="38100" dir="2700000" algn="tl">
                    <a:srgbClr val="C0C0C0"/>
                  </a:outerShdw>
                </a:effectLst>
                <a:cs typeface="Arial" charset="0"/>
              </a:rPr>
              <a:t>в</a:t>
            </a:r>
            <a:endParaRPr lang="ru-RU" sz="6000" b="1" dirty="0">
              <a:solidFill>
                <a:srgbClr val="FFFFFF"/>
              </a:solidFill>
              <a:effectLst>
                <a:outerShdw blurRad="38100" dist="38100" dir="2700000" algn="tl">
                  <a:srgbClr val="C0C0C0"/>
                </a:outerShdw>
              </a:effectLst>
              <a:cs typeface="Arial" charset="0"/>
            </a:endParaRPr>
          </a:p>
        </p:txBody>
      </p:sp>
      <p:sp>
        <p:nvSpPr>
          <p:cNvPr id="3" name="Прямоугольник 27"/>
          <p:cNvSpPr>
            <a:spLocks noChangeArrowheads="1"/>
          </p:cNvSpPr>
          <p:nvPr/>
        </p:nvSpPr>
        <p:spPr bwMode="auto">
          <a:xfrm>
            <a:off x="55563" y="5013325"/>
            <a:ext cx="12060237" cy="1844675"/>
          </a:xfrm>
          <a:prstGeom prst="rect">
            <a:avLst/>
          </a:prstGeom>
          <a:solidFill>
            <a:srgbClr val="FFCC00"/>
          </a:solidFill>
          <a:ln w="25400" algn="ctr">
            <a:noFill/>
            <a:miter lim="800000"/>
            <a:headEnd/>
            <a:tailEnd/>
          </a:ln>
          <a:effectLst>
            <a:outerShdw dist="38100" dir="16200000" rotWithShape="0">
              <a:srgbClr val="000000">
                <a:alpha val="39999"/>
              </a:srgbClr>
            </a:outerShdw>
          </a:effectLst>
        </p:spPr>
        <p:txBody>
          <a:bodyPr anchor="ctr"/>
          <a:lstStyle/>
          <a:p>
            <a:pPr algn="ctr" eaLnBrk="1" fontAlgn="auto" hangingPunct="1">
              <a:spcBef>
                <a:spcPts val="0"/>
              </a:spcBef>
              <a:spcAft>
                <a:spcPts val="0"/>
              </a:spcAft>
              <a:defRPr/>
            </a:pPr>
            <a:endParaRPr lang="ru-RU">
              <a:solidFill>
                <a:schemeClr val="lt1"/>
              </a:solidFill>
              <a:latin typeface="+mn-lt"/>
            </a:endParaRPr>
          </a:p>
        </p:txBody>
      </p:sp>
      <p:pic>
        <p:nvPicPr>
          <p:cNvPr id="57357" name="Picture 45" descr="P726547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133" y="1707406"/>
            <a:ext cx="11963400" cy="516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Куб 3"/>
          <p:cNvSpPr/>
          <p:nvPr/>
        </p:nvSpPr>
        <p:spPr>
          <a:xfrm rot="655611">
            <a:off x="1603818" y="331686"/>
            <a:ext cx="885579" cy="1344191"/>
          </a:xfrm>
          <a:prstGeom prst="cube">
            <a:avLst/>
          </a:prstGeom>
          <a:solidFill>
            <a:srgbClr val="F35F0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6000" b="1" dirty="0">
                <a:solidFill>
                  <a:srgbClr val="FFFFFF"/>
                </a:solidFill>
                <a:effectLst>
                  <a:outerShdw blurRad="38100" dist="38100" dir="2700000" algn="tl">
                    <a:srgbClr val="C0C0C0"/>
                  </a:outerShdw>
                </a:effectLst>
                <a:cs typeface="Arial" charset="0"/>
              </a:rPr>
              <a:t>е</a:t>
            </a:r>
          </a:p>
        </p:txBody>
      </p:sp>
      <p:sp>
        <p:nvSpPr>
          <p:cNvPr id="13" name="Куб 12"/>
          <p:cNvSpPr/>
          <p:nvPr/>
        </p:nvSpPr>
        <p:spPr>
          <a:xfrm rot="235563">
            <a:off x="4817308" y="343929"/>
            <a:ext cx="892325" cy="1275512"/>
          </a:xfrm>
          <a:prstGeom prst="cube">
            <a:avLst/>
          </a:prstGeom>
          <a:solidFill>
            <a:srgbClr val="00B0F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smtClean="0">
                <a:effectLst>
                  <a:outerShdw blurRad="38100" dist="38100" dir="2700000" algn="tl">
                    <a:srgbClr val="000000">
                      <a:alpha val="43137"/>
                    </a:srgbClr>
                  </a:outerShdw>
                </a:effectLst>
              </a:rPr>
              <a:t>з</a:t>
            </a:r>
            <a:endParaRPr lang="ru-RU" sz="6000" b="1" dirty="0">
              <a:effectLst>
                <a:outerShdw blurRad="38100" dist="38100" dir="2700000" algn="tl">
                  <a:srgbClr val="000000">
                    <a:alpha val="43137"/>
                  </a:srgbClr>
                </a:outerShdw>
              </a:effectLst>
            </a:endParaRPr>
          </a:p>
        </p:txBody>
      </p:sp>
      <p:sp>
        <p:nvSpPr>
          <p:cNvPr id="14" name="Куб 13"/>
          <p:cNvSpPr/>
          <p:nvPr/>
        </p:nvSpPr>
        <p:spPr>
          <a:xfrm rot="768778">
            <a:off x="5613951" y="337638"/>
            <a:ext cx="1421363" cy="1299524"/>
          </a:xfrm>
          <a:prstGeom prst="cube">
            <a:avLst/>
          </a:prstGeom>
          <a:solidFill>
            <a:srgbClr val="246E2D"/>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р</a:t>
            </a:r>
          </a:p>
        </p:txBody>
      </p:sp>
      <p:sp>
        <p:nvSpPr>
          <p:cNvPr id="15" name="Куб 14"/>
          <p:cNvSpPr/>
          <p:nvPr/>
        </p:nvSpPr>
        <p:spPr>
          <a:xfrm rot="197207">
            <a:off x="6493058" y="60262"/>
            <a:ext cx="1359769" cy="1401776"/>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7" name="Куб 16"/>
          <p:cNvSpPr/>
          <p:nvPr/>
        </p:nvSpPr>
        <p:spPr>
          <a:xfrm rot="655611">
            <a:off x="7392958" y="71947"/>
            <a:ext cx="1381099" cy="1438640"/>
          </a:xfrm>
          <a:prstGeom prst="cube">
            <a:avLst/>
          </a:prstGeom>
          <a:solidFill>
            <a:srgbClr val="F35F0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6000" b="1" dirty="0">
                <a:solidFill>
                  <a:srgbClr val="FFFFFF"/>
                </a:solidFill>
                <a:effectLst>
                  <a:outerShdw blurRad="38100" dist="38100" dir="2700000" algn="tl">
                    <a:srgbClr val="C0C0C0"/>
                  </a:outerShdw>
                </a:effectLst>
                <a:cs typeface="Arial" charset="0"/>
              </a:rPr>
              <a:t>щ</a:t>
            </a:r>
          </a:p>
        </p:txBody>
      </p:sp>
      <p:sp>
        <p:nvSpPr>
          <p:cNvPr id="18" name="Куб 17"/>
          <p:cNvSpPr/>
          <p:nvPr/>
        </p:nvSpPr>
        <p:spPr>
          <a:xfrm rot="768778">
            <a:off x="8353416" y="75951"/>
            <a:ext cx="915802" cy="1617298"/>
          </a:xfrm>
          <a:prstGeom prst="cube">
            <a:avLst/>
          </a:prstGeom>
          <a:solidFill>
            <a:srgbClr val="FFFF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а</a:t>
            </a:r>
          </a:p>
        </p:txBody>
      </p:sp>
      <p:sp>
        <p:nvSpPr>
          <p:cNvPr id="19" name="Куб 18"/>
          <p:cNvSpPr/>
          <p:nvPr/>
        </p:nvSpPr>
        <p:spPr>
          <a:xfrm rot="768778">
            <a:off x="9009215" y="292977"/>
            <a:ext cx="1129390" cy="1299524"/>
          </a:xfrm>
          <a:prstGeom prst="cube">
            <a:avLst/>
          </a:prstGeom>
          <a:solidFill>
            <a:srgbClr val="246E2D"/>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т</a:t>
            </a:r>
          </a:p>
        </p:txBody>
      </p:sp>
      <p:sp>
        <p:nvSpPr>
          <p:cNvPr id="20" name="Куб 19"/>
          <p:cNvSpPr/>
          <p:nvPr/>
        </p:nvSpPr>
        <p:spPr>
          <a:xfrm rot="768778">
            <a:off x="9764673" y="-146363"/>
            <a:ext cx="1421363" cy="1299524"/>
          </a:xfrm>
          <a:prstGeom prst="cube">
            <a:avLst/>
          </a:prstGeom>
          <a:solidFill>
            <a:schemeClr val="bg2">
              <a:lumMod val="40000"/>
              <a:lumOff val="60000"/>
            </a:schemeClr>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е</a:t>
            </a:r>
          </a:p>
        </p:txBody>
      </p:sp>
      <p:sp>
        <p:nvSpPr>
          <p:cNvPr id="21" name="Куб 20"/>
          <p:cNvSpPr/>
          <p:nvPr/>
        </p:nvSpPr>
        <p:spPr>
          <a:xfrm rot="768778">
            <a:off x="10330643" y="647407"/>
            <a:ext cx="1421363" cy="1299524"/>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л</a:t>
            </a:r>
          </a:p>
        </p:txBody>
      </p:sp>
      <p:sp>
        <p:nvSpPr>
          <p:cNvPr id="23" name="Куб 22"/>
          <p:cNvSpPr/>
          <p:nvPr/>
        </p:nvSpPr>
        <p:spPr>
          <a:xfrm rot="768778">
            <a:off x="11161136" y="618728"/>
            <a:ext cx="1294826" cy="1299524"/>
          </a:xfrm>
          <a:prstGeom prst="cube">
            <a:avLst/>
          </a:prstGeom>
          <a:solidFill>
            <a:srgbClr val="246E2D"/>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и</a:t>
            </a:r>
          </a:p>
        </p:txBody>
      </p:sp>
      <p:sp>
        <p:nvSpPr>
          <p:cNvPr id="22" name="Куб 21"/>
          <p:cNvSpPr/>
          <p:nvPr/>
        </p:nvSpPr>
        <p:spPr>
          <a:xfrm rot="768778">
            <a:off x="4274932" y="449607"/>
            <a:ext cx="691317" cy="1299524"/>
          </a:xfrm>
          <a:prstGeom prst="cube">
            <a:avLst/>
          </a:prstGeom>
          <a:solidFill>
            <a:srgbClr val="246E2D"/>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о</a:t>
            </a:r>
          </a:p>
        </p:txBody>
      </p:sp>
      <p:sp>
        <p:nvSpPr>
          <p:cNvPr id="24" name="Куб 23"/>
          <p:cNvSpPr/>
          <p:nvPr/>
        </p:nvSpPr>
        <p:spPr>
          <a:xfrm rot="197207">
            <a:off x="5233677" y="242190"/>
            <a:ext cx="568395" cy="1401776"/>
          </a:xfrm>
          <a:prstGeom prst="cube">
            <a:avLst/>
          </a:prstGeom>
          <a:solidFill>
            <a:srgbClr val="FF0000"/>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6000" b="1" dirty="0">
                <a:effectLst>
                  <a:outerShdw blurRad="38100" dist="38100" dir="2700000" algn="tl">
                    <a:srgbClr val="000000">
                      <a:alpha val="43137"/>
                    </a:srgbClr>
                  </a:outerShdw>
                </a:effectLst>
              </a:rPr>
              <a:t>в</a:t>
            </a:r>
          </a:p>
        </p:txBody>
      </p:sp>
    </p:spTree>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style.rotation</p:attrName>
                                        </p:attrNameLst>
                                      </p:cBhvr>
                                      <p:tavLst>
                                        <p:tav tm="0">
                                          <p:val>
                                            <p:fltVal val="720"/>
                                          </p:val>
                                        </p:tav>
                                        <p:tav tm="100000">
                                          <p:val>
                                            <p:fltVal val="0"/>
                                          </p:val>
                                        </p:tav>
                                      </p:tavLst>
                                    </p:anim>
                                    <p:anim calcmode="lin" valueType="num">
                                      <p:cBhvr>
                                        <p:cTn id="15" dur="2000" fill="hold"/>
                                        <p:tgtEl>
                                          <p:spTgt spid="16"/>
                                        </p:tgtEl>
                                        <p:attrNameLst>
                                          <p:attrName>ppt_h</p:attrName>
                                        </p:attrNameLst>
                                      </p:cBhvr>
                                      <p:tavLst>
                                        <p:tav tm="0">
                                          <p:val>
                                            <p:fltVal val="0"/>
                                          </p:val>
                                        </p:tav>
                                        <p:tav tm="100000">
                                          <p:val>
                                            <p:strVal val="#ppt_h"/>
                                          </p:val>
                                        </p:tav>
                                      </p:tavLst>
                                    </p:anim>
                                    <p:anim calcmode="lin" valueType="num">
                                      <p:cBhvr>
                                        <p:cTn id="16" dur="2000" fill="hold"/>
                                        <p:tgtEl>
                                          <p:spTgt spid="1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style.rotation</p:attrName>
                                        </p:attrNameLst>
                                      </p:cBhvr>
                                      <p:tavLst>
                                        <p:tav tm="0">
                                          <p:val>
                                            <p:fltVal val="720"/>
                                          </p:val>
                                        </p:tav>
                                        <p:tav tm="100000">
                                          <p:val>
                                            <p:fltVal val="0"/>
                                          </p:val>
                                        </p:tav>
                                      </p:tavLst>
                                    </p:anim>
                                    <p:anim calcmode="lin" valueType="num">
                                      <p:cBhvr>
                                        <p:cTn id="27" dur="2000" fill="hold"/>
                                        <p:tgtEl>
                                          <p:spTgt spid="12"/>
                                        </p:tgtEl>
                                        <p:attrNameLst>
                                          <p:attrName>ppt_h</p:attrName>
                                        </p:attrNameLst>
                                      </p:cBhvr>
                                      <p:tavLst>
                                        <p:tav tm="0">
                                          <p:val>
                                            <p:fltVal val="0"/>
                                          </p:val>
                                        </p:tav>
                                        <p:tav tm="100000">
                                          <p:val>
                                            <p:strVal val="#ppt_h"/>
                                          </p:val>
                                        </p:tav>
                                      </p:tavLst>
                                    </p:anim>
                                    <p:anim calcmode="lin" valueType="num">
                                      <p:cBhvr>
                                        <p:cTn id="28" dur="2000" fill="hold"/>
                                        <p:tgtEl>
                                          <p:spTgt spid="12"/>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style.rotation</p:attrName>
                                        </p:attrNameLst>
                                      </p:cBhvr>
                                      <p:tavLst>
                                        <p:tav tm="0">
                                          <p:val>
                                            <p:fltVal val="720"/>
                                          </p:val>
                                        </p:tav>
                                        <p:tav tm="100000">
                                          <p:val>
                                            <p:fltVal val="0"/>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 calcmode="lin" valueType="num">
                                      <p:cBhvr>
                                        <p:cTn id="34" dur="2000" fill="hold"/>
                                        <p:tgtEl>
                                          <p:spTgt spid="2"/>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style.rotation</p:attrName>
                                        </p:attrNameLst>
                                      </p:cBhvr>
                                      <p:tavLst>
                                        <p:tav tm="0">
                                          <p:val>
                                            <p:fltVal val="720"/>
                                          </p:val>
                                        </p:tav>
                                        <p:tav tm="100000">
                                          <p:val>
                                            <p:fltVal val="0"/>
                                          </p:val>
                                        </p:tav>
                                      </p:tavLst>
                                    </p:anim>
                                    <p:anim calcmode="lin" valueType="num">
                                      <p:cBhvr>
                                        <p:cTn id="39" dur="2000" fill="hold"/>
                                        <p:tgtEl>
                                          <p:spTgt spid="11"/>
                                        </p:tgtEl>
                                        <p:attrNameLst>
                                          <p:attrName>ppt_h</p:attrName>
                                        </p:attrNameLst>
                                      </p:cBhvr>
                                      <p:tavLst>
                                        <p:tav tm="0">
                                          <p:val>
                                            <p:fltVal val="0"/>
                                          </p:val>
                                        </p:tav>
                                        <p:tav tm="100000">
                                          <p:val>
                                            <p:strVal val="#ppt_h"/>
                                          </p:val>
                                        </p:tav>
                                      </p:tavLst>
                                    </p:anim>
                                    <p:anim calcmode="lin" valueType="num">
                                      <p:cBhvr>
                                        <p:cTn id="40" dur="2000" fill="hold"/>
                                        <p:tgtEl>
                                          <p:spTgt spid="11"/>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5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style.rotation</p:attrName>
                                        </p:attrNameLst>
                                      </p:cBhvr>
                                      <p:tavLst>
                                        <p:tav tm="0">
                                          <p:val>
                                            <p:fltVal val="720"/>
                                          </p:val>
                                        </p:tav>
                                        <p:tav tm="100000">
                                          <p:val>
                                            <p:fltVal val="0"/>
                                          </p:val>
                                        </p:tav>
                                      </p:tavLst>
                                    </p:anim>
                                    <p:anim calcmode="lin" valueType="num">
                                      <p:cBhvr>
                                        <p:cTn id="45" dur="2000" fill="hold"/>
                                        <p:tgtEl>
                                          <p:spTgt spid="13"/>
                                        </p:tgtEl>
                                        <p:attrNameLst>
                                          <p:attrName>ppt_h</p:attrName>
                                        </p:attrNameLst>
                                      </p:cBhvr>
                                      <p:tavLst>
                                        <p:tav tm="0">
                                          <p:val>
                                            <p:fltVal val="0"/>
                                          </p:val>
                                        </p:tav>
                                        <p:tav tm="100000">
                                          <p:val>
                                            <p:strVal val="#ppt_h"/>
                                          </p:val>
                                        </p:tav>
                                      </p:tavLst>
                                    </p:anim>
                                    <p:anim calcmode="lin" valueType="num">
                                      <p:cBhvr>
                                        <p:cTn id="46" dur="2000" fill="hold"/>
                                        <p:tgtEl>
                                          <p:spTgt spid="13"/>
                                        </p:tgtEl>
                                        <p:attrNameLst>
                                          <p:attrName>ppt_w</p:attrName>
                                        </p:attrNameLst>
                                      </p:cBhvr>
                                      <p:tavLst>
                                        <p:tav tm="0">
                                          <p:val>
                                            <p:fltVal val="0"/>
                                          </p:val>
                                        </p:tav>
                                        <p:tav tm="100000">
                                          <p:val>
                                            <p:strVal val="#ppt_w"/>
                                          </p:val>
                                        </p:tav>
                                      </p:tavLst>
                                    </p:anim>
                                  </p:childTnLst>
                                </p:cTn>
                              </p:par>
                              <p:par>
                                <p:cTn id="47" presetID="35" presetClass="entr" presetSubtype="0" fill="hold" nodeType="withEffect">
                                  <p:stCondLst>
                                    <p:cond delay="10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anim calcmode="lin" valueType="num">
                                      <p:cBhvr>
                                        <p:cTn id="50" dur="2000" fill="hold"/>
                                        <p:tgtEl>
                                          <p:spTgt spid="14"/>
                                        </p:tgtEl>
                                        <p:attrNameLst>
                                          <p:attrName>style.rotation</p:attrName>
                                        </p:attrNameLst>
                                      </p:cBhvr>
                                      <p:tavLst>
                                        <p:tav tm="0">
                                          <p:val>
                                            <p:fltVal val="720"/>
                                          </p:val>
                                        </p:tav>
                                        <p:tav tm="100000">
                                          <p:val>
                                            <p:fltVal val="0"/>
                                          </p:val>
                                        </p:tav>
                                      </p:tavLst>
                                    </p:anim>
                                    <p:anim calcmode="lin" valueType="num">
                                      <p:cBhvr>
                                        <p:cTn id="51" dur="2000" fill="hold"/>
                                        <p:tgtEl>
                                          <p:spTgt spid="14"/>
                                        </p:tgtEl>
                                        <p:attrNameLst>
                                          <p:attrName>ppt_h</p:attrName>
                                        </p:attrNameLst>
                                      </p:cBhvr>
                                      <p:tavLst>
                                        <p:tav tm="0">
                                          <p:val>
                                            <p:fltVal val="0"/>
                                          </p:val>
                                        </p:tav>
                                        <p:tav tm="100000">
                                          <p:val>
                                            <p:strVal val="#ppt_h"/>
                                          </p:val>
                                        </p:tav>
                                      </p:tavLst>
                                    </p:anim>
                                    <p:anim calcmode="lin" valueType="num">
                                      <p:cBhvr>
                                        <p:cTn id="52" dur="2000" fill="hold"/>
                                        <p:tgtEl>
                                          <p:spTgt spid="14"/>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anim calcmode="lin" valueType="num">
                                      <p:cBhvr>
                                        <p:cTn id="56" dur="2000" fill="hold"/>
                                        <p:tgtEl>
                                          <p:spTgt spid="15"/>
                                        </p:tgtEl>
                                        <p:attrNameLst>
                                          <p:attrName>style.rotation</p:attrName>
                                        </p:attrNameLst>
                                      </p:cBhvr>
                                      <p:tavLst>
                                        <p:tav tm="0">
                                          <p:val>
                                            <p:fltVal val="720"/>
                                          </p:val>
                                        </p:tav>
                                        <p:tav tm="100000">
                                          <p:val>
                                            <p:fltVal val="0"/>
                                          </p:val>
                                        </p:tav>
                                      </p:tavLst>
                                    </p:anim>
                                    <p:anim calcmode="lin" valueType="num">
                                      <p:cBhvr>
                                        <p:cTn id="57" dur="2000" fill="hold"/>
                                        <p:tgtEl>
                                          <p:spTgt spid="15"/>
                                        </p:tgtEl>
                                        <p:attrNameLst>
                                          <p:attrName>ppt_h</p:attrName>
                                        </p:attrNameLst>
                                      </p:cBhvr>
                                      <p:tavLst>
                                        <p:tav tm="0">
                                          <p:val>
                                            <p:fltVal val="0"/>
                                          </p:val>
                                        </p:tav>
                                        <p:tav tm="100000">
                                          <p:val>
                                            <p:strVal val="#ppt_h"/>
                                          </p:val>
                                        </p:tav>
                                      </p:tavLst>
                                    </p:anim>
                                    <p:anim calcmode="lin" valueType="num">
                                      <p:cBhvr>
                                        <p:cTn id="58" dur="2000" fill="hold"/>
                                        <p:tgtEl>
                                          <p:spTgt spid="15"/>
                                        </p:tgtEl>
                                        <p:attrNameLst>
                                          <p:attrName>ppt_w</p:attrName>
                                        </p:attrNameLst>
                                      </p:cBhvr>
                                      <p:tavLst>
                                        <p:tav tm="0">
                                          <p:val>
                                            <p:fltVal val="0"/>
                                          </p:val>
                                        </p:tav>
                                        <p:tav tm="100000">
                                          <p:val>
                                            <p:strVal val="#ppt_w"/>
                                          </p:val>
                                        </p:tav>
                                      </p:tavLst>
                                    </p:anim>
                                  </p:childTnLst>
                                </p:cTn>
                              </p:par>
                              <p:par>
                                <p:cTn id="59" presetID="35"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000"/>
                                        <p:tgtEl>
                                          <p:spTgt spid="17"/>
                                        </p:tgtEl>
                                      </p:cBhvr>
                                    </p:animEffect>
                                    <p:anim calcmode="lin" valueType="num">
                                      <p:cBhvr>
                                        <p:cTn id="62" dur="2000" fill="hold"/>
                                        <p:tgtEl>
                                          <p:spTgt spid="17"/>
                                        </p:tgtEl>
                                        <p:attrNameLst>
                                          <p:attrName>style.rotation</p:attrName>
                                        </p:attrNameLst>
                                      </p:cBhvr>
                                      <p:tavLst>
                                        <p:tav tm="0">
                                          <p:val>
                                            <p:fltVal val="720"/>
                                          </p:val>
                                        </p:tav>
                                        <p:tav tm="100000">
                                          <p:val>
                                            <p:fltVal val="0"/>
                                          </p:val>
                                        </p:tav>
                                      </p:tavLst>
                                    </p:anim>
                                    <p:anim calcmode="lin" valueType="num">
                                      <p:cBhvr>
                                        <p:cTn id="63" dur="2000" fill="hold"/>
                                        <p:tgtEl>
                                          <p:spTgt spid="17"/>
                                        </p:tgtEl>
                                        <p:attrNameLst>
                                          <p:attrName>ppt_h</p:attrName>
                                        </p:attrNameLst>
                                      </p:cBhvr>
                                      <p:tavLst>
                                        <p:tav tm="0">
                                          <p:val>
                                            <p:fltVal val="0"/>
                                          </p:val>
                                        </p:tav>
                                        <p:tav tm="100000">
                                          <p:val>
                                            <p:strVal val="#ppt_h"/>
                                          </p:val>
                                        </p:tav>
                                      </p:tavLst>
                                    </p:anim>
                                    <p:anim calcmode="lin" valueType="num">
                                      <p:cBhvr>
                                        <p:cTn id="64" dur="2000" fill="hold"/>
                                        <p:tgtEl>
                                          <p:spTgt spid="17"/>
                                        </p:tgtEl>
                                        <p:attrNameLst>
                                          <p:attrName>ppt_w</p:attrName>
                                        </p:attrNameLst>
                                      </p:cBhvr>
                                      <p:tavLst>
                                        <p:tav tm="0">
                                          <p:val>
                                            <p:fltVal val="0"/>
                                          </p:val>
                                        </p:tav>
                                        <p:tav tm="100000">
                                          <p:val>
                                            <p:strVal val="#ppt_w"/>
                                          </p:val>
                                        </p:tav>
                                      </p:tavLst>
                                    </p:anim>
                                  </p:childTnLst>
                                </p:cTn>
                              </p:par>
                              <p:par>
                                <p:cTn id="65" presetID="35" presetClass="entr" presetSubtype="0" fill="hold" nodeType="withEffect">
                                  <p:stCondLst>
                                    <p:cond delay="100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000"/>
                                        <p:tgtEl>
                                          <p:spTgt spid="18"/>
                                        </p:tgtEl>
                                      </p:cBhvr>
                                    </p:animEffect>
                                    <p:anim calcmode="lin" valueType="num">
                                      <p:cBhvr>
                                        <p:cTn id="68" dur="2000" fill="hold"/>
                                        <p:tgtEl>
                                          <p:spTgt spid="18"/>
                                        </p:tgtEl>
                                        <p:attrNameLst>
                                          <p:attrName>style.rotation</p:attrName>
                                        </p:attrNameLst>
                                      </p:cBhvr>
                                      <p:tavLst>
                                        <p:tav tm="0">
                                          <p:val>
                                            <p:fltVal val="720"/>
                                          </p:val>
                                        </p:tav>
                                        <p:tav tm="100000">
                                          <p:val>
                                            <p:fltVal val="0"/>
                                          </p:val>
                                        </p:tav>
                                      </p:tavLst>
                                    </p:anim>
                                    <p:anim calcmode="lin" valueType="num">
                                      <p:cBhvr>
                                        <p:cTn id="69" dur="2000" fill="hold"/>
                                        <p:tgtEl>
                                          <p:spTgt spid="18"/>
                                        </p:tgtEl>
                                        <p:attrNameLst>
                                          <p:attrName>ppt_h</p:attrName>
                                        </p:attrNameLst>
                                      </p:cBhvr>
                                      <p:tavLst>
                                        <p:tav tm="0">
                                          <p:val>
                                            <p:fltVal val="0"/>
                                          </p:val>
                                        </p:tav>
                                        <p:tav tm="100000">
                                          <p:val>
                                            <p:strVal val="#ppt_h"/>
                                          </p:val>
                                        </p:tav>
                                      </p:tavLst>
                                    </p:anim>
                                    <p:anim calcmode="lin" valueType="num">
                                      <p:cBhvr>
                                        <p:cTn id="70" dur="2000" fill="hold"/>
                                        <p:tgtEl>
                                          <p:spTgt spid="18"/>
                                        </p:tgtEl>
                                        <p:attrNameLst>
                                          <p:attrName>ppt_w</p:attrName>
                                        </p:attrNameLst>
                                      </p:cBhvr>
                                      <p:tavLst>
                                        <p:tav tm="0">
                                          <p:val>
                                            <p:fltVal val="0"/>
                                          </p:val>
                                        </p:tav>
                                        <p:tav tm="100000">
                                          <p:val>
                                            <p:strVal val="#ppt_w"/>
                                          </p:val>
                                        </p:tav>
                                      </p:tavLst>
                                    </p:anim>
                                  </p:childTnLst>
                                </p:cTn>
                              </p:par>
                              <p:par>
                                <p:cTn id="71" presetID="35" presetClass="entr" presetSubtype="0" fill="hold" nodeType="withEffect">
                                  <p:stCondLst>
                                    <p:cond delay="10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000"/>
                                        <p:tgtEl>
                                          <p:spTgt spid="19"/>
                                        </p:tgtEl>
                                      </p:cBhvr>
                                    </p:animEffect>
                                    <p:anim calcmode="lin" valueType="num">
                                      <p:cBhvr>
                                        <p:cTn id="74" dur="2000" fill="hold"/>
                                        <p:tgtEl>
                                          <p:spTgt spid="19"/>
                                        </p:tgtEl>
                                        <p:attrNameLst>
                                          <p:attrName>style.rotation</p:attrName>
                                        </p:attrNameLst>
                                      </p:cBhvr>
                                      <p:tavLst>
                                        <p:tav tm="0">
                                          <p:val>
                                            <p:fltVal val="720"/>
                                          </p:val>
                                        </p:tav>
                                        <p:tav tm="100000">
                                          <p:val>
                                            <p:fltVal val="0"/>
                                          </p:val>
                                        </p:tav>
                                      </p:tavLst>
                                    </p:anim>
                                    <p:anim calcmode="lin" valueType="num">
                                      <p:cBhvr>
                                        <p:cTn id="75" dur="2000" fill="hold"/>
                                        <p:tgtEl>
                                          <p:spTgt spid="19"/>
                                        </p:tgtEl>
                                        <p:attrNameLst>
                                          <p:attrName>ppt_h</p:attrName>
                                        </p:attrNameLst>
                                      </p:cBhvr>
                                      <p:tavLst>
                                        <p:tav tm="0">
                                          <p:val>
                                            <p:fltVal val="0"/>
                                          </p:val>
                                        </p:tav>
                                        <p:tav tm="100000">
                                          <p:val>
                                            <p:strVal val="#ppt_h"/>
                                          </p:val>
                                        </p:tav>
                                      </p:tavLst>
                                    </p:anim>
                                    <p:anim calcmode="lin" valueType="num">
                                      <p:cBhvr>
                                        <p:cTn id="76" dur="2000" fill="hold"/>
                                        <p:tgtEl>
                                          <p:spTgt spid="19"/>
                                        </p:tgtEl>
                                        <p:attrNameLst>
                                          <p:attrName>ppt_w</p:attrName>
                                        </p:attrNameLst>
                                      </p:cBhvr>
                                      <p:tavLst>
                                        <p:tav tm="0">
                                          <p:val>
                                            <p:fltVal val="0"/>
                                          </p:val>
                                        </p:tav>
                                        <p:tav tm="100000">
                                          <p:val>
                                            <p:strVal val="#ppt_w"/>
                                          </p:val>
                                        </p:tav>
                                      </p:tavLst>
                                    </p:anim>
                                  </p:childTnLst>
                                </p:cTn>
                              </p:par>
                              <p:par>
                                <p:cTn id="77" presetID="35" presetClass="entr" presetSubtype="0" fill="hold" nodeType="withEffect">
                                  <p:stCondLst>
                                    <p:cond delay="100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2000"/>
                                        <p:tgtEl>
                                          <p:spTgt spid="20"/>
                                        </p:tgtEl>
                                      </p:cBhvr>
                                    </p:animEffect>
                                    <p:anim calcmode="lin" valueType="num">
                                      <p:cBhvr>
                                        <p:cTn id="80" dur="2000" fill="hold"/>
                                        <p:tgtEl>
                                          <p:spTgt spid="20"/>
                                        </p:tgtEl>
                                        <p:attrNameLst>
                                          <p:attrName>style.rotation</p:attrName>
                                        </p:attrNameLst>
                                      </p:cBhvr>
                                      <p:tavLst>
                                        <p:tav tm="0">
                                          <p:val>
                                            <p:fltVal val="720"/>
                                          </p:val>
                                        </p:tav>
                                        <p:tav tm="100000">
                                          <p:val>
                                            <p:fltVal val="0"/>
                                          </p:val>
                                        </p:tav>
                                      </p:tavLst>
                                    </p:anim>
                                    <p:anim calcmode="lin" valueType="num">
                                      <p:cBhvr>
                                        <p:cTn id="81" dur="2000" fill="hold"/>
                                        <p:tgtEl>
                                          <p:spTgt spid="20"/>
                                        </p:tgtEl>
                                        <p:attrNameLst>
                                          <p:attrName>ppt_h</p:attrName>
                                        </p:attrNameLst>
                                      </p:cBhvr>
                                      <p:tavLst>
                                        <p:tav tm="0">
                                          <p:val>
                                            <p:fltVal val="0"/>
                                          </p:val>
                                        </p:tav>
                                        <p:tav tm="100000">
                                          <p:val>
                                            <p:strVal val="#ppt_h"/>
                                          </p:val>
                                        </p:tav>
                                      </p:tavLst>
                                    </p:anim>
                                    <p:anim calcmode="lin" valueType="num">
                                      <p:cBhvr>
                                        <p:cTn id="82" dur="2000" fill="hold"/>
                                        <p:tgtEl>
                                          <p:spTgt spid="20"/>
                                        </p:tgtEl>
                                        <p:attrNameLst>
                                          <p:attrName>ppt_w</p:attrName>
                                        </p:attrNameLst>
                                      </p:cBhvr>
                                      <p:tavLst>
                                        <p:tav tm="0">
                                          <p:val>
                                            <p:fltVal val="0"/>
                                          </p:val>
                                        </p:tav>
                                        <p:tav tm="100000">
                                          <p:val>
                                            <p:strVal val="#ppt_w"/>
                                          </p:val>
                                        </p:tav>
                                      </p:tavLst>
                                    </p:anim>
                                  </p:childTnLst>
                                </p:cTn>
                              </p:par>
                              <p:par>
                                <p:cTn id="83" presetID="35" presetClass="entr" presetSubtype="0" fill="hold" nodeType="withEffect">
                                  <p:stCondLst>
                                    <p:cond delay="10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2000"/>
                                        <p:tgtEl>
                                          <p:spTgt spid="21"/>
                                        </p:tgtEl>
                                      </p:cBhvr>
                                    </p:animEffect>
                                    <p:anim calcmode="lin" valueType="num">
                                      <p:cBhvr>
                                        <p:cTn id="86" dur="2000" fill="hold"/>
                                        <p:tgtEl>
                                          <p:spTgt spid="21"/>
                                        </p:tgtEl>
                                        <p:attrNameLst>
                                          <p:attrName>style.rotation</p:attrName>
                                        </p:attrNameLst>
                                      </p:cBhvr>
                                      <p:tavLst>
                                        <p:tav tm="0">
                                          <p:val>
                                            <p:fltVal val="720"/>
                                          </p:val>
                                        </p:tav>
                                        <p:tav tm="100000">
                                          <p:val>
                                            <p:fltVal val="0"/>
                                          </p:val>
                                        </p:tav>
                                      </p:tavLst>
                                    </p:anim>
                                    <p:anim calcmode="lin" valueType="num">
                                      <p:cBhvr>
                                        <p:cTn id="87" dur="2000" fill="hold"/>
                                        <p:tgtEl>
                                          <p:spTgt spid="21"/>
                                        </p:tgtEl>
                                        <p:attrNameLst>
                                          <p:attrName>ppt_h</p:attrName>
                                        </p:attrNameLst>
                                      </p:cBhvr>
                                      <p:tavLst>
                                        <p:tav tm="0">
                                          <p:val>
                                            <p:fltVal val="0"/>
                                          </p:val>
                                        </p:tav>
                                        <p:tav tm="100000">
                                          <p:val>
                                            <p:strVal val="#ppt_h"/>
                                          </p:val>
                                        </p:tav>
                                      </p:tavLst>
                                    </p:anim>
                                    <p:anim calcmode="lin" valueType="num">
                                      <p:cBhvr>
                                        <p:cTn id="88" dur="2000" fill="hold"/>
                                        <p:tgtEl>
                                          <p:spTgt spid="21"/>
                                        </p:tgtEl>
                                        <p:attrNameLst>
                                          <p:attrName>ppt_w</p:attrName>
                                        </p:attrNameLst>
                                      </p:cBhvr>
                                      <p:tavLst>
                                        <p:tav tm="0">
                                          <p:val>
                                            <p:fltVal val="0"/>
                                          </p:val>
                                        </p:tav>
                                        <p:tav tm="100000">
                                          <p:val>
                                            <p:strVal val="#ppt_w"/>
                                          </p:val>
                                        </p:tav>
                                      </p:tavLst>
                                    </p:anim>
                                  </p:childTnLst>
                                </p:cTn>
                              </p:par>
                              <p:par>
                                <p:cTn id="89" presetID="35" presetClass="entr" presetSubtype="0" fill="hold" nodeType="withEffect">
                                  <p:stCondLst>
                                    <p:cond delay="100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2000"/>
                                        <p:tgtEl>
                                          <p:spTgt spid="23"/>
                                        </p:tgtEl>
                                      </p:cBhvr>
                                    </p:animEffect>
                                    <p:anim calcmode="lin" valueType="num">
                                      <p:cBhvr>
                                        <p:cTn id="92" dur="2000" fill="hold"/>
                                        <p:tgtEl>
                                          <p:spTgt spid="23"/>
                                        </p:tgtEl>
                                        <p:attrNameLst>
                                          <p:attrName>style.rotation</p:attrName>
                                        </p:attrNameLst>
                                      </p:cBhvr>
                                      <p:tavLst>
                                        <p:tav tm="0">
                                          <p:val>
                                            <p:fltVal val="720"/>
                                          </p:val>
                                        </p:tav>
                                        <p:tav tm="100000">
                                          <p:val>
                                            <p:fltVal val="0"/>
                                          </p:val>
                                        </p:tav>
                                      </p:tavLst>
                                    </p:anim>
                                    <p:anim calcmode="lin" valueType="num">
                                      <p:cBhvr>
                                        <p:cTn id="93" dur="2000" fill="hold"/>
                                        <p:tgtEl>
                                          <p:spTgt spid="23"/>
                                        </p:tgtEl>
                                        <p:attrNameLst>
                                          <p:attrName>ppt_h</p:attrName>
                                        </p:attrNameLst>
                                      </p:cBhvr>
                                      <p:tavLst>
                                        <p:tav tm="0">
                                          <p:val>
                                            <p:fltVal val="0"/>
                                          </p:val>
                                        </p:tav>
                                        <p:tav tm="100000">
                                          <p:val>
                                            <p:strVal val="#ppt_h"/>
                                          </p:val>
                                        </p:tav>
                                      </p:tavLst>
                                    </p:anim>
                                    <p:anim calcmode="lin" valueType="num">
                                      <p:cBhvr>
                                        <p:cTn id="94" dur="2000" fill="hold"/>
                                        <p:tgtEl>
                                          <p:spTgt spid="23"/>
                                        </p:tgtEl>
                                        <p:attrNameLst>
                                          <p:attrName>ppt_w</p:attrName>
                                        </p:attrNameLst>
                                      </p:cBhvr>
                                      <p:tavLst>
                                        <p:tav tm="0">
                                          <p:val>
                                            <p:fltVal val="0"/>
                                          </p:val>
                                        </p:tav>
                                        <p:tav tm="100000">
                                          <p:val>
                                            <p:strVal val="#ppt_w"/>
                                          </p:val>
                                        </p:tav>
                                      </p:tavLst>
                                    </p:anim>
                                  </p:childTnLst>
                                </p:cTn>
                              </p:par>
                              <p:par>
                                <p:cTn id="95" presetID="35" presetClass="entr" presetSubtype="0" fill="hold" nodeType="withEffect">
                                  <p:stCondLst>
                                    <p:cond delay="100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2000"/>
                                        <p:tgtEl>
                                          <p:spTgt spid="22"/>
                                        </p:tgtEl>
                                      </p:cBhvr>
                                    </p:animEffect>
                                    <p:anim calcmode="lin" valueType="num">
                                      <p:cBhvr>
                                        <p:cTn id="98" dur="2000" fill="hold"/>
                                        <p:tgtEl>
                                          <p:spTgt spid="22"/>
                                        </p:tgtEl>
                                        <p:attrNameLst>
                                          <p:attrName>style.rotation</p:attrName>
                                        </p:attrNameLst>
                                      </p:cBhvr>
                                      <p:tavLst>
                                        <p:tav tm="0">
                                          <p:val>
                                            <p:fltVal val="720"/>
                                          </p:val>
                                        </p:tav>
                                        <p:tav tm="100000">
                                          <p:val>
                                            <p:fltVal val="0"/>
                                          </p:val>
                                        </p:tav>
                                      </p:tavLst>
                                    </p:anim>
                                    <p:anim calcmode="lin" valueType="num">
                                      <p:cBhvr>
                                        <p:cTn id="99" dur="2000" fill="hold"/>
                                        <p:tgtEl>
                                          <p:spTgt spid="22"/>
                                        </p:tgtEl>
                                        <p:attrNameLst>
                                          <p:attrName>ppt_h</p:attrName>
                                        </p:attrNameLst>
                                      </p:cBhvr>
                                      <p:tavLst>
                                        <p:tav tm="0">
                                          <p:val>
                                            <p:fltVal val="0"/>
                                          </p:val>
                                        </p:tav>
                                        <p:tav tm="100000">
                                          <p:val>
                                            <p:strVal val="#ppt_h"/>
                                          </p:val>
                                        </p:tav>
                                      </p:tavLst>
                                    </p:anim>
                                    <p:anim calcmode="lin" valueType="num">
                                      <p:cBhvr>
                                        <p:cTn id="100" dur="2000" fill="hold"/>
                                        <p:tgtEl>
                                          <p:spTgt spid="22"/>
                                        </p:tgtEl>
                                        <p:attrNameLst>
                                          <p:attrName>ppt_w</p:attrName>
                                        </p:attrNameLst>
                                      </p:cBhvr>
                                      <p:tavLst>
                                        <p:tav tm="0">
                                          <p:val>
                                            <p:fltVal val="0"/>
                                          </p:val>
                                        </p:tav>
                                        <p:tav tm="100000">
                                          <p:val>
                                            <p:strVal val="#ppt_w"/>
                                          </p:val>
                                        </p:tav>
                                      </p:tavLst>
                                    </p:anim>
                                  </p:childTnLst>
                                </p:cTn>
                              </p:par>
                              <p:par>
                                <p:cTn id="101" presetID="35" presetClass="entr" presetSubtype="0" fill="hold" nodeType="withEffect">
                                  <p:stCondLst>
                                    <p:cond delay="100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2000"/>
                                        <p:tgtEl>
                                          <p:spTgt spid="24"/>
                                        </p:tgtEl>
                                      </p:cBhvr>
                                    </p:animEffect>
                                    <p:anim calcmode="lin" valueType="num">
                                      <p:cBhvr>
                                        <p:cTn id="104" dur="2000" fill="hold"/>
                                        <p:tgtEl>
                                          <p:spTgt spid="24"/>
                                        </p:tgtEl>
                                        <p:attrNameLst>
                                          <p:attrName>style.rotation</p:attrName>
                                        </p:attrNameLst>
                                      </p:cBhvr>
                                      <p:tavLst>
                                        <p:tav tm="0">
                                          <p:val>
                                            <p:fltVal val="720"/>
                                          </p:val>
                                        </p:tav>
                                        <p:tav tm="100000">
                                          <p:val>
                                            <p:fltVal val="0"/>
                                          </p:val>
                                        </p:tav>
                                      </p:tavLst>
                                    </p:anim>
                                    <p:anim calcmode="lin" valueType="num">
                                      <p:cBhvr>
                                        <p:cTn id="105" dur="2000" fill="hold"/>
                                        <p:tgtEl>
                                          <p:spTgt spid="24"/>
                                        </p:tgtEl>
                                        <p:attrNameLst>
                                          <p:attrName>ppt_h</p:attrName>
                                        </p:attrNameLst>
                                      </p:cBhvr>
                                      <p:tavLst>
                                        <p:tav tm="0">
                                          <p:val>
                                            <p:fltVal val="0"/>
                                          </p:val>
                                        </p:tav>
                                        <p:tav tm="100000">
                                          <p:val>
                                            <p:strVal val="#ppt_h"/>
                                          </p:val>
                                        </p:tav>
                                      </p:tavLst>
                                    </p:anim>
                                    <p:anim calcmode="lin" valueType="num">
                                      <p:cBhvr>
                                        <p:cTn id="106" dur="2000" fill="hold"/>
                                        <p:tgtEl>
                                          <p:spTgt spid="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a:spLocks noChangeArrowheads="1"/>
          </p:cNvSpPr>
          <p:nvPr/>
        </p:nvSpPr>
        <p:spPr bwMode="auto">
          <a:xfrm rot="2716480">
            <a:off x="-72553" y="1107004"/>
            <a:ext cx="9144000" cy="4681537"/>
          </a:xfrm>
          <a:prstGeom prst="rect">
            <a:avLst/>
          </a:prstGeom>
          <a:solidFill>
            <a:srgbClr val="FFCC00"/>
          </a:solidFill>
          <a:ln w="25400" algn="ctr">
            <a:noFill/>
            <a:miter lim="800000"/>
            <a:headEnd/>
            <a:tailEnd/>
          </a:ln>
          <a:effectLst>
            <a:outerShdw dist="38100" dir="16200000" rotWithShape="0">
              <a:srgbClr val="000000">
                <a:alpha val="39998"/>
              </a:srgbClr>
            </a:outerShdw>
          </a:effectLst>
        </p:spPr>
        <p:txBody>
          <a:bodyPr rot="10800000" vert="eaVert" anchor="ctr"/>
          <a:lstStyle/>
          <a:p>
            <a:pPr algn="ctr" eaLnBrk="1" fontAlgn="auto" hangingPunct="1">
              <a:spcBef>
                <a:spcPts val="0"/>
              </a:spcBef>
              <a:spcAft>
                <a:spcPts val="0"/>
              </a:spcAft>
              <a:defRPr/>
            </a:pPr>
            <a:endParaRPr lang="ru-RU">
              <a:solidFill>
                <a:schemeClr val="lt1"/>
              </a:solidFill>
              <a:latin typeface="+mn-lt"/>
            </a:endParaRPr>
          </a:p>
        </p:txBody>
      </p:sp>
      <p:pic>
        <p:nvPicPr>
          <p:cNvPr id="58371" name="Picture 7" descr="34894_html_65ec29a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2051050"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2" name="Picture 7" descr="34894_html_65ec29a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048250"/>
            <a:ext cx="2051050"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3" name="Picture 7" descr="34894_html_65ec29a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92950" y="5048250"/>
            <a:ext cx="2051050"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4" name="Picture 7" descr="34894_html_65ec29a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92950" y="0"/>
            <a:ext cx="2051050"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6" name="Rectangle 2"/>
          <p:cNvSpPr>
            <a:spLocks/>
          </p:cNvSpPr>
          <p:nvPr/>
        </p:nvSpPr>
        <p:spPr bwMode="auto">
          <a:xfrm>
            <a:off x="0" y="0"/>
            <a:ext cx="9144000" cy="6858000"/>
          </a:xfrm>
          <a:prstGeom prst="rect">
            <a:avLst/>
          </a:prstGeom>
          <a:noFill/>
          <a:ln w="9525">
            <a:no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ru-RU" sz="4400" b="1" dirty="0" smtClean="0">
                <a:solidFill>
                  <a:srgbClr val="FF0000"/>
                </a:solidFill>
                <a:effectLst>
                  <a:outerShdw blurRad="38100" dist="38100" dir="2700000" algn="tl">
                    <a:srgbClr val="C0C0C0"/>
                  </a:outerShdw>
                </a:effectLst>
                <a:cs typeface="Arial" panose="020B0604020202020204" pitchFamily="34" charset="0"/>
              </a:rPr>
              <a:t>            Со </a:t>
            </a:r>
            <a:r>
              <a:rPr lang="ru-RU" sz="3600" b="1" dirty="0" err="1" smtClean="0">
                <a:solidFill>
                  <a:srgbClr val="FF0000"/>
                </a:solidFill>
                <a:effectLst>
                  <a:outerShdw blurRad="38100" dist="38100" dir="2700000" algn="tl">
                    <a:srgbClr val="C0C0C0"/>
                  </a:outerShdw>
                </a:effectLst>
                <a:cs typeface="Arial" panose="020B0604020202020204" pitchFamily="34" charset="0"/>
              </a:rPr>
              <a:t>световозвращателями</a:t>
            </a:r>
            <a:endParaRPr lang="ru-RU" sz="3600" b="1" u="sng" dirty="0" smtClean="0">
              <a:solidFill>
                <a:srgbClr val="FF0000"/>
              </a:solidFill>
              <a:effectLst>
                <a:outerShdw blurRad="38100" dist="38100" dir="2700000" algn="tl">
                  <a:srgbClr val="C0C0C0"/>
                </a:outerShdw>
              </a:effectLst>
              <a:cs typeface="Arial" panose="020B0604020202020204" pitchFamily="34" charset="0"/>
            </a:endParaRPr>
          </a:p>
          <a:p>
            <a:pPr algn="ctr" eaLnBrk="1" hangingPunct="1">
              <a:defRPr/>
            </a:pPr>
            <a:r>
              <a:rPr lang="ru-RU" sz="3600" b="1" dirty="0" smtClean="0">
                <a:effectLst>
                  <a:outerShdw blurRad="38100" dist="38100" dir="2700000" algn="tl">
                    <a:srgbClr val="C0C0C0"/>
                  </a:outerShdw>
                </a:effectLst>
                <a:cs typeface="Arial" panose="020B0604020202020204" pitchFamily="34" charset="0"/>
              </a:rPr>
              <a:t>ш</a:t>
            </a:r>
            <a:r>
              <a:rPr lang="ru-RU" sz="3600" b="1" dirty="0" smtClean="0">
                <a:effectLst>
                  <a:outerShdw blurRad="38100" dist="38100" dir="2700000" algn="tl">
                    <a:srgbClr val="C0C0C0"/>
                  </a:outerShdw>
                </a:effectLst>
                <a:latin typeface="Bodoni MT Black" panose="02070A03080606020203" pitchFamily="18" charset="0"/>
                <a:cs typeface="Arial" panose="020B0604020202020204" pitchFamily="34" charset="0"/>
              </a:rPr>
              <a:t>ансы</a:t>
            </a:r>
            <a:r>
              <a:rPr lang="ru-RU" sz="3600" b="1" dirty="0" smtClean="0">
                <a:effectLst>
                  <a:outerShdw blurRad="38100" dist="38100" dir="2700000" algn="tl">
                    <a:srgbClr val="C0C0C0"/>
                  </a:outerShdw>
                </a:effectLst>
                <a:cs typeface="Arial" panose="020B0604020202020204" pitchFamily="34" charset="0"/>
              </a:rPr>
              <a:t>, </a:t>
            </a:r>
            <a:r>
              <a:rPr lang="ru-RU" sz="3600" b="1" dirty="0" smtClean="0">
                <a:solidFill>
                  <a:srgbClr val="003300"/>
                </a:solidFill>
                <a:effectLst>
                  <a:outerShdw blurRad="38100" dist="38100" dir="2700000" algn="tl">
                    <a:srgbClr val="C0C0C0"/>
                  </a:outerShdw>
                </a:effectLst>
                <a:latin typeface="Bodoni MT Black" panose="02070A03080606020203" pitchFamily="18" charset="0"/>
                <a:cs typeface="Arial" panose="020B0604020202020204" pitchFamily="34" charset="0"/>
              </a:rPr>
              <a:t>что пешеход или велосипедист будут замечены</a:t>
            </a:r>
            <a:r>
              <a:rPr lang="ru-RU" sz="3600" b="1" dirty="0" smtClean="0">
                <a:solidFill>
                  <a:srgbClr val="003300"/>
                </a:solidFill>
                <a:effectLst>
                  <a:outerShdw blurRad="38100" dist="38100" dir="2700000" algn="tl">
                    <a:srgbClr val="C0C0C0"/>
                  </a:outerShdw>
                </a:effectLst>
                <a:cs typeface="Arial" panose="020B0604020202020204" pitchFamily="34" charset="0"/>
              </a:rPr>
              <a:t> на дороге </a:t>
            </a:r>
            <a:r>
              <a:rPr lang="ru-RU" sz="3600" b="1" dirty="0" smtClean="0">
                <a:effectLst>
                  <a:outerShdw blurRad="38100" dist="38100" dir="2700000" algn="tl">
                    <a:srgbClr val="C0C0C0"/>
                  </a:outerShdw>
                </a:effectLst>
                <a:latin typeface="Bodoni MT Black" panose="02070A03080606020203" pitchFamily="18" charset="0"/>
                <a:cs typeface="Arial" panose="020B0604020202020204" pitchFamily="34" charset="0"/>
              </a:rPr>
              <a:t>увеличиваютс</a:t>
            </a:r>
            <a:r>
              <a:rPr lang="ru-RU" sz="3600" b="1" dirty="0" smtClean="0">
                <a:effectLst>
                  <a:outerShdw blurRad="38100" dist="38100" dir="2700000" algn="tl">
                    <a:srgbClr val="C0C0C0"/>
                  </a:outerShdw>
                </a:effectLst>
                <a:cs typeface="Arial" panose="020B0604020202020204" pitchFamily="34" charset="0"/>
              </a:rPr>
              <a:t>я </a:t>
            </a:r>
          </a:p>
          <a:p>
            <a:pPr algn="ctr" eaLnBrk="1" hangingPunct="1">
              <a:defRPr/>
            </a:pPr>
            <a:r>
              <a:rPr lang="ru-RU" sz="3600" b="1" dirty="0" smtClean="0">
                <a:solidFill>
                  <a:srgbClr val="0033CC"/>
                </a:solidFill>
                <a:effectLst>
                  <a:outerShdw blurRad="38100" dist="38100" dir="2700000" algn="tl">
                    <a:srgbClr val="C0C0C0"/>
                  </a:outerShdw>
                </a:effectLst>
                <a:latin typeface="Bodoni MT Black" panose="02070A03080606020203" pitchFamily="18" charset="0"/>
                <a:cs typeface="Arial" panose="020B0604020202020204" pitchFamily="34" charset="0"/>
              </a:rPr>
              <a:t>в 7,5 раз</a:t>
            </a:r>
            <a:r>
              <a:rPr lang="ru-RU" sz="3600" b="1" dirty="0" smtClean="0">
                <a:solidFill>
                  <a:srgbClr val="003300"/>
                </a:solidFill>
                <a:effectLst>
                  <a:outerShdw blurRad="38100" dist="38100" dir="2700000" algn="tl">
                    <a:srgbClr val="C0C0C0"/>
                  </a:outerShdw>
                </a:effectLst>
                <a:cs typeface="Arial" panose="020B0604020202020204" pitchFamily="34" charset="0"/>
              </a:rPr>
              <a:t>, </a:t>
            </a:r>
          </a:p>
          <a:p>
            <a:pPr algn="ctr" eaLnBrk="1" hangingPunct="1">
              <a:defRPr/>
            </a:pPr>
            <a:r>
              <a:rPr lang="ru-RU" sz="3600" b="1" dirty="0" smtClean="0">
                <a:solidFill>
                  <a:srgbClr val="003300"/>
                </a:solidFill>
                <a:effectLst>
                  <a:outerShdw blurRad="38100" dist="38100" dir="2700000" algn="tl">
                    <a:srgbClr val="C0C0C0"/>
                  </a:outerShdw>
                </a:effectLst>
                <a:cs typeface="Arial" panose="020B0604020202020204" pitchFamily="34" charset="0"/>
              </a:rPr>
              <a:t>пешеход виден на расстоянии </a:t>
            </a:r>
          </a:p>
          <a:p>
            <a:pPr algn="ctr" eaLnBrk="1" hangingPunct="1">
              <a:defRPr/>
            </a:pPr>
            <a:r>
              <a:rPr lang="ru-RU" sz="3600" b="1" dirty="0" smtClean="0">
                <a:solidFill>
                  <a:srgbClr val="0033CC"/>
                </a:solidFill>
                <a:effectLst>
                  <a:outerShdw blurRad="38100" dist="38100" dir="2700000" algn="tl">
                    <a:srgbClr val="C0C0C0"/>
                  </a:outerShdw>
                </a:effectLst>
                <a:cs typeface="Arial" panose="020B0604020202020204" pitchFamily="34" charset="0"/>
              </a:rPr>
              <a:t>    до 300 метров</a:t>
            </a:r>
            <a:endParaRPr lang="ru-RU" sz="3600" dirty="0" smtClean="0">
              <a:solidFill>
                <a:srgbClr val="0033CC"/>
              </a:solidFill>
              <a:effectLst>
                <a:outerShdw blurRad="38100" dist="38100" dir="2700000" algn="tl">
                  <a:srgbClr val="C0C0C0"/>
                </a:outerShdw>
              </a:effectLst>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Работа «Родительских патрулей»</a:t>
            </a:r>
            <a:endParaRPr lang="ru-RU" dirty="0"/>
          </a:p>
        </p:txBody>
      </p:sp>
      <p:pic>
        <p:nvPicPr>
          <p:cNvPr id="4" name="Объект 3"/>
          <p:cNvPicPr>
            <a:picLocks noGrp="1" noChangeAspect="1"/>
          </p:cNvPicPr>
          <p:nvPr>
            <p:ph idx="1"/>
          </p:nvPr>
        </p:nvPicPr>
        <p:blipFill>
          <a:blip r:embed="rId2"/>
          <a:stretch>
            <a:fillRect/>
          </a:stretch>
        </p:blipFill>
        <p:spPr>
          <a:xfrm>
            <a:off x="1828800" y="1905000"/>
            <a:ext cx="5181599" cy="3886200"/>
          </a:xfrm>
          <a:prstGeom prst="rect">
            <a:avLst/>
          </a:prstGeom>
        </p:spPr>
      </p:pic>
    </p:spTree>
    <p:extLst>
      <p:ext uri="{BB962C8B-B14F-4D97-AF65-F5344CB8AC3E}">
        <p14:creationId xmlns="" xmlns:p14="http://schemas.microsoft.com/office/powerpoint/2010/main" val="379809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rviceыцыц"/>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33800" y="533400"/>
            <a:ext cx="4930775"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9" name="Picture 3" descr="servic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2743200"/>
            <a:ext cx="5105400" cy="383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630238" y="457200"/>
            <a:ext cx="8056562" cy="990600"/>
          </a:xfrm>
        </p:spPr>
        <p:txBody>
          <a:bodyPr/>
          <a:lstStyle/>
          <a:p>
            <a:pPr algn="ctr"/>
            <a:r>
              <a:rPr lang="ru-RU" sz="2800" smtClean="0"/>
              <a:t>Причины детского – дорожно – транспортного травматизма</a:t>
            </a:r>
          </a:p>
        </p:txBody>
      </p:sp>
      <p:sp>
        <p:nvSpPr>
          <p:cNvPr id="13315" name="Текст 3"/>
          <p:cNvSpPr>
            <a:spLocks noGrp="1"/>
          </p:cNvSpPr>
          <p:nvPr>
            <p:ph type="body" sz="half" idx="2"/>
          </p:nvPr>
        </p:nvSpPr>
        <p:spPr>
          <a:xfrm>
            <a:off x="630238" y="2057400"/>
            <a:ext cx="8056562" cy="4038600"/>
          </a:xfrm>
        </p:spPr>
        <p:txBody>
          <a:bodyPr/>
          <a:lstStyle/>
          <a:p>
            <a:pPr marL="342900" indent="-342900">
              <a:buFont typeface="Wingdings" panose="05000000000000000000" pitchFamily="2" charset="2"/>
              <a:buAutoNum type="arabicPeriod"/>
            </a:pPr>
            <a:r>
              <a:rPr lang="ru-RU" sz="2800" dirty="0" smtClean="0"/>
              <a:t>Переход проезжей части в неустановленном месте или вне пешеходного перехода.</a:t>
            </a:r>
          </a:p>
          <a:p>
            <a:pPr marL="342900" indent="-342900">
              <a:buFont typeface="Wingdings" panose="05000000000000000000" pitchFamily="2" charset="2"/>
              <a:buAutoNum type="arabicPeriod" startAt="2"/>
            </a:pPr>
            <a:r>
              <a:rPr lang="ru-RU" sz="2800" dirty="0" smtClean="0"/>
              <a:t>Не подчинение сигналам регулирования.</a:t>
            </a:r>
          </a:p>
          <a:p>
            <a:pPr marL="342900" indent="-342900">
              <a:buFont typeface="Wingdings" panose="05000000000000000000" pitchFamily="2" charset="2"/>
              <a:buAutoNum type="arabicPeriod" startAt="3"/>
            </a:pPr>
            <a:r>
              <a:rPr lang="ru-RU" sz="2800" dirty="0" smtClean="0"/>
              <a:t>Нарушение правил перевозки детей.</a:t>
            </a:r>
          </a:p>
          <a:p>
            <a:pPr marL="342900" indent="-342900">
              <a:buFont typeface="Wingdings" panose="05000000000000000000" pitchFamily="2" charset="2"/>
              <a:buAutoNum type="arabicPeriod" startAt="3"/>
            </a:pPr>
            <a:r>
              <a:rPr lang="ru-RU" sz="2800" dirty="0" smtClean="0"/>
              <a:t>Управление вело и  </a:t>
            </a:r>
            <a:r>
              <a:rPr lang="ru-RU" sz="2800" dirty="0" err="1" smtClean="0"/>
              <a:t>мототранспортными</a:t>
            </a:r>
            <a:r>
              <a:rPr lang="ru-RU" sz="2800" dirty="0" smtClean="0"/>
              <a:t> средствами детьми, не имеющим права управления.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1011238" y="990600"/>
            <a:ext cx="8056562" cy="685800"/>
          </a:xfrm>
        </p:spPr>
        <p:txBody>
          <a:bodyPr/>
          <a:lstStyle/>
          <a:p>
            <a:pPr algn="ctr"/>
            <a:r>
              <a:rPr lang="ru-RU" smtClean="0"/>
              <a:t/>
            </a:r>
            <a:br>
              <a:rPr lang="ru-RU" smtClean="0"/>
            </a:br>
            <a:r>
              <a:rPr lang="ru-RU" smtClean="0"/>
              <a:t>Ошибки при обучении детей правилам </a:t>
            </a:r>
            <a:br>
              <a:rPr lang="ru-RU" smtClean="0"/>
            </a:br>
            <a:r>
              <a:rPr lang="ru-RU" smtClean="0"/>
              <a:t>безопасного поведения на дороге</a:t>
            </a:r>
          </a:p>
        </p:txBody>
      </p:sp>
      <p:sp>
        <p:nvSpPr>
          <p:cNvPr id="33796" name="Текст 3"/>
          <p:cNvSpPr>
            <a:spLocks noGrp="1"/>
          </p:cNvSpPr>
          <p:nvPr>
            <p:ph type="body" sz="half" idx="2"/>
          </p:nvPr>
        </p:nvSpPr>
        <p:spPr>
          <a:xfrm>
            <a:off x="649288" y="1981200"/>
            <a:ext cx="8437562" cy="3811588"/>
          </a:xfrm>
        </p:spPr>
        <p:txBody>
          <a:bodyPr/>
          <a:lstStyle/>
          <a:p>
            <a:pPr algn="ctr">
              <a:defRPr/>
            </a:pPr>
            <a:r>
              <a:rPr lang="ru-RU" sz="4800" b="1" dirty="0">
                <a:solidFill>
                  <a:srgbClr val="FF0000"/>
                </a:solidFill>
                <a:effectLst>
                  <a:outerShdw blurRad="38100" dist="38100" dir="2700000" algn="tl">
                    <a:srgbClr val="000000">
                      <a:alpha val="43137"/>
                    </a:srgbClr>
                  </a:outerShdw>
                </a:effectLst>
              </a:rPr>
              <a:t>Помните – от ошибки педагога может зависеть жизнь ребенка!</a:t>
            </a:r>
          </a:p>
          <a:p>
            <a:pPr algn="ctr">
              <a:defRPr/>
            </a:pPr>
            <a:endParaRPr lang="ru-RU" sz="4800" dirty="0" smtClean="0"/>
          </a:p>
        </p:txBody>
      </p:sp>
    </p:spTree>
    <p:extLst>
      <p:ext uri="{BB962C8B-B14F-4D97-AF65-F5344CB8AC3E}">
        <p14:creationId xmlns="" xmlns:p14="http://schemas.microsoft.com/office/powerpoint/2010/main" val="3622742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214313"/>
            <a:ext cx="8143875" cy="10715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2800" b="1" dirty="0">
                <a:solidFill>
                  <a:srgbClr val="7030A0"/>
                </a:solidFill>
                <a:latin typeface="+mj-lt"/>
              </a:rPr>
              <a:t>«Язык» Правил дорожного движения и типичные ошибки в их преподавании.</a:t>
            </a:r>
          </a:p>
        </p:txBody>
      </p:sp>
      <p:sp>
        <p:nvSpPr>
          <p:cNvPr id="3" name="Скругленный прямоугольник 2"/>
          <p:cNvSpPr/>
          <p:nvPr/>
        </p:nvSpPr>
        <p:spPr>
          <a:xfrm>
            <a:off x="500063" y="1428750"/>
            <a:ext cx="8143875" cy="22145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sz="1600" b="1" i="1" dirty="0"/>
              <a:t>Учат: Обходи </a:t>
            </a:r>
            <a:r>
              <a:rPr lang="ru-RU" sz="1600" b="1" i="1" dirty="0" smtClean="0"/>
              <a:t>троллейбус </a:t>
            </a:r>
            <a:r>
              <a:rPr lang="ru-RU" sz="1600" b="1" i="1" dirty="0"/>
              <a:t>спереди, автобус – сзади</a:t>
            </a:r>
            <a:r>
              <a:rPr lang="ru-RU" sz="1600" dirty="0"/>
              <a:t>. </a:t>
            </a:r>
            <a:endParaRPr lang="ru-RU" sz="1600" b="1" dirty="0"/>
          </a:p>
          <a:p>
            <a:pPr algn="just" fontAlgn="auto">
              <a:spcBef>
                <a:spcPts val="0"/>
              </a:spcBef>
              <a:spcAft>
                <a:spcPts val="0"/>
              </a:spcAft>
              <a:defRPr/>
            </a:pPr>
            <a:r>
              <a:rPr lang="ru-RU" sz="1600" dirty="0"/>
              <a:t>Это правило давно устарело и не спасает, а, напротив, создает аварийную ситуацию, так как при выходе пешехода сзади или спереди транспортного средства ни водитель, ни пешеход не видят друг друга, и может произойти наезд. Порядок пересечения проезжей части дороги строго оговорен Правилами дорожного движения, и он не связан с обходом маршрутного транспорта! Упоминание об обходе </a:t>
            </a:r>
            <a:r>
              <a:rPr lang="ru-RU" sz="1600" dirty="0" smtClean="0"/>
              <a:t>трамвая, троллейбуса </a:t>
            </a:r>
            <a:r>
              <a:rPr lang="ru-RU" sz="1600" dirty="0"/>
              <a:t>или автобуса последний раз имело место в «Правилах движение транспорта и пешеходов» в 1958 году!</a:t>
            </a:r>
            <a:endParaRPr lang="ru-RU" sz="1600" b="1" dirty="0"/>
          </a:p>
        </p:txBody>
      </p:sp>
      <p:pic>
        <p:nvPicPr>
          <p:cNvPr id="3379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79775" y="3786188"/>
            <a:ext cx="258445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609600"/>
            <a:ext cx="8143875" cy="17145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sz="2000" b="1" i="1" dirty="0"/>
              <a:t>Необходимо учить!</a:t>
            </a:r>
            <a:endParaRPr lang="ru-RU" sz="2000" b="1" dirty="0"/>
          </a:p>
          <a:p>
            <a:pPr fontAlgn="auto">
              <a:spcBef>
                <a:spcPts val="0"/>
              </a:spcBef>
              <a:spcAft>
                <a:spcPts val="0"/>
              </a:spcAft>
              <a:defRPr/>
            </a:pPr>
            <a:r>
              <a:rPr lang="ru-RU" sz="2000" dirty="0"/>
              <a:t>Дойди до  ближайшего пешеходного перехода и переходи по нему. Если перехода нет, дождись, пока автобус или другое транспортное средство отъедет на безопасное расстояние, убедись в безопасности </a:t>
            </a:r>
            <a:r>
              <a:rPr lang="ru-RU" sz="2000" dirty="0" smtClean="0"/>
              <a:t>перехода, </a:t>
            </a:r>
            <a:r>
              <a:rPr lang="ru-RU" sz="2000" dirty="0"/>
              <a:t>и только после этого переходи. </a:t>
            </a:r>
            <a:endParaRPr lang="ru-RU" sz="2000" b="1" dirty="0"/>
          </a:p>
          <a:p>
            <a:pPr algn="ctr" fontAlgn="auto">
              <a:spcBef>
                <a:spcPts val="0"/>
              </a:spcBef>
              <a:spcAft>
                <a:spcPts val="0"/>
              </a:spcAft>
              <a:defRPr/>
            </a:pPr>
            <a:endParaRPr lang="ru-RU" b="1" dirty="0"/>
          </a:p>
        </p:txBody>
      </p:sp>
      <p:pic>
        <p:nvPicPr>
          <p:cNvPr id="3481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2438400"/>
            <a:ext cx="6350000" cy="423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63" y="500063"/>
            <a:ext cx="8143875" cy="192881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ru-RU" sz="2000" b="1" i="1" dirty="0"/>
              <a:t>Учат: При переходе улицы посмотри налево, а дойдя до середины – посмотри направо.</a:t>
            </a:r>
            <a:endParaRPr lang="ru-RU" sz="2000" b="1" dirty="0"/>
          </a:p>
          <a:p>
            <a:pPr fontAlgn="auto">
              <a:spcBef>
                <a:spcPts val="0"/>
              </a:spcBef>
              <a:spcAft>
                <a:spcPts val="0"/>
              </a:spcAft>
              <a:defRPr/>
            </a:pPr>
            <a:r>
              <a:rPr lang="ru-RU" sz="2000" dirty="0"/>
              <a:t> Это правило так же устарело и создает опасную ситуацию.</a:t>
            </a:r>
            <a:endParaRPr lang="ru-RU" sz="2000" b="1" dirty="0"/>
          </a:p>
          <a:p>
            <a:pPr fontAlgn="auto">
              <a:spcBef>
                <a:spcPts val="0"/>
              </a:spcBef>
              <a:spcAft>
                <a:spcPts val="0"/>
              </a:spcAft>
              <a:defRPr/>
            </a:pPr>
            <a:r>
              <a:rPr lang="ru-RU" sz="2000" b="1" dirty="0"/>
              <a:t>Прежде чем перейти дорогу – остановись, посмотри в обе стороны и, убедившись в безопасности, переходи дорогу, постоянно наблюдая за дорожной ситуацией.</a:t>
            </a:r>
          </a:p>
        </p:txBody>
      </p:sp>
      <p:pic>
        <p:nvPicPr>
          <p:cNvPr id="3584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3438" y="3429000"/>
            <a:ext cx="4143375" cy="276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4"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7188" y="3429000"/>
            <a:ext cx="4143375" cy="276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9EAC4E1DBC3F0149A5800139BB2B98F5" ma:contentTypeVersion="49" ma:contentTypeDescription="Создание документа." ma:contentTypeScope="" ma:versionID="8944e5730b982dc2e10fc7e03815a961">
  <xsd:schema xmlns:xsd="http://www.w3.org/2001/XMLSchema" xmlns:xs="http://www.w3.org/2001/XMLSchema" xmlns:p="http://schemas.microsoft.com/office/2006/metadata/properties" xmlns:ns2="4a252ca3-5a62-4c1c-90a6-29f4710e47f8" targetNamespace="http://schemas.microsoft.com/office/2006/metadata/properties" ma:root="true" ma:fieldsID="5c4f13c40a96413ccefc1a56f91fbc1e"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4a252ca3-5a62-4c1c-90a6-29f4710e47f8">JNR7EQYY5TWF-1369581335-176</_dlc_DocId>
    <_dlc_DocIdUrl xmlns="4a252ca3-5a62-4c1c-90a6-29f4710e47f8">
      <Url>http://www.eduportal44.ru/Kostroma_R_EDU/DS2Kar/_layouts/15/DocIdRedir.aspx?ID=JNR7EQYY5TWF-1369581335-176</Url>
      <Description>JNR7EQYY5TWF-1369581335-176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664FCBA2-F385-4B02-AAC4-D524BD7C69E8}"/>
</file>

<file path=customXml/itemProps2.xml><?xml version="1.0" encoding="utf-8"?>
<ds:datastoreItem xmlns:ds="http://schemas.openxmlformats.org/officeDocument/2006/customXml" ds:itemID="{C2E656D2-9840-4C27-BB8F-BE943D2F396F}"/>
</file>

<file path=customXml/itemProps3.xml><?xml version="1.0" encoding="utf-8"?>
<ds:datastoreItem xmlns:ds="http://schemas.openxmlformats.org/officeDocument/2006/customXml" ds:itemID="{CD585195-D4AA-4491-8D04-0FA9F7BBF382}"/>
</file>

<file path=customXml/itemProps4.xml><?xml version="1.0" encoding="utf-8"?>
<ds:datastoreItem xmlns:ds="http://schemas.openxmlformats.org/officeDocument/2006/customXml" ds:itemID="{EE609D5D-9B9A-4593-926A-1262C4D57215}"/>
</file>

<file path=docProps/app.xml><?xml version="1.0" encoding="utf-8"?>
<Properties xmlns="http://schemas.openxmlformats.org/officeDocument/2006/extended-properties" xmlns:vt="http://schemas.openxmlformats.org/officeDocument/2006/docPropsVTypes">
  <Template>Pixel</Template>
  <TotalTime>1543</TotalTime>
  <Words>2181</Words>
  <Application>Microsoft Office PowerPoint</Application>
  <PresentationFormat>Экран (4:3)</PresentationFormat>
  <Paragraphs>140</Paragraphs>
  <Slides>36</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36</vt:i4>
      </vt:variant>
    </vt:vector>
  </HeadingPairs>
  <TitlesOfParts>
    <vt:vector size="37" baseType="lpstr">
      <vt:lpstr>Пиксел</vt:lpstr>
      <vt:lpstr>  Методические рекомендации для педагогов образовательных организаций по обучению детей основам безопасного поведения на дороге</vt:lpstr>
      <vt:lpstr>Нормативные документы</vt:lpstr>
      <vt:lpstr>Слайд 3</vt:lpstr>
      <vt:lpstr>Слайд 4</vt:lpstr>
      <vt:lpstr>Причины детского – дорожно – транспортного травматизма</vt:lpstr>
      <vt:lpstr> Ошибки при обучении детей правилам  безопасного поведения на дороге</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  Региональная программа  обучения учащихся 1-11 классов общеобразовательных организаций  Костромской области правилам безопасного поведения на дороге </vt:lpstr>
      <vt:lpstr>   Гироскутер (двухколёсный скутер, самобалансируемый скутер англ. GyroScooter) — уличное электрическое транспортное средство, выполненное в форме поперечной планки с двумя колёсами по бокам. Использует электродвигатели, питаемые от электроаккумулятора, и ряд гироскопических датчиков для самобалансировки и поддержания горизонтального положения площадки для ног. </vt:lpstr>
      <vt:lpstr> Моноколесо — электрический самобалансирующийся самокат (моноцикл) с одним колесом и расположенными по обе стороны от колеса подножками. Самокат использует различные датчики, гироскопы и акселерометры, вместе с электродвигателем для автоматической балансировки, управляется наклоном тела. </vt:lpstr>
      <vt:lpstr> Сегве́й (англ. Segway) — электрическое самобалансирующееся транспортное средство с двумя колёсами, расположенными по обе стороны от водителя, внешне напоминающее колесницу. Изобретено Дином Кейменом. Название фирмы производителя, перенесённое и на само транспортное средство — «Segway» — происходит от музыкального термина «се́гве» (итал. segue [ˈsegwe], что в переводе означает «следуй, иди за»[1]). В качестве названий используются также слова «самокат» и «скутер». </vt:lpstr>
      <vt:lpstr>  п.22.9. ПДД РФ. Перевозка детей в возрасте младше 7 лет в легковом автомобиле и кабине грузового автомобиля, конструкцией которых предусмотрены ремни безопасности либо ремни безопасности и детская удерживающая система ISOFIX*, должна осуществляться с  использованием детских удерживающих систем (устройств), соответствующих весу и росту ребенка. </vt:lpstr>
      <vt:lpstr>Слайд 26</vt:lpstr>
      <vt:lpstr>ISOFIX (International Standards Organisation FIX) — система крепления, разработанная Международной Организацией по Стандартизации (ISO). Цель этого стандарта — сделать установку детских автокресел быстрой, простой и надежной. </vt:lpstr>
      <vt:lpstr>              Административная ответственность за нарушение правил перевозки детей  предусмотрена частью 3 статьи 12.23 КоАП РФ:   Нарушение требований к перевозке детей, установленных Правилами дорожного движения, - влечет наложение административного штрафа на водителя в размере трех тысяч рублей; на должностных лиц - двадцати пяти тысяч рублей; на юридических лиц - ста тысяч рублей. Таким образом, для водителя штраф за отсутствие детского удерживающего устройства составит 3 000 рублей.</vt:lpstr>
      <vt:lpstr>Паспорт дорожной безопасности</vt:lpstr>
      <vt:lpstr>      При составлении безопасных маршрутов движения детей  «Дом-школа - дом» рекомендуется использовать моделирующую программу, размещенную по адресу: http://passportbdd.ru/</vt:lpstr>
      <vt:lpstr>Ответственность за нарушение правил организованной перевозки групп детей </vt:lpstr>
      <vt:lpstr>Слайд 32</vt:lpstr>
      <vt:lpstr>Слайд 33</vt:lpstr>
      <vt:lpstr>Слайд 34</vt:lpstr>
      <vt:lpstr>Слайд 35</vt:lpstr>
      <vt:lpstr>Работа «Родительских патрулей»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76</cp:revision>
  <cp:lastPrinted>1601-01-01T00:00:00Z</cp:lastPrinted>
  <dcterms:created xsi:type="dcterms:W3CDTF">1601-01-01T00:00:00Z</dcterms:created>
  <dcterms:modified xsi:type="dcterms:W3CDTF">2019-12-12T10:56:01Z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0x0101009EAC4E1DBC3F0149A5800139BB2B98F5</vt:lpwstr>
  </property>
  <property fmtid="{D5CDD505-2E9C-101B-9397-08002B2CF9AE}" pid="4" name="_dlc_DocIdItemGuid">
    <vt:lpwstr>95da772f-42d0-4735-a216-e01f8fedec27</vt:lpwstr>
  </property>
</Properties>
</file>