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17" Type="http://schemas.openxmlformats.org/officeDocument/2006/relationships/customXml" Target="../customXml/item4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5/12/20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5/12/20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5/12/20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5/12/20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936A45-77A3-2247-9B09-AB796520BC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837018"/>
            <a:ext cx="9966960" cy="2926080"/>
          </a:xfrm>
        </p:spPr>
        <p:txBody>
          <a:bodyPr/>
          <a:lstStyle/>
          <a:p>
            <a:r>
              <a:rPr lang="ru-RU" dirty="0"/>
              <a:t>Насекомые</a:t>
            </a:r>
            <a:br>
              <a:rPr lang="ru-RU" dirty="0"/>
            </a:br>
            <a:r>
              <a:rPr lang="ru-RU" dirty="0"/>
              <a:t>2-</a:t>
            </a:r>
            <a:r>
              <a:rPr lang="ru-RU" sz="4800" dirty="0"/>
              <a:t>я младшая группа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34F7BB5-4AB8-D848-BBB2-9BB1FC399E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Подготовила Лесникова С. В.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C511761-9EED-B64F-A9DA-7E05F0887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27" y="3271999"/>
            <a:ext cx="2494406" cy="344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21222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6E668B-3DB0-F64F-902A-D2DB4BCD1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Здравствуйте, друзья!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BDABBE-F76C-7F4E-8D21-78CCC4687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3853" y="1965961"/>
            <a:ext cx="5024027" cy="4114798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HelveticaNeue"/>
              </a:rPr>
              <a:t>Посмотрим в окно. Какое сейчас время года?</a:t>
            </a:r>
          </a:p>
          <a:p>
            <a:r>
              <a:rPr lang="ru-RU" sz="2400" dirty="0">
                <a:solidFill>
                  <a:prstClr val="black"/>
                </a:solidFill>
                <a:latin typeface="HelveticaNeue"/>
              </a:rPr>
              <a:t>Какая погода?</a:t>
            </a:r>
          </a:p>
          <a:p>
            <a:r>
              <a:rPr lang="ru-RU" sz="2400" dirty="0">
                <a:solidFill>
                  <a:prstClr val="black"/>
                </a:solidFill>
                <a:latin typeface="HelveticaNeue"/>
              </a:rPr>
              <a:t>Закроем глаза и представим, что мы на лесной полянке. </a:t>
            </a:r>
          </a:p>
          <a:p>
            <a:r>
              <a:rPr lang="ru-RU" sz="2400" b="0" dirty="0">
                <a:solidFill>
                  <a:prstClr val="black"/>
                </a:solidFill>
                <a:latin typeface="HelveticaNeue"/>
              </a:rPr>
              <a:t>Что </a:t>
            </a:r>
            <a:r>
              <a:rPr lang="ru-RU" sz="2400" dirty="0">
                <a:solidFill>
                  <a:prstClr val="black"/>
                </a:solidFill>
                <a:latin typeface="HelveticaNeue"/>
              </a:rPr>
              <a:t>мы</a:t>
            </a:r>
            <a:r>
              <a:rPr lang="ru-RU" sz="2400" b="0" dirty="0">
                <a:solidFill>
                  <a:prstClr val="black"/>
                </a:solidFill>
                <a:latin typeface="HelveticaNeue"/>
              </a:rPr>
              <a:t> слышим?</a:t>
            </a:r>
          </a:p>
          <a:p>
            <a:r>
              <a:rPr lang="ru-RU" sz="2400" b="0" dirty="0">
                <a:solidFill>
                  <a:prstClr val="black"/>
                </a:solidFill>
                <a:latin typeface="HelveticaNeue"/>
              </a:rPr>
              <a:t> Кто издаёт эти звуки?</a:t>
            </a:r>
            <a:endParaRPr lang="ru-RU" sz="2400" dirty="0"/>
          </a:p>
        </p:txBody>
      </p:sp>
      <p:pic>
        <p:nvPicPr>
          <p:cNvPr id="16" name="Объект 15">
            <a:extLst>
              <a:ext uri="{FF2B5EF4-FFF2-40B4-BE49-F238E27FC236}">
                <a16:creationId xmlns:a16="http://schemas.microsoft.com/office/drawing/2014/main" id="{977A8F85-92BB-EF4F-B980-EF4CCC0F54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54524" y="1965960"/>
            <a:ext cx="6115599" cy="411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168740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C10A7D-3F41-794F-9C76-146A27E54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99061"/>
            <a:ext cx="9875520" cy="1356360"/>
          </a:xfrm>
        </p:spPr>
        <p:txBody>
          <a:bodyPr/>
          <a:lstStyle/>
          <a:p>
            <a:r>
              <a:rPr lang="ru-RU" dirty="0"/>
              <a:t>Откроем глаза.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0B075E-37C2-244D-9EAC-718326B2DA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2619" y="1287720"/>
            <a:ext cx="5382381" cy="4023360"/>
          </a:xfrm>
        </p:spPr>
        <p:txBody>
          <a:bodyPr>
            <a:noAutofit/>
          </a:bodyPr>
          <a:lstStyle/>
          <a:p>
            <a:r>
              <a:rPr lang="ru-RU" sz="2000" b="0" dirty="0">
                <a:solidFill>
                  <a:prstClr val="black"/>
                </a:solidFill>
                <a:latin typeface="HelveticaNeue"/>
              </a:rPr>
              <a:t> Правильно, и мы с вами попали на полянку к маленьким жителям. </a:t>
            </a:r>
            <a:endParaRPr lang="ru-RU" sz="2000" b="1" dirty="0">
              <a:solidFill>
                <a:prstClr val="black"/>
              </a:solidFill>
              <a:latin typeface="HelveticaNeue-Bold"/>
            </a:endParaRPr>
          </a:p>
          <a:p>
            <a:r>
              <a:rPr lang="ru-RU" sz="2000" b="0" dirty="0">
                <a:solidFill>
                  <a:prstClr val="black"/>
                </a:solidFill>
                <a:latin typeface="HelveticaNeue"/>
              </a:rPr>
              <a:t>Ребята, что мы видим на полянке</a:t>
            </a:r>
            <a:r>
              <a:rPr lang="ru-RU" sz="2000" dirty="0">
                <a:solidFill>
                  <a:prstClr val="black"/>
                </a:solidFill>
                <a:latin typeface="HelveticaNeue"/>
              </a:rPr>
              <a:t>?</a:t>
            </a:r>
            <a:r>
              <a:rPr lang="ru-RU" sz="2000" b="0" dirty="0">
                <a:solidFill>
                  <a:prstClr val="black"/>
                </a:solidFill>
                <a:latin typeface="HelveticaNeue"/>
              </a:rPr>
              <a:t> (Цветы)</a:t>
            </a:r>
          </a:p>
          <a:p>
            <a:r>
              <a:rPr lang="ru-RU" sz="2000" b="0" dirty="0">
                <a:solidFill>
                  <a:prstClr val="black"/>
                </a:solidFill>
                <a:latin typeface="HelveticaNeue"/>
              </a:rPr>
              <a:t> Какого они цвета?</a:t>
            </a:r>
            <a:r>
              <a:rPr lang="ru-RU" sz="2000" b="1" dirty="0">
                <a:solidFill>
                  <a:prstClr val="black"/>
                </a:solidFill>
                <a:latin typeface="HelveticaNeue-Bold"/>
              </a:rPr>
              <a:t>(</a:t>
            </a:r>
            <a:r>
              <a:rPr lang="ru-RU" sz="2000" b="0" dirty="0">
                <a:solidFill>
                  <a:prstClr val="black"/>
                </a:solidFill>
                <a:latin typeface="HelveticaNeue"/>
              </a:rPr>
              <a:t> Жёлтые, красные, синие, оранжевые, голубые, белые)</a:t>
            </a:r>
          </a:p>
          <a:p>
            <a:r>
              <a:rPr lang="ru-RU" sz="2000" b="0" dirty="0">
                <a:solidFill>
                  <a:prstClr val="black"/>
                </a:solidFill>
                <a:latin typeface="HelveticaNeue"/>
              </a:rPr>
              <a:t> Послушайте внимательно загадку:</a:t>
            </a:r>
            <a:endParaRPr lang="ru-RU" sz="2000" dirty="0">
              <a:solidFill>
                <a:prstClr val="black"/>
              </a:solidFill>
              <a:latin typeface="HelveticaNeue"/>
            </a:endParaRPr>
          </a:p>
          <a:p>
            <a:r>
              <a:rPr lang="ru-RU" sz="2000" b="0" dirty="0">
                <a:solidFill>
                  <a:prstClr val="black"/>
                </a:solidFill>
                <a:latin typeface="HelveticaNeue"/>
              </a:rPr>
              <a:t>Шевелились у цветка</a:t>
            </a:r>
          </a:p>
          <a:p>
            <a:r>
              <a:rPr lang="ru-RU" sz="2000" b="0" dirty="0">
                <a:solidFill>
                  <a:prstClr val="black"/>
                </a:solidFill>
                <a:latin typeface="HelveticaNeue"/>
              </a:rPr>
              <a:t>Все четыре лепестка.</a:t>
            </a:r>
          </a:p>
          <a:p>
            <a:r>
              <a:rPr lang="ru-RU" sz="2000" b="0" dirty="0">
                <a:solidFill>
                  <a:prstClr val="black"/>
                </a:solidFill>
                <a:latin typeface="HelveticaNeue"/>
              </a:rPr>
              <a:t>Я поймать его хотел –</a:t>
            </a:r>
          </a:p>
          <a:p>
            <a:r>
              <a:rPr lang="ru-RU" sz="2000" b="0" dirty="0">
                <a:solidFill>
                  <a:prstClr val="black"/>
                </a:solidFill>
                <a:latin typeface="HelveticaNeue"/>
              </a:rPr>
              <a:t>он вспорхнул и улетел.</a:t>
            </a:r>
          </a:p>
          <a:p>
            <a:endParaRPr lang="ru-RU" sz="2000" b="0" dirty="0">
              <a:solidFill>
                <a:prstClr val="black"/>
              </a:solidFill>
              <a:latin typeface="HelveticaNeue"/>
            </a:endParaRPr>
          </a:p>
          <a:p>
            <a:r>
              <a:rPr lang="ru-RU" sz="2000" b="0" dirty="0">
                <a:solidFill>
                  <a:prstClr val="black"/>
                </a:solidFill>
                <a:latin typeface="HelveticaNeue"/>
              </a:rPr>
              <a:t>Кто это?</a:t>
            </a:r>
            <a:endParaRPr lang="ru-RU" sz="2000" dirty="0"/>
          </a:p>
        </p:txBody>
      </p:sp>
      <p:pic>
        <p:nvPicPr>
          <p:cNvPr id="26" name="Объект 25">
            <a:extLst>
              <a:ext uri="{FF2B5EF4-FFF2-40B4-BE49-F238E27FC236}">
                <a16:creationId xmlns:a16="http://schemas.microsoft.com/office/drawing/2014/main" id="{48FC3868-FBE2-D148-9FC7-7215B2AD52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15000" y="1455421"/>
            <a:ext cx="5866419" cy="441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51450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C716ED-4B1B-CD4D-A96B-276D42510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БАБОЧКА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9BDC4D-91FB-E545-8797-CDC1CEB5C0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329" y="1844443"/>
            <a:ext cx="4754880" cy="4023360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prstClr val="black"/>
                </a:solidFill>
                <a:latin typeface="HelveticaNeue-Bold"/>
              </a:rPr>
              <a:t>Рассмотрим. </a:t>
            </a:r>
            <a:r>
              <a:rPr lang="ru-RU" sz="2000" b="0" dirty="0">
                <a:solidFill>
                  <a:prstClr val="black"/>
                </a:solidFill>
                <a:latin typeface="HelveticaNeue"/>
              </a:rPr>
              <a:t> Что есть у бабочки?</a:t>
            </a:r>
          </a:p>
          <a:p>
            <a:r>
              <a:rPr lang="ru-RU" sz="2000" b="0" dirty="0">
                <a:solidFill>
                  <a:prstClr val="black"/>
                </a:solidFill>
                <a:latin typeface="HelveticaNeue"/>
              </a:rPr>
              <a:t>Крылья, лапки, тело, голова, усики. </a:t>
            </a:r>
            <a:endParaRPr lang="ru-RU" sz="2000" b="1" dirty="0">
              <a:solidFill>
                <a:prstClr val="black"/>
              </a:solidFill>
              <a:latin typeface="HelveticaNeue-Bold"/>
            </a:endParaRPr>
          </a:p>
          <a:p>
            <a:r>
              <a:rPr lang="ru-RU" sz="2000" b="0" dirty="0">
                <a:solidFill>
                  <a:prstClr val="black"/>
                </a:solidFill>
                <a:latin typeface="HelveticaNeue"/>
              </a:rPr>
              <a:t>У бабочки длинный тонкий изогнутый хоботок, который она опускает внутрь цветка и пьёт сладкий нектар.</a:t>
            </a:r>
          </a:p>
          <a:p>
            <a:r>
              <a:rPr lang="ru-RU" sz="2000" b="0" dirty="0">
                <a:solidFill>
                  <a:prstClr val="black"/>
                </a:solidFill>
                <a:latin typeface="HelveticaNeue"/>
              </a:rPr>
              <a:t> Любит бабочка открытые цветки, чтобы сесть на них и видеть, что вокруг происходит. </a:t>
            </a:r>
            <a:endParaRPr lang="ru-RU" sz="2000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74C6218F-3D1A-C94E-AC1E-A9A1B0CB41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665747" y="1373171"/>
            <a:ext cx="3221527" cy="437311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48784FB-3E7F-944F-9C7F-3CD89BD39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9276" y="520339"/>
            <a:ext cx="2484122" cy="289124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573FF2F-2950-084E-822A-D7D51C548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3675" y="3665712"/>
            <a:ext cx="1895324" cy="267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42749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CBF408-7C94-9F40-8F77-E4CB17700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9B7F59-3816-394C-8E09-BC08EB817E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4711" y="892024"/>
            <a:ext cx="4754880" cy="4974166"/>
          </a:xfrm>
        </p:spPr>
        <p:txBody>
          <a:bodyPr>
            <a:normAutofit/>
          </a:bodyPr>
          <a:lstStyle/>
          <a:p>
            <a:r>
              <a:rPr lang="ru-RU" sz="2400" b="0" dirty="0">
                <a:solidFill>
                  <a:prstClr val="black"/>
                </a:solidFill>
                <a:latin typeface="HelveticaNeue"/>
              </a:rPr>
              <a:t>Послушайте следующую загадку:</a:t>
            </a:r>
          </a:p>
          <a:p>
            <a:r>
              <a:rPr lang="ru-RU" sz="2400" b="0" dirty="0">
                <a:solidFill>
                  <a:prstClr val="black"/>
                </a:solidFill>
                <a:latin typeface="HelveticaNeue"/>
              </a:rPr>
              <a:t>В лугах без устали летает</a:t>
            </a:r>
          </a:p>
          <a:p>
            <a:r>
              <a:rPr lang="ru-RU" sz="2400" b="0" dirty="0">
                <a:solidFill>
                  <a:prstClr val="black"/>
                </a:solidFill>
                <a:latin typeface="HelveticaNeue"/>
              </a:rPr>
              <a:t>Нектар цветочный собирает.</a:t>
            </a:r>
          </a:p>
          <a:p>
            <a:r>
              <a:rPr lang="ru-RU" sz="2400" b="0" dirty="0">
                <a:solidFill>
                  <a:prstClr val="black"/>
                </a:solidFill>
                <a:latin typeface="HelveticaNeue"/>
              </a:rPr>
              <a:t>Немного времени пройдёт,</a:t>
            </a:r>
          </a:p>
          <a:p>
            <a:r>
              <a:rPr lang="ru-RU" sz="2400" b="0" dirty="0">
                <a:solidFill>
                  <a:prstClr val="black"/>
                </a:solidFill>
                <a:latin typeface="HelveticaNeue"/>
              </a:rPr>
              <a:t>И приготовит вкусный мёд.</a:t>
            </a:r>
          </a:p>
          <a:p>
            <a:endParaRPr lang="ru-RU" sz="2400" b="1" dirty="0">
              <a:solidFill>
                <a:prstClr val="black"/>
              </a:solidFill>
              <a:latin typeface="HelveticaNeue-Bold"/>
            </a:endParaRPr>
          </a:p>
          <a:p>
            <a:r>
              <a:rPr lang="ru-RU" sz="2400" b="0" dirty="0">
                <a:solidFill>
                  <a:prstClr val="black"/>
                </a:solidFill>
                <a:latin typeface="HelveticaNeue"/>
              </a:rPr>
              <a:t> Кто это?</a:t>
            </a:r>
            <a:endParaRPr lang="ru-RU" sz="2400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2E2D1AFC-FF4A-D84C-981C-24BD299349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70399" y="2450798"/>
            <a:ext cx="3219450" cy="402431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D68BB6-95F1-3F48-A45C-353475362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0605" y="382889"/>
            <a:ext cx="321945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09348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9ADD1E-B248-4E42-BBB0-CC220E746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261378"/>
            <a:ext cx="9875520" cy="1356360"/>
          </a:xfrm>
        </p:spPr>
        <p:txBody>
          <a:bodyPr/>
          <a:lstStyle/>
          <a:p>
            <a:r>
              <a:rPr lang="ru-RU" b="1" dirty="0"/>
              <a:t>ПЧЕЛА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79B475-9D95-FC40-8C51-2BD1296908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9643" y="1617738"/>
            <a:ext cx="5308237" cy="4463021"/>
          </a:xfrm>
        </p:spPr>
        <p:txBody>
          <a:bodyPr>
            <a:noAutofit/>
          </a:bodyPr>
          <a:lstStyle/>
          <a:p>
            <a:r>
              <a:rPr lang="ru-RU" sz="2000" b="0" dirty="0">
                <a:solidFill>
                  <a:prstClr val="black"/>
                </a:solidFill>
                <a:latin typeface="HelveticaNeue"/>
              </a:rPr>
              <a:t> Да это пчела, она летит собирать сладкую пыльцу с первых цветов. Чтобы потом у нас был вкусный, что? (Мёд).</a:t>
            </a:r>
            <a:endParaRPr lang="ru-RU" sz="2000" b="1" dirty="0">
              <a:solidFill>
                <a:prstClr val="black"/>
              </a:solidFill>
              <a:latin typeface="HelveticaNeue-Bold"/>
            </a:endParaRPr>
          </a:p>
          <a:p>
            <a:r>
              <a:rPr lang="ru-RU" sz="2000" b="0" dirty="0">
                <a:solidFill>
                  <a:prstClr val="black"/>
                </a:solidFill>
                <a:latin typeface="HelveticaNeue"/>
              </a:rPr>
              <a:t> Какого она цвета? Ребята, посмотрите пчела ярко окрашена. Как вы думаете, почему?</a:t>
            </a:r>
            <a:endParaRPr lang="ru-RU" sz="2000" b="1" dirty="0">
              <a:solidFill>
                <a:prstClr val="black"/>
              </a:solidFill>
              <a:latin typeface="HelveticaNeue-Bold"/>
            </a:endParaRPr>
          </a:p>
          <a:p>
            <a:r>
              <a:rPr lang="ru-RU" sz="2000" b="0" dirty="0">
                <a:solidFill>
                  <a:prstClr val="black"/>
                </a:solidFill>
                <a:latin typeface="HelveticaNeue"/>
              </a:rPr>
              <a:t> Чтобы её никто не трогал.Пчела как бы говорит: «Не подходи! Ужалю!»</a:t>
            </a:r>
          </a:p>
          <a:p>
            <a:r>
              <a:rPr lang="ru-RU" sz="2000" b="0" dirty="0">
                <a:solidFill>
                  <a:prstClr val="black"/>
                </a:solidFill>
                <a:latin typeface="HelveticaNeue"/>
              </a:rPr>
              <a:t> </a:t>
            </a:r>
            <a:r>
              <a:rPr lang="ru-RU" sz="2000" b="0" dirty="0">
                <a:solidFill>
                  <a:srgbClr val="C00000"/>
                </a:solidFill>
                <a:latin typeface="HelveticaNeue"/>
              </a:rPr>
              <a:t>Трогать пчёлку очень опасно, она может ужалить.</a:t>
            </a:r>
          </a:p>
          <a:p>
            <a:r>
              <a:rPr lang="ru-RU" sz="2000" b="0" dirty="0">
                <a:solidFill>
                  <a:prstClr val="black"/>
                </a:solidFill>
                <a:latin typeface="HelveticaNeue"/>
              </a:rPr>
              <a:t> Что есть у пчелы?(Крылья, лапки, тело, голова, усики.)</a:t>
            </a:r>
            <a:endParaRPr lang="ru-RU" sz="2000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1E54C72F-3010-E24E-8C95-80D174C9DE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886792" y="3099964"/>
            <a:ext cx="3715565" cy="349665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E03030C-600B-0341-A15C-3F2EB0E13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23334"/>
            <a:ext cx="2627363" cy="395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10717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2013EC-52DE-D84F-A3C5-5AA068A77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666" y="99061"/>
            <a:ext cx="9887857" cy="1356360"/>
          </a:xfrm>
        </p:spPr>
        <p:txBody>
          <a:bodyPr/>
          <a:lstStyle/>
          <a:p>
            <a:r>
              <a:rPr lang="ru-RU" b="1" dirty="0"/>
              <a:t>МУРАВЕЙ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325C67-52D6-A14F-B046-813BA1D7DE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7762" y="1043214"/>
            <a:ext cx="5816360" cy="5037545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prstClr val="black"/>
                </a:solidFill>
                <a:latin typeface="HelveticaNeue"/>
              </a:rPr>
              <a:t>П</a:t>
            </a:r>
            <a:r>
              <a:rPr lang="ru-RU" sz="2000" b="0" dirty="0">
                <a:solidFill>
                  <a:prstClr val="black"/>
                </a:solidFill>
                <a:latin typeface="HelveticaNeue"/>
              </a:rPr>
              <a:t>осмотрите, а это кто выглядывает из-под цветка?</a:t>
            </a:r>
            <a:r>
              <a:rPr lang="ru-RU" sz="2000" b="1" dirty="0">
                <a:solidFill>
                  <a:prstClr val="black"/>
                </a:solidFill>
                <a:latin typeface="HelveticaNeue-Bold"/>
              </a:rPr>
              <a:t>(</a:t>
            </a:r>
            <a:r>
              <a:rPr lang="ru-RU" sz="2000" b="0" dirty="0">
                <a:solidFill>
                  <a:prstClr val="black"/>
                </a:solidFill>
                <a:latin typeface="HelveticaNeue"/>
              </a:rPr>
              <a:t> Муравей</a:t>
            </a:r>
            <a:r>
              <a:rPr lang="ru-RU" sz="2000" b="1" dirty="0">
                <a:solidFill>
                  <a:prstClr val="black"/>
                </a:solidFill>
                <a:latin typeface="HelveticaNeue-Bold"/>
              </a:rPr>
              <a:t>)</a:t>
            </a:r>
            <a:r>
              <a:rPr lang="ru-RU" sz="2000" b="0" dirty="0">
                <a:solidFill>
                  <a:prstClr val="black"/>
                </a:solidFill>
                <a:latin typeface="HelveticaNeue"/>
              </a:rPr>
              <a:t> </a:t>
            </a:r>
          </a:p>
          <a:p>
            <a:r>
              <a:rPr lang="ru-RU" sz="2000" dirty="0">
                <a:solidFill>
                  <a:prstClr val="black"/>
                </a:solidFill>
                <a:latin typeface="HelveticaNeue"/>
              </a:rPr>
              <a:t>Д</a:t>
            </a:r>
            <a:r>
              <a:rPr lang="ru-RU" sz="2000" b="0" dirty="0">
                <a:solidFill>
                  <a:prstClr val="black"/>
                </a:solidFill>
                <a:latin typeface="HelveticaNeue"/>
              </a:rPr>
              <a:t>авайте его рассмотрим. Что есть у муравья?</a:t>
            </a:r>
            <a:r>
              <a:rPr lang="ru-RU" sz="2000" b="1" dirty="0">
                <a:solidFill>
                  <a:prstClr val="black"/>
                </a:solidFill>
                <a:latin typeface="HelveticaNeue-Bold"/>
              </a:rPr>
              <a:t>( </a:t>
            </a:r>
            <a:r>
              <a:rPr lang="ru-RU" sz="2000" b="0" dirty="0">
                <a:solidFill>
                  <a:prstClr val="black"/>
                </a:solidFill>
                <a:latin typeface="HelveticaNeue"/>
              </a:rPr>
              <a:t> Усики, голова, лапки, тело</a:t>
            </a:r>
            <a:r>
              <a:rPr lang="ru-RU" sz="2000" b="1" dirty="0">
                <a:solidFill>
                  <a:prstClr val="black"/>
                </a:solidFill>
                <a:latin typeface="HelveticaNeue-Bold"/>
              </a:rPr>
              <a:t>)</a:t>
            </a:r>
          </a:p>
          <a:p>
            <a:r>
              <a:rPr lang="ru-RU" sz="2000" b="0" dirty="0">
                <a:solidFill>
                  <a:prstClr val="black"/>
                </a:solidFill>
                <a:latin typeface="HelveticaNeue"/>
              </a:rPr>
              <a:t> Какого цвета муравей?</a:t>
            </a:r>
            <a:r>
              <a:rPr lang="ru-RU" sz="2000" b="1" dirty="0">
                <a:solidFill>
                  <a:prstClr val="black"/>
                </a:solidFill>
                <a:latin typeface="HelveticaNeue-Bold"/>
              </a:rPr>
              <a:t>(</a:t>
            </a:r>
            <a:r>
              <a:rPr lang="ru-RU" sz="2000" b="0" dirty="0">
                <a:solidFill>
                  <a:prstClr val="black"/>
                </a:solidFill>
                <a:latin typeface="HelveticaNeue"/>
              </a:rPr>
              <a:t> Черного).</a:t>
            </a:r>
            <a:endParaRPr lang="ru-RU" sz="2000" b="1" dirty="0">
              <a:solidFill>
                <a:prstClr val="black"/>
              </a:solidFill>
              <a:latin typeface="HelveticaNeue-Bold"/>
            </a:endParaRPr>
          </a:p>
          <a:p>
            <a:r>
              <a:rPr lang="ru-RU" sz="2000" b="0" dirty="0">
                <a:solidFill>
                  <a:prstClr val="black"/>
                </a:solidFill>
                <a:latin typeface="HelveticaNeue"/>
              </a:rPr>
              <a:t>Как называется его дом? (Муравейник).</a:t>
            </a:r>
            <a:endParaRPr lang="ru-RU" sz="2000" b="1" dirty="0">
              <a:solidFill>
                <a:prstClr val="black"/>
              </a:solidFill>
              <a:latin typeface="HelveticaNeue-Bold"/>
            </a:endParaRPr>
          </a:p>
          <a:p>
            <a:r>
              <a:rPr lang="ru-RU" sz="2000" b="0" dirty="0">
                <a:solidFill>
                  <a:prstClr val="black"/>
                </a:solidFill>
                <a:latin typeface="HelveticaNeue"/>
              </a:rPr>
              <a:t>В самом начале весны муравейник больше похож на кучу мусора и старой хвои, чем на муравейник (показ модели муравейника). Но как только сойдёт снег, муравьи вылезут погреться на солнышке, пройдёт ещё несколько дней, и муравьи примутся за работу. </a:t>
            </a:r>
          </a:p>
          <a:p>
            <a:r>
              <a:rPr lang="ru-RU" sz="2000" b="0" dirty="0">
                <a:solidFill>
                  <a:srgbClr val="FF0000"/>
                </a:solidFill>
                <a:latin typeface="HelveticaNeue"/>
              </a:rPr>
              <a:t>Муравьиная кислота может быть опасна для человека. Поэтому муравейники не нужно тревожить.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94A8EC53-10F9-AE46-8006-3FF1CC3DB3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16310" y="236071"/>
            <a:ext cx="4754562" cy="397974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E8D5741-1EC4-7B4B-B67D-B80FDF468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122" y="3688109"/>
            <a:ext cx="4397295" cy="293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67085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990992-AE27-7247-8296-C98EF105B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852" y="276981"/>
            <a:ext cx="9875520" cy="1356360"/>
          </a:xfrm>
        </p:spPr>
        <p:txBody>
          <a:bodyPr/>
          <a:lstStyle/>
          <a:p>
            <a:r>
              <a:rPr lang="ru-RU" dirty="0"/>
              <a:t>Кого же мы встретили на лесной полянке?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D54596-62D4-D147-B8E4-861BAD863B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3571" y="1633341"/>
            <a:ext cx="6018134" cy="4447418"/>
          </a:xfrm>
        </p:spPr>
        <p:txBody>
          <a:bodyPr>
            <a:noAutofit/>
          </a:bodyPr>
          <a:lstStyle/>
          <a:p>
            <a:r>
              <a:rPr lang="ru-RU" sz="2000" b="0" dirty="0">
                <a:solidFill>
                  <a:prstClr val="black"/>
                </a:solidFill>
                <a:latin typeface="HelveticaNeue"/>
              </a:rPr>
              <a:t>Бабочку, муравья, пчелу.</a:t>
            </a:r>
            <a:endParaRPr lang="ru-RU" sz="2000" b="1" dirty="0">
              <a:solidFill>
                <a:prstClr val="black"/>
              </a:solidFill>
              <a:latin typeface="HelveticaNeue-Bold"/>
            </a:endParaRPr>
          </a:p>
          <a:p>
            <a:r>
              <a:rPr lang="ru-RU" sz="2000" b="0" dirty="0">
                <a:solidFill>
                  <a:prstClr val="black"/>
                </a:solidFill>
                <a:latin typeface="HelveticaNeue"/>
              </a:rPr>
              <a:t> Кто запомнил, чем пьёт бабочка?</a:t>
            </a:r>
          </a:p>
          <a:p>
            <a:r>
              <a:rPr lang="ru-RU" sz="2000" b="0" dirty="0">
                <a:solidFill>
                  <a:prstClr val="black"/>
                </a:solidFill>
                <a:latin typeface="HelveticaNeue"/>
              </a:rPr>
              <a:t>Почему же пчела так ярко окрашена?</a:t>
            </a:r>
          </a:p>
          <a:p>
            <a:r>
              <a:rPr lang="ru-RU" sz="2000" b="0" dirty="0">
                <a:solidFill>
                  <a:prstClr val="black"/>
                </a:solidFill>
                <a:latin typeface="HelveticaNeue"/>
              </a:rPr>
              <a:t> Как называется дом у муравья?</a:t>
            </a:r>
            <a:endParaRPr lang="ru-RU" sz="2000" b="1" dirty="0">
              <a:solidFill>
                <a:prstClr val="black"/>
              </a:solidFill>
              <a:latin typeface="HelveticaNeue-Bold"/>
            </a:endParaRPr>
          </a:p>
          <a:p>
            <a:r>
              <a:rPr lang="ru-RU" sz="2000" b="0" dirty="0">
                <a:solidFill>
                  <a:prstClr val="black"/>
                </a:solidFill>
                <a:latin typeface="HelveticaNeue"/>
              </a:rPr>
              <a:t>Как их можно назвать одним словом?</a:t>
            </a:r>
          </a:p>
          <a:p>
            <a:r>
              <a:rPr lang="ru-RU" sz="2000" b="0" dirty="0">
                <a:solidFill>
                  <a:prstClr val="black"/>
                </a:solidFill>
                <a:latin typeface="HelveticaNeue"/>
              </a:rPr>
              <a:t> Правильно – это все </a:t>
            </a:r>
            <a:r>
              <a:rPr lang="ru-RU" sz="2400" b="0" dirty="0">
                <a:solidFill>
                  <a:srgbClr val="C00000"/>
                </a:solidFill>
                <a:latin typeface="HelveticaNeue"/>
              </a:rPr>
              <a:t>насекомые</a:t>
            </a:r>
            <a:r>
              <a:rPr lang="ru-RU" sz="2000" b="0" dirty="0">
                <a:solidFill>
                  <a:prstClr val="black"/>
                </a:solidFill>
                <a:latin typeface="HelveticaNeue"/>
              </a:rPr>
              <a:t>. Каких насекомых вы еще знаете?</a:t>
            </a:r>
          </a:p>
          <a:p>
            <a:r>
              <a:rPr lang="ru-RU" sz="2000" b="0" dirty="0">
                <a:solidFill>
                  <a:prstClr val="black"/>
                </a:solidFill>
                <a:latin typeface="HelveticaNeue"/>
              </a:rPr>
              <a:t> У них у всех по три лапки с каждой стороны. Всего шесть лапок. И все они называются насекомыми. </a:t>
            </a:r>
          </a:p>
          <a:p>
            <a:r>
              <a:rPr lang="ru-RU" sz="2000" b="0" dirty="0">
                <a:solidFill>
                  <a:prstClr val="black"/>
                </a:solidFill>
                <a:latin typeface="HelveticaNeue"/>
              </a:rPr>
              <a:t>Молодцы ребята. Теперь вы знаете, что </a:t>
            </a:r>
            <a:r>
              <a:rPr lang="ru-RU" sz="2000" b="0" dirty="0">
                <a:solidFill>
                  <a:srgbClr val="00B050"/>
                </a:solidFill>
                <a:latin typeface="HelveticaNeue"/>
              </a:rPr>
              <a:t>насекомые бывают полезными, но и не всегда безопасны</a:t>
            </a:r>
            <a:r>
              <a:rPr lang="ru-RU" sz="2000" b="0" dirty="0">
                <a:solidFill>
                  <a:prstClr val="black"/>
                </a:solidFill>
                <a:latin typeface="HelveticaNeue"/>
              </a:rPr>
              <a:t>.</a:t>
            </a:r>
            <a:endParaRPr lang="ru-RU" sz="2000" dirty="0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C052277F-C06C-554C-A1E4-EB08CD5D21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0" y="1404305"/>
            <a:ext cx="5814041" cy="467645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784251D-1896-3C42-A148-26C82FDBB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098" y="3742532"/>
            <a:ext cx="1459922" cy="105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380543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Базис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8B5E3A7E5CBAA1428F07751968B0CD6B" ma:contentTypeVersion="49" ma:contentTypeDescription="Создание документа." ma:contentTypeScope="" ma:versionID="303b5ed19ac2e5adfe7187f2316cad78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1153093c964433108f50878cc9bfbd9b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a252ca3-5a62-4c1c-90a6-29f4710e47f8">AWJJH2MPE6E2-17446855-5765</_dlc_DocId>
    <_dlc_DocIdUrl xmlns="4a252ca3-5a62-4c1c-90a6-29f4710e47f8">
      <Url>http://edu-sps.koiro.local/Kostroma_EDU/Mdou_ds76/_layouts/15/DocIdRedir.aspx?ID=AWJJH2MPE6E2-17446855-5765</Url>
      <Description>AWJJH2MPE6E2-17446855-5765</Description>
    </_dlc_DocIdUrl>
  </documentManagement>
</p:properties>
</file>

<file path=customXml/itemProps1.xml><?xml version="1.0" encoding="utf-8"?>
<ds:datastoreItem xmlns:ds="http://schemas.openxmlformats.org/officeDocument/2006/customXml" ds:itemID="{4D593F9B-FE92-4346-91A9-266CB830265E}"/>
</file>

<file path=customXml/itemProps2.xml><?xml version="1.0" encoding="utf-8"?>
<ds:datastoreItem xmlns:ds="http://schemas.openxmlformats.org/officeDocument/2006/customXml" ds:itemID="{2707D057-D694-4B13-902C-36B84426A1B4}"/>
</file>

<file path=customXml/itemProps3.xml><?xml version="1.0" encoding="utf-8"?>
<ds:datastoreItem xmlns:ds="http://schemas.openxmlformats.org/officeDocument/2006/customXml" ds:itemID="{AC20354E-C1D2-4E77-B690-DE7FB1BB9E00}"/>
</file>

<file path=customXml/itemProps4.xml><?xml version="1.0" encoding="utf-8"?>
<ds:datastoreItem xmlns:ds="http://schemas.openxmlformats.org/officeDocument/2006/customXml" ds:itemID="{46A647B6-330A-45B3-B658-501E0ADAC59B}"/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Широкоэкранный</PresentationFormat>
  <Slides>8</Slides>
  <Notes>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Базис</vt:lpstr>
      <vt:lpstr>Насекомые 2-я младшая группа</vt:lpstr>
      <vt:lpstr>Здравствуйте, друзья!</vt:lpstr>
      <vt:lpstr>Откроем глаза. </vt:lpstr>
      <vt:lpstr>БАБОЧКА</vt:lpstr>
      <vt:lpstr>Презентация PowerPoint</vt:lpstr>
      <vt:lpstr>ПЧЕЛА</vt:lpstr>
      <vt:lpstr>МУРАВЕЙ</vt:lpstr>
      <vt:lpstr>Кого же мы встретили на лесной полянке?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Насекомые 2-я младшая группа</dc:title>
  <dc:creator>lesnikova.s1976@yandex.ru</dc:creator>
  <cp:lastModifiedBy>lesnikova.s1976@yandex.ru</cp:lastModifiedBy>
  <cp:revision>2</cp:revision>
  <dcterms:created xsi:type="dcterms:W3CDTF">2020-05-12T08:18:25Z</dcterms:created>
  <dcterms:modified xsi:type="dcterms:W3CDTF">2020-05-12T10:06:54Z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0x0101008B5E3A7E5CBAA1428F07751968B0CD6B</vt:lpwstr>
  </property>
  <property fmtid="{D5CDD505-2E9C-101B-9397-08002B2CF9AE}" pid="3" name="_dlc_DocIdItemGuid">
    <vt:lpwstr>9e912091-d77f-4d33-94f4-f99d812f4adb</vt:lpwstr>
  </property>
</Properties>
</file>