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0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2"/>
  </p:normalViewPr>
  <p:slideViewPr>
    <p:cSldViewPr snapToGrid="0" snapToObjects="1">
      <p:cViewPr>
        <p:scale>
          <a:sx n="84" d="100"/>
          <a:sy n="84" d="100"/>
        </p:scale>
        <p:origin x="44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03B822-C772-4E4F-A0FA-F031B1B594C0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508F8BE-8EBB-4E5D-9B47-3ACA7D4C9F2F}">
      <dgm:prSet/>
      <dgm:spPr/>
      <dgm:t>
        <a:bodyPr/>
        <a:lstStyle/>
        <a:p>
          <a:r>
            <a:rPr lang="ru-RU"/>
            <a:t>Какие виды транспорта мы знаем?</a:t>
          </a:r>
          <a:endParaRPr lang="en-US"/>
        </a:p>
      </dgm:t>
    </dgm:pt>
    <dgm:pt modelId="{F5127460-0410-4273-AE3C-1893956604DD}" type="parTrans" cxnId="{D24B2CEC-34AA-4996-9C23-549D9E775E68}">
      <dgm:prSet/>
      <dgm:spPr/>
      <dgm:t>
        <a:bodyPr/>
        <a:lstStyle/>
        <a:p>
          <a:endParaRPr lang="en-US"/>
        </a:p>
      </dgm:t>
    </dgm:pt>
    <dgm:pt modelId="{3001C812-D3A2-4A97-A2A0-713D1DBE5E78}" type="sibTrans" cxnId="{D24B2CEC-34AA-4996-9C23-549D9E775E68}">
      <dgm:prSet/>
      <dgm:spPr/>
      <dgm:t>
        <a:bodyPr/>
        <a:lstStyle/>
        <a:p>
          <a:endParaRPr lang="en-US"/>
        </a:p>
      </dgm:t>
    </dgm:pt>
    <dgm:pt modelId="{BFC51053-0A0E-4B93-BACE-EF137BB4B020}">
      <dgm:prSet/>
      <dgm:spPr/>
      <dgm:t>
        <a:bodyPr/>
        <a:lstStyle/>
        <a:p>
          <a:r>
            <a:rPr lang="ru-RU"/>
            <a:t>Наземный</a:t>
          </a:r>
          <a:endParaRPr lang="en-US"/>
        </a:p>
      </dgm:t>
    </dgm:pt>
    <dgm:pt modelId="{9DC8D7BC-2112-4996-A788-ED5704E1B060}" type="parTrans" cxnId="{B8E6B780-942F-4D3A-973B-7E609EE60C77}">
      <dgm:prSet/>
      <dgm:spPr/>
      <dgm:t>
        <a:bodyPr/>
        <a:lstStyle/>
        <a:p>
          <a:endParaRPr lang="en-US"/>
        </a:p>
      </dgm:t>
    </dgm:pt>
    <dgm:pt modelId="{8BF24B6A-25FB-468D-9B6A-756DFCE78D43}" type="sibTrans" cxnId="{B8E6B780-942F-4D3A-973B-7E609EE60C77}">
      <dgm:prSet/>
      <dgm:spPr/>
      <dgm:t>
        <a:bodyPr/>
        <a:lstStyle/>
        <a:p>
          <a:endParaRPr lang="en-US"/>
        </a:p>
      </dgm:t>
    </dgm:pt>
    <dgm:pt modelId="{AAF98C97-754D-4577-B33E-E9C392BEB690}">
      <dgm:prSet/>
      <dgm:spPr/>
      <dgm:t>
        <a:bodyPr/>
        <a:lstStyle/>
        <a:p>
          <a:r>
            <a:rPr lang="ru-RU"/>
            <a:t>Воздушный</a:t>
          </a:r>
          <a:endParaRPr lang="en-US"/>
        </a:p>
      </dgm:t>
    </dgm:pt>
    <dgm:pt modelId="{3BA17B60-4ECB-4628-BFC7-5C6BEB6CE8B8}" type="parTrans" cxnId="{7CA5EA15-7E6C-4805-9B1E-0E4B8CC682AD}">
      <dgm:prSet/>
      <dgm:spPr/>
      <dgm:t>
        <a:bodyPr/>
        <a:lstStyle/>
        <a:p>
          <a:endParaRPr lang="en-US"/>
        </a:p>
      </dgm:t>
    </dgm:pt>
    <dgm:pt modelId="{78BCD208-0186-4612-A695-DC3A1B24E86F}" type="sibTrans" cxnId="{7CA5EA15-7E6C-4805-9B1E-0E4B8CC682AD}">
      <dgm:prSet/>
      <dgm:spPr/>
      <dgm:t>
        <a:bodyPr/>
        <a:lstStyle/>
        <a:p>
          <a:endParaRPr lang="en-US"/>
        </a:p>
      </dgm:t>
    </dgm:pt>
    <dgm:pt modelId="{F7D5B65F-A4B0-4843-815D-B00CB0BF7154}">
      <dgm:prSet/>
      <dgm:spPr/>
      <dgm:t>
        <a:bodyPr/>
        <a:lstStyle/>
        <a:p>
          <a:r>
            <a:rPr lang="ru-RU"/>
            <a:t>Водный</a:t>
          </a:r>
          <a:endParaRPr lang="en-US"/>
        </a:p>
      </dgm:t>
    </dgm:pt>
    <dgm:pt modelId="{F34217BB-7980-47F7-A00E-819B5A0DC5E1}" type="parTrans" cxnId="{9CB64F3D-4DC1-46C4-819A-6883975D4BBD}">
      <dgm:prSet/>
      <dgm:spPr/>
      <dgm:t>
        <a:bodyPr/>
        <a:lstStyle/>
        <a:p>
          <a:endParaRPr lang="en-US"/>
        </a:p>
      </dgm:t>
    </dgm:pt>
    <dgm:pt modelId="{3D0C2725-BCFB-4FA0-BA68-5CBCD9D1CA36}" type="sibTrans" cxnId="{9CB64F3D-4DC1-46C4-819A-6883975D4BBD}">
      <dgm:prSet/>
      <dgm:spPr/>
      <dgm:t>
        <a:bodyPr/>
        <a:lstStyle/>
        <a:p>
          <a:endParaRPr lang="en-US"/>
        </a:p>
      </dgm:t>
    </dgm:pt>
    <dgm:pt modelId="{045CE95F-510E-864E-95CE-1613BCB230E1}" type="pres">
      <dgm:prSet presAssocID="{1903B822-C772-4E4F-A0FA-F031B1B594C0}" presName="linear" presStyleCnt="0">
        <dgm:presLayoutVars>
          <dgm:animLvl val="lvl"/>
          <dgm:resizeHandles val="exact"/>
        </dgm:presLayoutVars>
      </dgm:prSet>
      <dgm:spPr/>
    </dgm:pt>
    <dgm:pt modelId="{7F39DED3-F2D2-094F-B53C-8E8E77736DFA}" type="pres">
      <dgm:prSet presAssocID="{9508F8BE-8EBB-4E5D-9B47-3ACA7D4C9F2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9B02E8D-7B19-1B49-B6BD-1F7FCA9112CA}" type="pres">
      <dgm:prSet presAssocID="{9508F8BE-8EBB-4E5D-9B47-3ACA7D4C9F2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CA5EA15-7E6C-4805-9B1E-0E4B8CC682AD}" srcId="{9508F8BE-8EBB-4E5D-9B47-3ACA7D4C9F2F}" destId="{AAF98C97-754D-4577-B33E-E9C392BEB690}" srcOrd="1" destOrd="0" parTransId="{3BA17B60-4ECB-4628-BFC7-5C6BEB6CE8B8}" sibTransId="{78BCD208-0186-4612-A695-DC3A1B24E86F}"/>
    <dgm:cxn modelId="{D1577524-8CD3-5843-8AC2-28D60A0D1485}" type="presOf" srcId="{AAF98C97-754D-4577-B33E-E9C392BEB690}" destId="{49B02E8D-7B19-1B49-B6BD-1F7FCA9112CA}" srcOrd="0" destOrd="1" presId="urn:microsoft.com/office/officeart/2005/8/layout/vList2"/>
    <dgm:cxn modelId="{9CB64F3D-4DC1-46C4-819A-6883975D4BBD}" srcId="{9508F8BE-8EBB-4E5D-9B47-3ACA7D4C9F2F}" destId="{F7D5B65F-A4B0-4843-815D-B00CB0BF7154}" srcOrd="2" destOrd="0" parTransId="{F34217BB-7980-47F7-A00E-819B5A0DC5E1}" sibTransId="{3D0C2725-BCFB-4FA0-BA68-5CBCD9D1CA36}"/>
    <dgm:cxn modelId="{0907535D-C5F0-4849-85B9-88060D1BB8C4}" type="presOf" srcId="{F7D5B65F-A4B0-4843-815D-B00CB0BF7154}" destId="{49B02E8D-7B19-1B49-B6BD-1F7FCA9112CA}" srcOrd="0" destOrd="2" presId="urn:microsoft.com/office/officeart/2005/8/layout/vList2"/>
    <dgm:cxn modelId="{B8E6B780-942F-4D3A-973B-7E609EE60C77}" srcId="{9508F8BE-8EBB-4E5D-9B47-3ACA7D4C9F2F}" destId="{BFC51053-0A0E-4B93-BACE-EF137BB4B020}" srcOrd="0" destOrd="0" parTransId="{9DC8D7BC-2112-4996-A788-ED5704E1B060}" sibTransId="{8BF24B6A-25FB-468D-9B6A-756DFCE78D43}"/>
    <dgm:cxn modelId="{5BA8EF8C-678F-E449-99A1-BE33096440C9}" type="presOf" srcId="{1903B822-C772-4E4F-A0FA-F031B1B594C0}" destId="{045CE95F-510E-864E-95CE-1613BCB230E1}" srcOrd="0" destOrd="0" presId="urn:microsoft.com/office/officeart/2005/8/layout/vList2"/>
    <dgm:cxn modelId="{F4797CCA-D906-7744-A156-8D5500A3C048}" type="presOf" srcId="{BFC51053-0A0E-4B93-BACE-EF137BB4B020}" destId="{49B02E8D-7B19-1B49-B6BD-1F7FCA9112CA}" srcOrd="0" destOrd="0" presId="urn:microsoft.com/office/officeart/2005/8/layout/vList2"/>
    <dgm:cxn modelId="{8EEEE0D7-6455-4344-821B-41E6F3A81EA9}" type="presOf" srcId="{9508F8BE-8EBB-4E5D-9B47-3ACA7D4C9F2F}" destId="{7F39DED3-F2D2-094F-B53C-8E8E77736DFA}" srcOrd="0" destOrd="0" presId="urn:microsoft.com/office/officeart/2005/8/layout/vList2"/>
    <dgm:cxn modelId="{D24B2CEC-34AA-4996-9C23-549D9E775E68}" srcId="{1903B822-C772-4E4F-A0FA-F031B1B594C0}" destId="{9508F8BE-8EBB-4E5D-9B47-3ACA7D4C9F2F}" srcOrd="0" destOrd="0" parTransId="{F5127460-0410-4273-AE3C-1893956604DD}" sibTransId="{3001C812-D3A2-4A97-A2A0-713D1DBE5E78}"/>
    <dgm:cxn modelId="{C40ED0FC-9CA7-804B-8B63-0C5F0BB2C710}" type="presParOf" srcId="{045CE95F-510E-864E-95CE-1613BCB230E1}" destId="{7F39DED3-F2D2-094F-B53C-8E8E77736DFA}" srcOrd="0" destOrd="0" presId="urn:microsoft.com/office/officeart/2005/8/layout/vList2"/>
    <dgm:cxn modelId="{D1FB73FC-6952-0440-94DA-019D2411DA53}" type="presParOf" srcId="{045CE95F-510E-864E-95CE-1613BCB230E1}" destId="{49B02E8D-7B19-1B49-B6BD-1F7FCA9112C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9DED3-F2D2-094F-B53C-8E8E77736DFA}">
      <dsp:nvSpPr>
        <dsp:cNvPr id="0" name=""/>
        <dsp:cNvSpPr/>
      </dsp:nvSpPr>
      <dsp:spPr>
        <a:xfrm>
          <a:off x="0" y="8983"/>
          <a:ext cx="4603001" cy="2021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/>
            <a:t>Какие виды транспорта мы знаем?</a:t>
          </a:r>
          <a:endParaRPr lang="en-US" sz="3600" kern="1200"/>
        </a:p>
      </dsp:txBody>
      <dsp:txXfrm>
        <a:off x="98694" y="107677"/>
        <a:ext cx="4405613" cy="1824372"/>
      </dsp:txXfrm>
    </dsp:sp>
    <dsp:sp modelId="{49B02E8D-7B19-1B49-B6BD-1F7FCA9112CA}">
      <dsp:nvSpPr>
        <dsp:cNvPr id="0" name=""/>
        <dsp:cNvSpPr/>
      </dsp:nvSpPr>
      <dsp:spPr>
        <a:xfrm>
          <a:off x="0" y="2030743"/>
          <a:ext cx="4603001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145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kern="1200"/>
            <a:t>Наземный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kern="1200"/>
            <a:t>Воздушный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kern="1200"/>
            <a:t>Водный</a:t>
          </a:r>
          <a:endParaRPr lang="en-US" sz="2800" kern="1200"/>
        </a:p>
      </dsp:txBody>
      <dsp:txXfrm>
        <a:off x="0" y="2030743"/>
        <a:ext cx="4603001" cy="1453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6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24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1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9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9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7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5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8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9" r:id="rId6"/>
    <p:sldLayoutId id="2147483844" r:id="rId7"/>
    <p:sldLayoutId id="2147483845" r:id="rId8"/>
    <p:sldLayoutId id="2147483846" r:id="rId9"/>
    <p:sldLayoutId id="2147483848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video/preview/?filmId=1814145109038835589&amp;text=%D1%83%D0%BC%D0%BD%D1%8B%D0%B5%20%D0%BF%D0%B5%D1%81%D0%B5%D0%BD%D0%BA%D0%B8%20%D1%82%D1%80%D0%B0%D0%BD%D1%81%D0%BF%D0%BE%D1%80%D1%82&amp;clid=2160746&amp;path=wizard&amp;parent-reqid=1586524267586384-813276874831902353600165-production-app-host-vla-web-yp-217&amp;redircnt=1586621207.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Изображение выглядит как коробка, стол, цветно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547F10EF-BA21-4D98-B3C7-EB7D504FD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5" r="23298" b="252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85BD3-15DE-AB4F-A587-D522E2420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ru-RU" sz="4800"/>
              <a:t>ТРАНСПОРТ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982006-A734-8E40-901F-DDE195B2C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ru-RU" sz="2000"/>
              <a:t>РАЗВИТИЕ РЕЧИ , 2-Я МЛАДШАЯ ГРУППА</a:t>
            </a:r>
          </a:p>
          <a:p>
            <a:r>
              <a:rPr lang="ru-RU" sz="2000"/>
              <a:t>Лесникова С.В.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27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634AB-B940-4D46-A5DE-0BA3B62B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37" y="1165860"/>
            <a:ext cx="2409443" cy="4526280"/>
          </a:xfrm>
        </p:spPr>
        <p:txBody>
          <a:bodyPr>
            <a:normAutofit/>
          </a:bodyPr>
          <a:lstStyle/>
          <a:p>
            <a:r>
              <a:rPr lang="ru-RU" dirty="0"/>
              <a:t>Отгадайте загадки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040A40-0933-8A4D-96A2-B0615BFCF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1280" y="0"/>
            <a:ext cx="8729473" cy="6858000"/>
          </a:xfrm>
          <a:solidFill>
            <a:schemeClr val="bg1"/>
          </a:solidFill>
        </p:spPr>
        <p:txBody>
          <a:bodyPr numCol="2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600" dirty="0"/>
              <a:t> </a:t>
            </a:r>
            <a:r>
              <a:rPr lang="ru-RU" sz="2000" dirty="0"/>
              <a:t>Пьет бензин,  как молоко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Может бегать далеко,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Возит грузы и людей.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Ты знаком , конечно, с ней. </a:t>
            </a:r>
            <a:r>
              <a:rPr lang="ru-RU" sz="2000" dirty="0">
                <a:solidFill>
                  <a:srgbClr val="FF0000"/>
                </a:solidFill>
              </a:rPr>
              <a:t>(машина)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Смело в небе проплывает,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Обгоняя птиц полет,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Человек им управляет,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Что такое? </a:t>
            </a:r>
            <a:r>
              <a:rPr lang="ru-RU" sz="2000" dirty="0">
                <a:solidFill>
                  <a:schemeClr val="accent2"/>
                </a:solidFill>
              </a:rPr>
              <a:t>(самолет)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000" dirty="0"/>
          </a:p>
          <a:p>
            <a:pPr>
              <a:lnSpc>
                <a:spcPct val="100000"/>
              </a:lnSpc>
              <a:buFont typeface=".Apple Color Emoji UI"/>
              <a:buChar char="😊"/>
            </a:pPr>
            <a:r>
              <a:rPr lang="ru-RU" sz="2000" dirty="0"/>
              <a:t> Молодцы! Правильно отгадали все загадки!</a:t>
            </a:r>
          </a:p>
          <a:p>
            <a:pPr>
              <a:lnSpc>
                <a:spcPct val="100000"/>
              </a:lnSpc>
              <a:buFont typeface=".Apple Color Emoji UI"/>
              <a:buChar char="😊"/>
            </a:pPr>
            <a:r>
              <a:rPr lang="ru-RU" sz="2000" dirty="0"/>
              <a:t> Как одним словом мы можем назвать машину, самолет, пароход? </a:t>
            </a:r>
          </a:p>
          <a:p>
            <a:pPr>
              <a:lnSpc>
                <a:spcPct val="100000"/>
              </a:lnSpc>
              <a:buFont typeface=".Apple Color Emoji UI"/>
              <a:buChar char="😊"/>
            </a:pPr>
            <a:r>
              <a:rPr lang="ru-RU" sz="2000" dirty="0"/>
              <a:t> Правильно, это </a:t>
            </a:r>
            <a:r>
              <a:rPr lang="ru-RU" dirty="0">
                <a:solidFill>
                  <a:schemeClr val="accent1"/>
                </a:solidFill>
              </a:rPr>
              <a:t>ТРАНСПОРТ! 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По волнам бежит отважно,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Не сбавляя быстрый ход,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Лишь гудит машина важно.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Что такое? </a:t>
            </a:r>
            <a:r>
              <a:rPr lang="ru-RU" sz="2000" dirty="0">
                <a:solidFill>
                  <a:srgbClr val="002060"/>
                </a:solidFill>
              </a:rPr>
              <a:t>(пароход)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000" dirty="0"/>
          </a:p>
          <a:p>
            <a:pPr>
              <a:lnSpc>
                <a:spcPct val="100000"/>
              </a:lnSpc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0040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F6B19-E7D1-8B4E-B6E1-641011DEC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ru-RU" sz="5200" dirty="0"/>
              <a:t>Подумай!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061199-12F1-9545-8638-CCAABDDD7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" r="-2" b="-2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62D1E0-4A3D-934E-9FF8-6B5EEEAA4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r>
              <a:rPr lang="ru-RU" sz="2400" dirty="0"/>
              <a:t>Как называется транспорт, который перевозит людей, пассажиров? </a:t>
            </a:r>
            <a:r>
              <a:rPr lang="ru-RU" sz="2400" dirty="0">
                <a:solidFill>
                  <a:schemeClr val="accent1"/>
                </a:solidFill>
              </a:rPr>
              <a:t>(Пассажирский). </a:t>
            </a:r>
          </a:p>
          <a:p>
            <a:r>
              <a:rPr lang="ru-RU" sz="2400" dirty="0"/>
              <a:t>Как называется транспорт, который перевозит грузы? </a:t>
            </a:r>
            <a:r>
              <a:rPr lang="ru-RU" sz="2400" dirty="0">
                <a:solidFill>
                  <a:srgbClr val="7030A0"/>
                </a:solidFill>
              </a:rPr>
              <a:t>(Грузовой).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436275-4193-AE4B-8CD2-FD41C1A15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8" b="2225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6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E8F40FE-293C-453F-B8A6-427899356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DA60-50E5-4C48-A365-2DD539A9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674285"/>
            <a:ext cx="4114800" cy="1261195"/>
          </a:xfrm>
        </p:spPr>
        <p:txBody>
          <a:bodyPr anchor="b">
            <a:normAutofit fontScale="90000"/>
          </a:bodyPr>
          <a:lstStyle/>
          <a:p>
            <a:r>
              <a:rPr lang="ru-RU" sz="3500" dirty="0"/>
              <a:t>Посмотрите на картинки. Что вы видите? Назовите.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6384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0" y="2712821"/>
            <a:ext cx="3975945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7AEF3-3A98-1746-860F-69AE3E7F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935480"/>
            <a:ext cx="4114800" cy="46482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accent3"/>
                </a:solidFill>
              </a:rPr>
              <a:t>Велосипед. Автомобиль. Грузовик. Автобус. Поезд.</a:t>
            </a:r>
          </a:p>
          <a:p>
            <a:pPr>
              <a:lnSpc>
                <a:spcPct val="100000"/>
              </a:lnSpc>
            </a:pPr>
            <a:r>
              <a:rPr lang="ru-RU" sz="1800" dirty="0"/>
              <a:t>Повторите.</a:t>
            </a:r>
          </a:p>
          <a:p>
            <a:pPr>
              <a:lnSpc>
                <a:spcPct val="100000"/>
              </a:lnSpc>
            </a:pPr>
            <a:r>
              <a:rPr lang="ru-RU" sz="1800" dirty="0"/>
              <a:t>Где можно передвигаться на таком транспорте? (на земле, по земле)</a:t>
            </a:r>
          </a:p>
          <a:p>
            <a:pPr>
              <a:lnSpc>
                <a:spcPct val="100000"/>
              </a:lnSpc>
            </a:pPr>
            <a:r>
              <a:rPr lang="ru-RU" sz="1800" dirty="0"/>
              <a:t>Транспорт, на котором можно передвигаться по земле, называется </a:t>
            </a:r>
            <a:r>
              <a:rPr lang="ru-RU" sz="2400" dirty="0"/>
              <a:t>НАЗЕМНЫЙ</a:t>
            </a:r>
          </a:p>
          <a:p>
            <a:pPr>
              <a:lnSpc>
                <a:spcPct val="100000"/>
              </a:lnSpc>
            </a:pPr>
            <a:r>
              <a:rPr lang="ru-RU" sz="1800" dirty="0"/>
              <a:t>Повторите — </a:t>
            </a:r>
            <a:r>
              <a:rPr lang="ru-RU" sz="2200" dirty="0">
                <a:solidFill>
                  <a:schemeClr val="accent4"/>
                </a:solidFill>
              </a:rPr>
              <a:t>НАЗЕМНЫЙ ТРАНСПОРТ.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РРР – так машина заводит мотор. Повторите – РРР! РРР! РРР!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26363D-3919-454F-BA25-82DBA4B7E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00"/>
          <a:stretch/>
        </p:blipFill>
        <p:spPr>
          <a:xfrm>
            <a:off x="6339840" y="5006097"/>
            <a:ext cx="4328160" cy="18519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150A02-7BE3-E240-A576-F66F1A7C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533" y="366705"/>
            <a:ext cx="2640365" cy="20207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F9AC56-9203-0A4D-AC33-844E13EEC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422" y="139216"/>
            <a:ext cx="3246120" cy="19070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F117A5-B7DB-2342-AC2C-C72465E0D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533" y="2668891"/>
            <a:ext cx="3246120" cy="23372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C09958-AABC-CF4E-828C-70ED5D0CC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653" y="2731109"/>
            <a:ext cx="3380922" cy="17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FFD03-5A15-684D-8DC8-672D582B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r>
              <a:rPr lang="ru-RU" sz="2800"/>
              <a:t>Посмотрите на картинки. Что вы видите? Назовите.</a:t>
            </a:r>
          </a:p>
        </p:txBody>
      </p:sp>
      <p:pic>
        <p:nvPicPr>
          <p:cNvPr id="7" name="Рисунок 6" descr="Изображение выглядит как транспорт, воздушный шар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89239477-8D04-4347-B22E-74688AFC2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415" y="289485"/>
            <a:ext cx="2547954" cy="36399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E241ED-AEDE-0940-908F-F68CDC11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15" y="841247"/>
            <a:ext cx="3584448" cy="2688336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лоский, самолет, красный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B1FDD87-C269-154D-9FC1-D21D76877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15" y="1686111"/>
            <a:ext cx="3584448" cy="1290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03970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00715-3A3B-6B44-9950-E8B625F4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870" y="4370829"/>
            <a:ext cx="6860184" cy="1903862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ru-RU" sz="1900" dirty="0">
                <a:solidFill>
                  <a:schemeClr val="accent2"/>
                </a:solidFill>
              </a:rPr>
              <a:t>Самолет. Вертолет. Воздушный шар.</a:t>
            </a:r>
          </a:p>
          <a:p>
            <a:pPr>
              <a:lnSpc>
                <a:spcPct val="100000"/>
              </a:lnSpc>
            </a:pPr>
            <a:r>
              <a:rPr lang="ru-RU" sz="1900" dirty="0"/>
              <a:t>Повторите.</a:t>
            </a:r>
          </a:p>
          <a:p>
            <a:pPr>
              <a:lnSpc>
                <a:spcPct val="100000"/>
              </a:lnSpc>
            </a:pPr>
            <a:r>
              <a:rPr lang="ru-RU" sz="1900" dirty="0"/>
              <a:t>Как называется транспорт, который передвигается по воздуху? (воздушный)</a:t>
            </a:r>
          </a:p>
          <a:p>
            <a:pPr>
              <a:lnSpc>
                <a:spcPct val="100000"/>
              </a:lnSpc>
            </a:pPr>
            <a:r>
              <a:rPr lang="ru-RU" sz="1900" dirty="0"/>
              <a:t>Повторите – </a:t>
            </a:r>
            <a:r>
              <a:rPr lang="ru-RU" sz="2400" dirty="0">
                <a:solidFill>
                  <a:srgbClr val="FF0000"/>
                </a:solidFill>
              </a:rPr>
              <a:t>ВОЗДУШНЫЙ ТРАНСПОРТ.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2"/>
                </a:solidFill>
              </a:rPr>
              <a:t>ЖЖЖ – так шумит самолет.  Повторите – ЖЖЖ! ЖЖЖ! ЖЖЖ!</a:t>
            </a:r>
          </a:p>
          <a:p>
            <a:pPr>
              <a:lnSpc>
                <a:spcPct val="100000"/>
              </a:lnSpc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27296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E8F40FE-293C-453F-B8A6-427899356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647CE-D99C-AE4D-9014-CD8A1FDEB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856271"/>
            <a:ext cx="4114800" cy="1645139"/>
          </a:xfrm>
        </p:spPr>
        <p:txBody>
          <a:bodyPr anchor="b">
            <a:normAutofit/>
          </a:bodyPr>
          <a:lstStyle/>
          <a:p>
            <a:r>
              <a:rPr lang="ru-RU" sz="3500"/>
              <a:t>А что вы видите на этих картинках? Назовите.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6384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0" y="2712821"/>
            <a:ext cx="3975945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5301F-8282-3D4B-AEA1-8A189476F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942520"/>
            <a:ext cx="4114800" cy="3245804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>
                <a:solidFill>
                  <a:srgbClr val="0070C0"/>
                </a:solidFill>
              </a:rPr>
              <a:t>Корабль. Пароход. Лодка. Подводная лодка.</a:t>
            </a:r>
          </a:p>
          <a:p>
            <a:r>
              <a:rPr lang="ru-RU" sz="1800" dirty="0"/>
              <a:t>Повторите.</a:t>
            </a:r>
          </a:p>
          <a:p>
            <a:r>
              <a:rPr lang="ru-RU" sz="1800" dirty="0"/>
              <a:t>Где движется такой транспорт? ( по воде, на воде, под водой)</a:t>
            </a:r>
          </a:p>
          <a:p>
            <a:r>
              <a:rPr lang="ru-RU" sz="1800" dirty="0"/>
              <a:t>Как мы называем такой транспорт? (водный)</a:t>
            </a:r>
          </a:p>
          <a:p>
            <a:r>
              <a:rPr lang="ru-RU" sz="1800" dirty="0"/>
              <a:t>Повторим-</a:t>
            </a:r>
            <a:r>
              <a:rPr lang="ru-RU" sz="2200" dirty="0">
                <a:solidFill>
                  <a:srgbClr val="FF0000"/>
                </a:solidFill>
              </a:rPr>
              <a:t>ВОДНЫЙ ТРАНСПОРТ.</a:t>
            </a:r>
          </a:p>
          <a:p>
            <a:r>
              <a:rPr lang="ru-RU" sz="1800" dirty="0">
                <a:solidFill>
                  <a:schemeClr val="tx2"/>
                </a:solidFill>
              </a:rPr>
              <a:t>УУУ!– так подает гудок пароход. Повторите – УУУ! УУУ! УУУ! </a:t>
            </a:r>
          </a:p>
          <a:p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55835F-7BE5-824E-A509-DAF0825A7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64" y="601133"/>
            <a:ext cx="2743200" cy="2743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FE2155-9E83-E54C-B08E-86CE100A0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044" y="601133"/>
            <a:ext cx="2989863" cy="27432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онт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A9D272A-076E-BA49-BB56-D4BE59A7C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502" y="3757659"/>
            <a:ext cx="3246120" cy="2120798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3A4D93C-5B93-5443-938E-7EA2E4F9E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916" y="3600995"/>
            <a:ext cx="3246120" cy="24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61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B47A3059-69F2-4E12-ACD8-A5FE28191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A6649-AC97-A64F-8040-8334F6A8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03001" cy="1087819"/>
          </a:xfrm>
        </p:spPr>
        <p:txBody>
          <a:bodyPr anchor="b">
            <a:normAutofit/>
          </a:bodyPr>
          <a:lstStyle/>
          <a:p>
            <a:r>
              <a:rPr lang="ru-RU" sz="3400"/>
              <a:t>Давайте повторим!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442D99-D64C-E543-85B2-A43CDEFDB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189222"/>
            <a:ext cx="6250063" cy="4424201"/>
          </a:xfrm>
          <a:prstGeom prst="rect">
            <a:avLst/>
          </a:prstGeom>
        </p:spPr>
      </p:pic>
      <p:sp>
        <p:nvSpPr>
          <p:cNvPr id="26" name="Rectangle 2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26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232420A-BAAD-4985-A5F0-7986F9563F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560129"/>
              </p:ext>
            </p:extLst>
          </p:nvPr>
        </p:nvGraphicFramePr>
        <p:xfrm>
          <a:off x="7145654" y="2684095"/>
          <a:ext cx="4603001" cy="34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787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7A3059-69F2-4E12-ACD8-A5FE28191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949EE-FD3D-7C47-9AC9-5AD16BC0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03001" cy="1087819"/>
          </a:xfrm>
        </p:spPr>
        <p:txBody>
          <a:bodyPr anchor="b">
            <a:normAutofit/>
          </a:bodyPr>
          <a:lstStyle/>
          <a:p>
            <a:r>
              <a:rPr lang="ru-RU" sz="3400"/>
              <a:t>Молодцы! Вы прекрасно занимались!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67EF2D-6163-4EA5-A3F0-46400DF9F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736" y="625683"/>
            <a:ext cx="5551280" cy="55512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26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A1AA0B-B91B-B344-A836-8A60F2BE8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654" y="2684095"/>
            <a:ext cx="4603001" cy="3492868"/>
          </a:xfrm>
        </p:spPr>
        <p:txBody>
          <a:bodyPr>
            <a:normAutofit/>
          </a:bodyPr>
          <a:lstStyle/>
          <a:p>
            <a:r>
              <a:rPr lang="ru-RU" sz="1700" dirty="0"/>
              <a:t>Посмотрите интересный мультик про транспорт! Можете подпевать! </a:t>
            </a:r>
            <a:r>
              <a:rPr lang="ru-RU" sz="1700" dirty="0">
                <a:sym typeface="Wingdings" pitchFamily="2" charset="2"/>
              </a:rPr>
              <a:t> (переходим по гиперссылке)</a:t>
            </a:r>
          </a:p>
          <a:p>
            <a:r>
              <a:rPr lang="ru-RU" sz="1700" dirty="0">
                <a:sym typeface="Wingdings" pitchFamily="2" charset="2"/>
                <a:hlinkClick r:id="rId4"/>
              </a:rPr>
              <a:t>Мультик про транспорт </a:t>
            </a:r>
            <a:endParaRPr lang="ru-RU" sz="17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153742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B5E3A7E5CBAA1428F07751968B0CD6B" ma:contentTypeVersion="49" ma:contentTypeDescription="Создание документа." ma:contentTypeScope="" ma:versionID="303b5ed19ac2e5adfe7187f2316cad7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AWJJH2MPE6E2-17446855-4570</_dlc_DocId>
    <_dlc_DocIdUrl xmlns="4a252ca3-5a62-4c1c-90a6-29f4710e47f8">
      <Url>http://edu-sps.koiro.local/Kostroma_EDU/Mdou_ds76/_layouts/15/DocIdRedir.aspx?ID=AWJJH2MPE6E2-17446855-4570</Url>
      <Description>AWJJH2MPE6E2-17446855-4570</Description>
    </_dlc_DocIdUrl>
  </documentManagement>
</p:properties>
</file>

<file path=customXml/itemProps1.xml><?xml version="1.0" encoding="utf-8"?>
<ds:datastoreItem xmlns:ds="http://schemas.openxmlformats.org/officeDocument/2006/customXml" ds:itemID="{05316D7F-481A-493A-8774-FFB58AEC3FFE}"/>
</file>

<file path=customXml/itemProps2.xml><?xml version="1.0" encoding="utf-8"?>
<ds:datastoreItem xmlns:ds="http://schemas.openxmlformats.org/officeDocument/2006/customXml" ds:itemID="{4F4E0607-C48A-422A-8250-87F7EE3B0031}"/>
</file>

<file path=customXml/itemProps3.xml><?xml version="1.0" encoding="utf-8"?>
<ds:datastoreItem xmlns:ds="http://schemas.openxmlformats.org/officeDocument/2006/customXml" ds:itemID="{4C415228-414E-4BD0-87BA-F9518F9DF09D}"/>
</file>

<file path=customXml/itemProps4.xml><?xml version="1.0" encoding="utf-8"?>
<ds:datastoreItem xmlns:ds="http://schemas.openxmlformats.org/officeDocument/2006/customXml" ds:itemID="{CF7576A5-8458-401E-9C75-592646679A04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349</Words>
  <Application>Microsoft Macintosh PowerPoint</Application>
  <PresentationFormat>Широкоэкранный</PresentationFormat>
  <Paragraphs>57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.Apple Color Emoji UI</vt:lpstr>
      <vt:lpstr>Arial</vt:lpstr>
      <vt:lpstr>Avenir Next LT Pro</vt:lpstr>
      <vt:lpstr>Calibri</vt:lpstr>
      <vt:lpstr>AccentBoxVTI</vt:lpstr>
      <vt:lpstr>ТРАНСПОРТ</vt:lpstr>
      <vt:lpstr>Отгадайте загадки</vt:lpstr>
      <vt:lpstr>Подумай!</vt:lpstr>
      <vt:lpstr>Посмотрите на картинки. Что вы видите? Назовите.</vt:lpstr>
      <vt:lpstr>Посмотрите на картинки. Что вы видите? Назовите.</vt:lpstr>
      <vt:lpstr>А что вы видите на этих картинках? Назовите.</vt:lpstr>
      <vt:lpstr>Давайте повторим!</vt:lpstr>
      <vt:lpstr>Молодцы! Вы прекрасно занимались!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ТРАНСПОРТ</dc:title>
  <dc:creator>Лесникова Полина Сергеевна</dc:creator>
  <cp:lastModifiedBy>Лесникова Полина Сергеевна</cp:lastModifiedBy>
  <cp:revision>1</cp:revision>
  <dcterms:created xsi:type="dcterms:W3CDTF">2020-04-11T16:13:30Z</dcterms:created>
  <dcterms:modified xsi:type="dcterms:W3CDTF">2020-04-11T16:18:04Z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0x0101008B5E3A7E5CBAA1428F07751968B0CD6B</vt:lpwstr>
  </property>
  <property fmtid="{D5CDD505-2E9C-101B-9397-08002B2CF9AE}" pid="3" name="_dlc_DocIdItemGuid">
    <vt:lpwstr>f855fdad-7684-478c-87e5-3b2c4b6adc9a</vt:lpwstr>
  </property>
</Properties>
</file>