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93044-A45A-493D-A969-40E85BDCC85F}" type="datetimeFigureOut">
              <a:rPr lang="ru-RU" smtClean="0"/>
              <a:t>11.04.2017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9CF01B-1800-4E55-BD90-35C5A7D1106C}"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D9CF01B-1800-4E55-BD90-35C5A7D1106C}"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2ED9E8C4-1E7A-4C79-9B5C-3E79110D79C7}" type="datetimeFigureOut">
              <a:rPr lang="ru-RU" smtClean="0"/>
              <a:pPr/>
              <a:t>11.04.2017</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D3C2EF8-31AB-4B11-ACC0-B69210BDAA25}"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spd="slow" advClick="0" advTm="6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ED9E8C4-1E7A-4C79-9B5C-3E79110D79C7}" type="datetimeFigureOut">
              <a:rPr lang="ru-RU" smtClean="0"/>
              <a:pPr/>
              <a:t>11.04.2017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D3C2EF8-31AB-4B11-ACC0-B69210BDAA25}" type="slidenum">
              <a:rPr lang="ru-RU" smtClean="0"/>
              <a:pPr/>
              <a:t>‹#›</a:t>
            </a:fld>
            <a:endParaRPr lang="ru-RU"/>
          </a:p>
        </p:txBody>
      </p:sp>
    </p:spTree>
  </p:cSld>
  <p:clrMapOvr>
    <a:masterClrMapping/>
  </p:clrMapOvr>
  <p:transition spd="slow" advClick="0" advTm="6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ED9E8C4-1E7A-4C79-9B5C-3E79110D79C7}" type="datetimeFigureOut">
              <a:rPr lang="ru-RU" smtClean="0"/>
              <a:pPr/>
              <a:t>11.04.2017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D3C2EF8-31AB-4B11-ACC0-B69210BDAA25}" type="slidenum">
              <a:rPr lang="ru-RU" smtClean="0"/>
              <a:pPr/>
              <a:t>‹#›</a:t>
            </a:fld>
            <a:endParaRPr lang="ru-RU"/>
          </a:p>
        </p:txBody>
      </p:sp>
    </p:spTree>
  </p:cSld>
  <p:clrMapOvr>
    <a:masterClrMapping/>
  </p:clrMapOvr>
  <p:transition spd="slow" advClick="0" advTm="6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ED9E8C4-1E7A-4C79-9B5C-3E79110D79C7}" type="datetimeFigureOut">
              <a:rPr lang="ru-RU" smtClean="0"/>
              <a:pPr/>
              <a:t>11.04.2017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D3C2EF8-31AB-4B11-ACC0-B69210BDAA25}" type="slidenum">
              <a:rPr lang="ru-RU" smtClean="0"/>
              <a:pPr/>
              <a:t>‹#›</a:t>
            </a:fld>
            <a:endParaRPr lang="ru-RU"/>
          </a:p>
        </p:txBody>
      </p:sp>
    </p:spTree>
  </p:cSld>
  <p:clrMapOvr>
    <a:masterClrMapping/>
  </p:clrMapOvr>
  <p:transition spd="slow" advClick="0" advTm="6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2ED9E8C4-1E7A-4C79-9B5C-3E79110D79C7}" type="datetimeFigureOut">
              <a:rPr lang="ru-RU" smtClean="0"/>
              <a:pPr/>
              <a:t>11.04.2017</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D3C2EF8-31AB-4B11-ACC0-B69210BDAA25}"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spd="slow" advClick="0" advTm="6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ED9E8C4-1E7A-4C79-9B5C-3E79110D79C7}" type="datetimeFigureOut">
              <a:rPr lang="ru-RU" smtClean="0"/>
              <a:pPr/>
              <a:t>11.04.2017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8D3C2EF8-31AB-4B11-ACC0-B69210BDAA25}"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advClick="0" advTm="6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ED9E8C4-1E7A-4C79-9B5C-3E79110D79C7}" type="datetimeFigureOut">
              <a:rPr lang="ru-RU" smtClean="0"/>
              <a:pPr/>
              <a:t>11.04.2017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8D3C2EF8-31AB-4B11-ACC0-B69210BDAA25}" type="slidenum">
              <a:rPr lang="ru-RU" smtClean="0"/>
              <a:pPr/>
              <a:t>‹#›</a:t>
            </a:fld>
            <a:endParaRPr lang="ru-RU"/>
          </a:p>
        </p:txBody>
      </p:sp>
    </p:spTree>
  </p:cSld>
  <p:clrMapOvr>
    <a:masterClrMapping/>
  </p:clrMapOvr>
  <p:transition spd="slow" advClick="0" advTm="6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ED9E8C4-1E7A-4C79-9B5C-3E79110D79C7}" type="datetimeFigureOut">
              <a:rPr lang="ru-RU" smtClean="0"/>
              <a:pPr/>
              <a:t>11.04.2017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D3C2EF8-31AB-4B11-ACC0-B69210BDAA25}"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advClick="0" advTm="6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2ED9E8C4-1E7A-4C79-9B5C-3E79110D79C7}" type="datetimeFigureOut">
              <a:rPr lang="ru-RU" smtClean="0"/>
              <a:pPr/>
              <a:t>11.04.2017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D3C2EF8-31AB-4B11-ACC0-B69210BDAA25}" type="slidenum">
              <a:rPr lang="ru-RU" smtClean="0"/>
              <a:pPr/>
              <a:t>‹#›</a:t>
            </a:fld>
            <a:endParaRPr lang="ru-RU"/>
          </a:p>
        </p:txBody>
      </p:sp>
    </p:spTree>
  </p:cSld>
  <p:clrMapOvr>
    <a:masterClrMapping/>
  </p:clrMapOvr>
  <p:transition spd="slow" advClick="0" advTm="6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2ED9E8C4-1E7A-4C79-9B5C-3E79110D79C7}" type="datetimeFigureOut">
              <a:rPr lang="ru-RU" smtClean="0"/>
              <a:pPr/>
              <a:t>11.04.2017</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D3C2EF8-31AB-4B11-ACC0-B69210BDAA25}"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spd="slow" advClick="0" advTm="6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2ED9E8C4-1E7A-4C79-9B5C-3E79110D79C7}" type="datetimeFigureOut">
              <a:rPr lang="ru-RU" smtClean="0"/>
              <a:pPr/>
              <a:t>11.04.2017</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D3C2EF8-31AB-4B11-ACC0-B69210BDAA25}"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spd="slow" advClick="0" advTm="6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ED9E8C4-1E7A-4C79-9B5C-3E79110D79C7}" type="datetimeFigureOut">
              <a:rPr lang="ru-RU" smtClean="0"/>
              <a:pPr/>
              <a:t>11.04.2017</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D3C2EF8-31AB-4B11-ACC0-B69210BDAA25}"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advTm="6000">
    <p:fade thruBlk="1"/>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275857" y="4005064"/>
            <a:ext cx="5688632" cy="1512168"/>
          </a:xfrm>
        </p:spPr>
        <p:txBody>
          <a:bodyPr>
            <a:normAutofit/>
          </a:bodyPr>
          <a:lstStyle/>
          <a:p>
            <a:r>
              <a:rPr lang="ru-RU" dirty="0" smtClean="0"/>
              <a:t>Презентация по вынужденному автономному существованию</a:t>
            </a:r>
            <a:endParaRPr lang="ru-RU" dirty="0"/>
          </a:p>
        </p:txBody>
      </p:sp>
      <p:sp>
        <p:nvSpPr>
          <p:cNvPr id="9" name="Подзаголовок 8"/>
          <p:cNvSpPr>
            <a:spLocks noGrp="1"/>
          </p:cNvSpPr>
          <p:nvPr>
            <p:ph type="body" sz="half" idx="2"/>
          </p:nvPr>
        </p:nvSpPr>
        <p:spPr>
          <a:xfrm>
            <a:off x="3040442" y="5388936"/>
            <a:ext cx="5996054" cy="1352432"/>
          </a:xfrm>
        </p:spPr>
        <p:txBody>
          <a:bodyPr>
            <a:normAutofit fontScale="47500" lnSpcReduction="20000"/>
          </a:bodyPr>
          <a:lstStyle/>
          <a:p>
            <a:endParaRPr lang="ru-RU" dirty="0" smtClean="0"/>
          </a:p>
          <a:p>
            <a:endParaRPr lang="ru-RU" dirty="0" smtClean="0"/>
          </a:p>
          <a:p>
            <a:endParaRPr lang="ru-RU" dirty="0" smtClean="0"/>
          </a:p>
          <a:p>
            <a:endParaRPr lang="ru-RU" dirty="0" smtClean="0"/>
          </a:p>
          <a:p>
            <a:r>
              <a:rPr lang="ru-RU" sz="3500" dirty="0" smtClean="0"/>
              <a:t>Воспитатель </a:t>
            </a:r>
            <a:r>
              <a:rPr lang="ru-RU" sz="3500" dirty="0" err="1" smtClean="0"/>
              <a:t>Гудакова</a:t>
            </a:r>
            <a:r>
              <a:rPr lang="ru-RU" sz="3500" dirty="0" smtClean="0"/>
              <a:t> С.В.</a:t>
            </a:r>
          </a:p>
          <a:p>
            <a:r>
              <a:rPr lang="ru-RU" sz="3500" dirty="0" smtClean="0"/>
              <a:t>ГБОУ Школа №2075</a:t>
            </a:r>
            <a:endParaRPr lang="ru-RU" sz="3000" dirty="0" smtClean="0"/>
          </a:p>
          <a:p>
            <a:r>
              <a:rPr lang="ru-RU" sz="3000" dirty="0" smtClean="0"/>
              <a:t>По материалам О.Г.Жуковой</a:t>
            </a:r>
          </a:p>
          <a:p>
            <a:r>
              <a:rPr lang="ru-RU" sz="3000" dirty="0" smtClean="0"/>
              <a:t>Художник Т.Н.Сытая</a:t>
            </a:r>
            <a:r>
              <a:rPr lang="ru-RU" dirty="0" smtClean="0"/>
              <a:t>.</a:t>
            </a:r>
          </a:p>
        </p:txBody>
      </p:sp>
      <p:pic>
        <p:nvPicPr>
          <p:cNvPr id="4098" name="Picture 2" descr="D:\картинки для работы\дюймовочка\дорожное движение\я заблудился\0a1abab14117ba5a156f19ab41e18a0b.jpg"/>
          <p:cNvPicPr>
            <a:picLocks noGrp="1" noChangeAspect="1" noChangeArrowheads="1"/>
          </p:cNvPicPr>
          <p:nvPr>
            <p:ph type="pic" idx="1"/>
          </p:nvPr>
        </p:nvPicPr>
        <p:blipFill>
          <a:blip r:embed="rId3" cstate="print"/>
          <a:srcRect t="5376" b="5376"/>
          <a:stretch>
            <a:fillRect/>
          </a:stretch>
        </p:blipFill>
        <p:spPr bwMode="auto">
          <a:xfrm>
            <a:off x="611188" y="333375"/>
            <a:ext cx="7651750" cy="4402138"/>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dirty="0" smtClean="0">
                <a:latin typeface="Monotype Corsiva" pitchFamily="66" charset="0"/>
              </a:rPr>
              <a:t>Береги  тепло</a:t>
            </a:r>
            <a:endParaRPr lang="ru-RU" sz="6000" dirty="0">
              <a:latin typeface="Monotype Corsiva" pitchFamily="66" charset="0"/>
            </a:endParaRPr>
          </a:p>
        </p:txBody>
      </p:sp>
      <p:sp>
        <p:nvSpPr>
          <p:cNvPr id="3" name="Содержимое 2"/>
          <p:cNvSpPr>
            <a:spLocks noGrp="1"/>
          </p:cNvSpPr>
          <p:nvPr>
            <p:ph sz="half" idx="1"/>
          </p:nvPr>
        </p:nvSpPr>
        <p:spPr/>
        <p:txBody>
          <a:bodyPr/>
          <a:lstStyle/>
          <a:p>
            <a:endParaRPr lang="ru-RU" dirty="0" smtClean="0"/>
          </a:p>
          <a:p>
            <a:endParaRPr lang="ru-RU" sz="2000" dirty="0" smtClean="0"/>
          </a:p>
          <a:p>
            <a:endParaRPr lang="ru-RU" sz="2000" dirty="0" smtClean="0"/>
          </a:p>
          <a:p>
            <a:pPr>
              <a:lnSpc>
                <a:spcPct val="150000"/>
              </a:lnSpc>
            </a:pPr>
            <a:r>
              <a:rPr lang="ru-RU" sz="2000" dirty="0" smtClean="0"/>
              <a:t>      От холода спасаясь,</a:t>
            </a:r>
          </a:p>
          <a:p>
            <a:pPr>
              <a:lnSpc>
                <a:spcPct val="150000"/>
              </a:lnSpc>
            </a:pPr>
            <a:r>
              <a:rPr lang="ru-RU" sz="2000" dirty="0" smtClean="0"/>
              <a:t>      От ветра и дождя,</a:t>
            </a:r>
          </a:p>
          <a:p>
            <a:pPr>
              <a:lnSpc>
                <a:spcPct val="150000"/>
              </a:lnSpc>
            </a:pPr>
            <a:r>
              <a:rPr lang="ru-RU" sz="2000" dirty="0" smtClean="0"/>
              <a:t>      Построй шалашик – </a:t>
            </a:r>
          </a:p>
          <a:p>
            <a:pPr>
              <a:lnSpc>
                <a:spcPct val="150000"/>
              </a:lnSpc>
            </a:pPr>
            <a:r>
              <a:rPr lang="ru-RU" sz="2000" dirty="0" smtClean="0"/>
              <a:t>      Укроет он тебя.</a:t>
            </a:r>
            <a:endParaRPr lang="ru-RU" sz="2000" dirty="0"/>
          </a:p>
        </p:txBody>
      </p:sp>
      <p:pic>
        <p:nvPicPr>
          <p:cNvPr id="5" name="Содержимое 4"/>
          <p:cNvPicPr>
            <a:picLocks noGrp="1"/>
          </p:cNvPicPr>
          <p:nvPr>
            <p:ph sz="half" idx="2"/>
          </p:nvPr>
        </p:nvPicPr>
        <p:blipFill>
          <a:blip r:embed="rId2" cstate="print"/>
          <a:srcRect/>
          <a:stretch>
            <a:fillRect/>
          </a:stretch>
        </p:blipFill>
        <p:spPr bwMode="auto">
          <a:xfrm>
            <a:off x="4644008" y="1628800"/>
            <a:ext cx="4176464" cy="4536504"/>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dirty="0" smtClean="0">
                <a:latin typeface="Monotype Corsiva" pitchFamily="66" charset="0"/>
              </a:rPr>
              <a:t>Привлекай  внимание</a:t>
            </a:r>
            <a:endParaRPr lang="ru-RU" sz="6000" dirty="0">
              <a:latin typeface="Monotype Corsiva" pitchFamily="66" charset="0"/>
            </a:endParaRPr>
          </a:p>
        </p:txBody>
      </p:sp>
      <p:sp>
        <p:nvSpPr>
          <p:cNvPr id="4" name="Содержимое 3"/>
          <p:cNvSpPr>
            <a:spLocks noGrp="1"/>
          </p:cNvSpPr>
          <p:nvPr>
            <p:ph sz="half" idx="2"/>
          </p:nvPr>
        </p:nvSpPr>
        <p:spPr/>
        <p:txBody>
          <a:bodyPr/>
          <a:lstStyle/>
          <a:p>
            <a:endParaRPr lang="ru-RU" dirty="0" smtClean="0"/>
          </a:p>
          <a:p>
            <a:endParaRPr lang="ru-RU" dirty="0" smtClean="0"/>
          </a:p>
          <a:p>
            <a:endParaRPr lang="ru-RU" sz="2000" dirty="0" smtClean="0"/>
          </a:p>
          <a:p>
            <a:r>
              <a:rPr lang="ru-RU" sz="2000" dirty="0" smtClean="0"/>
              <a:t>Помни, что добрые дяди и              тети</a:t>
            </a:r>
          </a:p>
          <a:p>
            <a:r>
              <a:rPr lang="ru-RU" sz="2000" dirty="0" smtClean="0"/>
              <a:t>Ищут тебя, не спят на работе.</a:t>
            </a:r>
          </a:p>
          <a:p>
            <a:r>
              <a:rPr lang="ru-RU" sz="2000" dirty="0" smtClean="0"/>
              <a:t>И чтобы быстрее к тебе им успеть,</a:t>
            </a:r>
          </a:p>
          <a:p>
            <a:r>
              <a:rPr lang="ru-RU" sz="2000" dirty="0" smtClean="0"/>
              <a:t>Не забывай в свой свисточек свистеть.</a:t>
            </a:r>
            <a:endParaRPr lang="ru-RU" sz="2000" dirty="0"/>
          </a:p>
        </p:txBody>
      </p:sp>
      <p:pic>
        <p:nvPicPr>
          <p:cNvPr id="1027" name="Picture 3" descr="D:\картинки для работы\дюймовочка\дорожное движение\я заблудился\7245.jpg"/>
          <p:cNvPicPr>
            <a:picLocks noGrp="1" noChangeAspect="1" noChangeArrowheads="1"/>
          </p:cNvPicPr>
          <p:nvPr>
            <p:ph sz="half" idx="1"/>
          </p:nvPr>
        </p:nvPicPr>
        <p:blipFill>
          <a:blip r:embed="rId2" cstate="print"/>
          <a:srcRect/>
          <a:stretch>
            <a:fillRect/>
          </a:stretch>
        </p:blipFill>
        <p:spPr bwMode="auto">
          <a:xfrm>
            <a:off x="467544" y="2132856"/>
            <a:ext cx="3960440" cy="3528391"/>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pPr algn="ctr"/>
            <a:r>
              <a:rPr lang="ru-RU" sz="3600" dirty="0" smtClean="0"/>
              <a:t>Памятка  по  безопасности  в природных  условиях</a:t>
            </a:r>
            <a:endParaRPr lang="ru-RU" sz="3600" dirty="0"/>
          </a:p>
        </p:txBody>
      </p:sp>
      <p:sp>
        <p:nvSpPr>
          <p:cNvPr id="7" name="Текст 6"/>
          <p:cNvSpPr>
            <a:spLocks noGrp="1"/>
          </p:cNvSpPr>
          <p:nvPr>
            <p:ph type="body" idx="1"/>
          </p:nvPr>
        </p:nvSpPr>
        <p:spPr>
          <a:xfrm>
            <a:off x="457200" y="1535113"/>
            <a:ext cx="8291264" cy="639762"/>
          </a:xfrm>
        </p:spPr>
        <p:txBody>
          <a:bodyPr/>
          <a:lstStyle/>
          <a:p>
            <a:r>
              <a:rPr lang="ru-RU" dirty="0" smtClean="0"/>
              <a:t>                 Правила  безопасности  около  водоема </a:t>
            </a:r>
            <a:endParaRPr lang="ru-RU" dirty="0"/>
          </a:p>
        </p:txBody>
      </p:sp>
      <p:sp>
        <p:nvSpPr>
          <p:cNvPr id="8" name="Содержимое 7"/>
          <p:cNvSpPr>
            <a:spLocks noGrp="1"/>
          </p:cNvSpPr>
          <p:nvPr>
            <p:ph sz="quarter" idx="2"/>
          </p:nvPr>
        </p:nvSpPr>
        <p:spPr/>
        <p:txBody>
          <a:bodyPr/>
          <a:lstStyle/>
          <a:p>
            <a:r>
              <a:rPr lang="ru-RU" dirty="0" smtClean="0"/>
              <a:t>1</a:t>
            </a:r>
            <a:r>
              <a:rPr lang="ru-RU" sz="2000" dirty="0" smtClean="0"/>
              <a:t>. Нельзя подходить близко к воде без взрослых, а тем более купаться.</a:t>
            </a:r>
          </a:p>
          <a:p>
            <a:endParaRPr lang="ru-RU" sz="2000" dirty="0" smtClean="0"/>
          </a:p>
          <a:p>
            <a:r>
              <a:rPr lang="ru-RU" sz="2000" dirty="0" smtClean="0"/>
              <a:t>2. Нельзя играть возле обрывов и крутых склонов рек и озер.</a:t>
            </a:r>
          </a:p>
          <a:p>
            <a:endParaRPr lang="ru-RU" sz="2000" dirty="0" smtClean="0"/>
          </a:p>
          <a:p>
            <a:r>
              <a:rPr lang="ru-RU" sz="2000" dirty="0" smtClean="0"/>
              <a:t>3. Нельзя пить воду из водоемов.</a:t>
            </a:r>
            <a:endParaRPr lang="ru-RU" dirty="0"/>
          </a:p>
        </p:txBody>
      </p:sp>
      <p:pic>
        <p:nvPicPr>
          <p:cNvPr id="11" name="Содержимое 10"/>
          <p:cNvPicPr>
            <a:picLocks noGrp="1"/>
          </p:cNvPicPr>
          <p:nvPr>
            <p:ph sz="quarter" idx="4"/>
          </p:nvPr>
        </p:nvPicPr>
        <p:blipFill>
          <a:blip r:embed="rId2" cstate="print"/>
          <a:srcRect/>
          <a:stretch>
            <a:fillRect/>
          </a:stretch>
        </p:blipFill>
        <p:spPr bwMode="auto">
          <a:xfrm>
            <a:off x="4675568" y="2204864"/>
            <a:ext cx="4144904" cy="410445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pPr algn="ctr"/>
            <a:r>
              <a:rPr lang="ru-RU" sz="4800" dirty="0" smtClean="0"/>
              <a:t>Опасные  насекомые</a:t>
            </a:r>
            <a:endParaRPr lang="ru-RU" sz="4800" dirty="0"/>
          </a:p>
        </p:txBody>
      </p:sp>
      <p:sp>
        <p:nvSpPr>
          <p:cNvPr id="9" name="Содержимое 8"/>
          <p:cNvSpPr>
            <a:spLocks noGrp="1"/>
          </p:cNvSpPr>
          <p:nvPr>
            <p:ph sz="half" idx="2"/>
          </p:nvPr>
        </p:nvSpPr>
        <p:spPr>
          <a:xfrm>
            <a:off x="4427984" y="1645920"/>
            <a:ext cx="4392488" cy="4526280"/>
          </a:xfrm>
        </p:spPr>
        <p:txBody>
          <a:bodyPr>
            <a:noAutofit/>
          </a:bodyPr>
          <a:lstStyle/>
          <a:p>
            <a:r>
              <a:rPr lang="ru-RU" sz="1800" dirty="0" smtClean="0"/>
              <a:t>1. На прогулку в лес следует надевать длинные брюки, свитер с длинными рукавами</a:t>
            </a:r>
          </a:p>
          <a:p>
            <a:r>
              <a:rPr lang="ru-RU" sz="1800" dirty="0" smtClean="0"/>
              <a:t>2. Открытые участки тела необходимо смазывать мазью от комаров.</a:t>
            </a:r>
          </a:p>
          <a:p>
            <a:r>
              <a:rPr lang="ru-RU" sz="1800" dirty="0" smtClean="0"/>
              <a:t>3. Ни в коем случае нельзя трогать осиное гнездо, иначе осы вылетят и больно ужалят.</a:t>
            </a:r>
          </a:p>
          <a:p>
            <a:r>
              <a:rPr lang="ru-RU" sz="1800" dirty="0" smtClean="0"/>
              <a:t>4. Старайся быть спокойным, если рядом летает пчела, не маши руками, лучше перейди  в другое место.</a:t>
            </a:r>
          </a:p>
          <a:p>
            <a:r>
              <a:rPr lang="ru-RU" sz="1800" dirty="0" smtClean="0"/>
              <a:t>5. Не спеши убивать пчелу, потому что ее запах приведет других пчел в агрессивное состояние.</a:t>
            </a:r>
          </a:p>
          <a:p>
            <a:r>
              <a:rPr lang="ru-RU" sz="1800" dirty="0" smtClean="0"/>
              <a:t>6. Не мешай муравьям, и они тебя не укусят.</a:t>
            </a:r>
            <a:endParaRPr lang="ru-RU" sz="1800" dirty="0"/>
          </a:p>
        </p:txBody>
      </p:sp>
      <p:pic>
        <p:nvPicPr>
          <p:cNvPr id="2050" name="Picture 2" descr="D:\картинки для работы\дюймовочка\дорожное движение\я заблудился\f_49cd427d69223.jpg"/>
          <p:cNvPicPr>
            <a:picLocks noGrp="1" noChangeAspect="1" noChangeArrowheads="1"/>
          </p:cNvPicPr>
          <p:nvPr>
            <p:ph sz="half" idx="1"/>
          </p:nvPr>
        </p:nvPicPr>
        <p:blipFill>
          <a:blip r:embed="rId2" cstate="print"/>
          <a:srcRect/>
          <a:stretch>
            <a:fillRect/>
          </a:stretch>
        </p:blipFill>
        <p:spPr bwMode="auto">
          <a:xfrm>
            <a:off x="323528" y="1844824"/>
            <a:ext cx="3974377" cy="4248472"/>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t>Что можно съесть в лесу, </a:t>
            </a:r>
            <a:br>
              <a:rPr lang="ru-RU" sz="3600" dirty="0" smtClean="0"/>
            </a:br>
            <a:r>
              <a:rPr lang="ru-RU" sz="3600" dirty="0" smtClean="0"/>
              <a:t>если ты заблудился?</a:t>
            </a:r>
            <a:endParaRPr lang="ru-RU" sz="3600" dirty="0"/>
          </a:p>
        </p:txBody>
      </p:sp>
      <p:sp>
        <p:nvSpPr>
          <p:cNvPr id="3" name="Содержимое 2"/>
          <p:cNvSpPr>
            <a:spLocks noGrp="1"/>
          </p:cNvSpPr>
          <p:nvPr>
            <p:ph sz="half" idx="1"/>
          </p:nvPr>
        </p:nvSpPr>
        <p:spPr/>
        <p:txBody>
          <a:bodyPr>
            <a:normAutofit/>
          </a:bodyPr>
          <a:lstStyle/>
          <a:p>
            <a:endParaRPr lang="ru-RU" sz="2000" dirty="0" smtClean="0"/>
          </a:p>
          <a:p>
            <a:endParaRPr lang="ru-RU" sz="2000" dirty="0" smtClean="0"/>
          </a:p>
          <a:p>
            <a:r>
              <a:rPr lang="ru-RU" sz="2000" dirty="0" smtClean="0"/>
              <a:t>1. Собирай только знакомые и ягоды.</a:t>
            </a:r>
          </a:p>
          <a:p>
            <a:endParaRPr lang="ru-RU" sz="2000" dirty="0" smtClean="0"/>
          </a:p>
          <a:p>
            <a:r>
              <a:rPr lang="ru-RU" sz="2000" dirty="0" smtClean="0"/>
              <a:t>2. Ни в коем случае не пробуй неизвестные  ягоды.</a:t>
            </a:r>
          </a:p>
          <a:p>
            <a:endParaRPr lang="ru-RU" sz="2000" dirty="0" smtClean="0"/>
          </a:p>
          <a:p>
            <a:r>
              <a:rPr lang="ru-RU" sz="2000" dirty="0" smtClean="0"/>
              <a:t>3. Нельзя жевать первую попавшуюся травинку, она может быть ядовитой.</a:t>
            </a:r>
            <a:endParaRPr lang="ru-RU" sz="2000" dirty="0"/>
          </a:p>
        </p:txBody>
      </p:sp>
      <p:pic>
        <p:nvPicPr>
          <p:cNvPr id="5" name="Содержимое 4"/>
          <p:cNvPicPr>
            <a:picLocks noGrp="1"/>
          </p:cNvPicPr>
          <p:nvPr>
            <p:ph sz="half" idx="2"/>
          </p:nvPr>
        </p:nvPicPr>
        <p:blipFill>
          <a:blip r:embed="rId2" cstate="print"/>
          <a:srcRect/>
          <a:stretch>
            <a:fillRect/>
          </a:stretch>
        </p:blipFill>
        <p:spPr bwMode="auto">
          <a:xfrm>
            <a:off x="4648200" y="1628800"/>
            <a:ext cx="4244280" cy="4536504"/>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323528" y="304800"/>
            <a:ext cx="8571528" cy="387896"/>
          </a:xfrm>
        </p:spPr>
        <p:txBody>
          <a:bodyPr>
            <a:noAutofit/>
          </a:bodyPr>
          <a:lstStyle/>
          <a:p>
            <a:pPr algn="ctr"/>
            <a:r>
              <a:rPr lang="ru-RU" sz="2800" dirty="0" smtClean="0"/>
              <a:t>Если встретил ты змею…</a:t>
            </a:r>
            <a:endParaRPr lang="ru-RU" sz="2800" dirty="0"/>
          </a:p>
        </p:txBody>
      </p:sp>
      <p:sp>
        <p:nvSpPr>
          <p:cNvPr id="11" name="Текст 10"/>
          <p:cNvSpPr>
            <a:spLocks noGrp="1"/>
          </p:cNvSpPr>
          <p:nvPr>
            <p:ph type="body" idx="2"/>
          </p:nvPr>
        </p:nvSpPr>
        <p:spPr>
          <a:xfrm>
            <a:off x="179512" y="764704"/>
            <a:ext cx="8715544" cy="3168352"/>
          </a:xfrm>
        </p:spPr>
        <p:txBody>
          <a:bodyPr>
            <a:noAutofit/>
          </a:bodyPr>
          <a:lstStyle/>
          <a:p>
            <a:pPr algn="l">
              <a:lnSpc>
                <a:spcPct val="80000"/>
              </a:lnSpc>
            </a:pPr>
            <a:r>
              <a:rPr lang="ru-RU" sz="1600" dirty="0" smtClean="0"/>
              <a:t>          Встретить в наших лесах  </a:t>
            </a:r>
            <a:r>
              <a:rPr lang="ru-RU" sz="1600" dirty="0" smtClean="0">
                <a:solidFill>
                  <a:schemeClr val="folHlink"/>
                </a:solidFill>
              </a:rPr>
              <a:t>ядовитую змею</a:t>
            </a:r>
            <a:r>
              <a:rPr lang="ru-RU" sz="1600" dirty="0" smtClean="0"/>
              <a:t> проще, чем бурого медведя или лося. Змеи при встрече с человеком  предпочитают уступить ему дорогу. Но дело в том, что обоняние и зрение у змей слабое, а потому, быстро шагая, вы на нее можете просто наступить. В средней полосе России обитает обыкновенная гадюка. Это ночное пресмыкающееся, но и днем ее можно частенько увидеть даже в Подмосковье: она любит греться на солнышке. Встретить гадюку можно в лесу, на болоте, в поле...  </a:t>
            </a:r>
          </a:p>
          <a:p>
            <a:pPr algn="l">
              <a:lnSpc>
                <a:spcPct val="80000"/>
              </a:lnSpc>
            </a:pPr>
            <a:r>
              <a:rPr lang="ru-RU" sz="1600" dirty="0" smtClean="0"/>
              <a:t>Если встретишь: не трогай ее. Пусть себе ползет по своим змеиным делам. Нападет она, либо если ты наступишь ей на хвост (тогда нужно быстро отпрыгнуть как можно дальше, пока она не укусила), либо если будешь ее дразнить — например, тыкать в нее длинной палкой. Вот тогда она станет агрессивной и постарается наказать обидчика. Не успевшая уйти от вас змея попытается атаковать. Гадюка перед этим сворачивается клубком, а потом выбрасывает тело на 30-40 сантиметров вперед. </a:t>
            </a:r>
            <a:r>
              <a:rPr lang="ru-RU" sz="1600" dirty="0" smtClean="0">
                <a:solidFill>
                  <a:schemeClr val="accent4">
                    <a:lumMod val="40000"/>
                    <a:lumOff val="60000"/>
                  </a:schemeClr>
                </a:solidFill>
              </a:rPr>
              <a:t>Не спутайте гадюку с безобидным ужом: она почти черная, у нее треугольная голова и нет желтых пятнышек, как у ужей</a:t>
            </a:r>
            <a:r>
              <a:rPr lang="ru-RU" sz="1600" dirty="0" smtClean="0"/>
              <a:t>. Хорошей защитой от укуса змеи может быть высокая и прочная обувь. Имейте это в виду, собираясь в лес за грибами и ягодами!</a:t>
            </a:r>
          </a:p>
          <a:p>
            <a:pPr algn="l">
              <a:lnSpc>
                <a:spcPct val="80000"/>
              </a:lnSpc>
            </a:pPr>
            <a:r>
              <a:rPr lang="ru-RU" sz="1600" dirty="0" smtClean="0">
                <a:solidFill>
                  <a:schemeClr val="folHlink"/>
                </a:solidFill>
              </a:rPr>
              <a:t>          </a:t>
            </a:r>
            <a:endParaRPr lang="ru-RU" sz="1600" dirty="0"/>
          </a:p>
        </p:txBody>
      </p:sp>
      <p:pic>
        <p:nvPicPr>
          <p:cNvPr id="3074" name="Picture 2" descr="D:\картинки для работы\дюймовочка\дорожное движение\я заблудился\N8CE78D233C00.jpg"/>
          <p:cNvPicPr>
            <a:picLocks noGrp="1" noChangeAspect="1" noChangeArrowheads="1"/>
          </p:cNvPicPr>
          <p:nvPr>
            <p:ph sz="half" idx="1"/>
          </p:nvPr>
        </p:nvPicPr>
        <p:blipFill>
          <a:blip r:embed="rId2" cstate="print"/>
          <a:stretch>
            <a:fillRect/>
          </a:stretch>
        </p:blipFill>
        <p:spPr bwMode="auto">
          <a:xfrm>
            <a:off x="904081" y="3789040"/>
            <a:ext cx="7315200" cy="306896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p:txBody>
          <a:bodyPr>
            <a:noAutofit/>
          </a:bodyPr>
          <a:lstStyle/>
          <a:p>
            <a:pPr algn="ctr"/>
            <a:r>
              <a:rPr lang="ru-RU" sz="3600" dirty="0" smtClean="0"/>
              <a:t>Помни! Потерялся – успокойся, наверняка родители тебя ищут!</a:t>
            </a:r>
            <a:endParaRPr lang="ru-RU" sz="3600" dirty="0"/>
          </a:p>
        </p:txBody>
      </p:sp>
      <p:sp>
        <p:nvSpPr>
          <p:cNvPr id="17" name="Содержимое 16"/>
          <p:cNvSpPr>
            <a:spLocks noGrp="1"/>
          </p:cNvSpPr>
          <p:nvPr>
            <p:ph sz="half" idx="2"/>
          </p:nvPr>
        </p:nvSpPr>
        <p:spPr/>
        <p:txBody>
          <a:bodyPr>
            <a:normAutofit lnSpcReduction="10000"/>
          </a:bodyPr>
          <a:lstStyle/>
          <a:p>
            <a:endParaRPr lang="ru-RU" sz="1400" dirty="0" smtClean="0"/>
          </a:p>
          <a:p>
            <a:r>
              <a:rPr lang="ru-RU" sz="1400" dirty="0" smtClean="0"/>
              <a:t>Я в карман залез рукой – </a:t>
            </a:r>
          </a:p>
          <a:p>
            <a:r>
              <a:rPr lang="ru-RU" sz="1400" dirty="0" smtClean="0"/>
              <a:t>Вот же он, свисточек мой!</a:t>
            </a:r>
          </a:p>
          <a:p>
            <a:r>
              <a:rPr lang="ru-RU" sz="1400" dirty="0" smtClean="0"/>
              <a:t>Засвищу в него сильней,</a:t>
            </a:r>
          </a:p>
          <a:p>
            <a:r>
              <a:rPr lang="ru-RU" sz="1400" dirty="0" smtClean="0"/>
              <a:t>Пусть найдут меня быстрей!</a:t>
            </a:r>
          </a:p>
          <a:p>
            <a:endParaRPr lang="ru-RU" sz="1400" dirty="0" smtClean="0"/>
          </a:p>
          <a:p>
            <a:r>
              <a:rPr lang="ru-RU" sz="1400" dirty="0" smtClean="0"/>
              <a:t>                                 Вижу  - дерево стоит,</a:t>
            </a:r>
          </a:p>
          <a:p>
            <a:r>
              <a:rPr lang="ru-RU" sz="1400" dirty="0" smtClean="0"/>
              <a:t>                                 Очень крепкое на вид.</a:t>
            </a:r>
          </a:p>
          <a:p>
            <a:r>
              <a:rPr lang="ru-RU" sz="1400" dirty="0" smtClean="0"/>
              <a:t>                                 Будешь другом мне в лесу?</a:t>
            </a:r>
          </a:p>
          <a:p>
            <a:r>
              <a:rPr lang="ru-RU" sz="1400" dirty="0" smtClean="0"/>
              <a:t>                                 Дай тебя я обниму!</a:t>
            </a:r>
          </a:p>
          <a:p>
            <a:endParaRPr lang="ru-RU" sz="1400" dirty="0" smtClean="0"/>
          </a:p>
          <a:p>
            <a:r>
              <a:rPr lang="ru-RU" sz="1400" dirty="0" smtClean="0"/>
              <a:t>Я твержу себе одно:</a:t>
            </a:r>
          </a:p>
          <a:p>
            <a:r>
              <a:rPr lang="ru-RU" sz="1400" dirty="0" smtClean="0"/>
              <a:t>«Мне спокойно и тепло.</a:t>
            </a:r>
          </a:p>
          <a:p>
            <a:r>
              <a:rPr lang="ru-RU" sz="1400" dirty="0" smtClean="0"/>
              <a:t>Мой свисток поможет мне,</a:t>
            </a:r>
          </a:p>
          <a:p>
            <a:r>
              <a:rPr lang="ru-RU" sz="1400" dirty="0" smtClean="0"/>
              <a:t>Скажет всем, что я в беде!»</a:t>
            </a:r>
          </a:p>
          <a:p>
            <a:endParaRPr lang="ru-RU" sz="1400" dirty="0" smtClean="0"/>
          </a:p>
          <a:p>
            <a:r>
              <a:rPr lang="ru-RU" sz="1400" dirty="0" smtClean="0"/>
              <a:t>                                 Мхом я землю застелю,</a:t>
            </a:r>
          </a:p>
          <a:p>
            <a:r>
              <a:rPr lang="ru-RU" sz="1400" dirty="0" smtClean="0"/>
              <a:t>                                 Мягких веток навалю.</a:t>
            </a:r>
          </a:p>
          <a:p>
            <a:r>
              <a:rPr lang="ru-RU" sz="1400" dirty="0" smtClean="0"/>
              <a:t>                                 Никого я не боюсь.</a:t>
            </a:r>
          </a:p>
          <a:p>
            <a:r>
              <a:rPr lang="ru-RU" sz="1400" dirty="0" smtClean="0"/>
              <a:t>                                 Маму с папой я дождусь!</a:t>
            </a:r>
          </a:p>
          <a:p>
            <a:endParaRPr lang="ru-RU" sz="1400" dirty="0" smtClean="0"/>
          </a:p>
          <a:p>
            <a:pPr algn="r"/>
            <a:r>
              <a:rPr lang="ru-RU" sz="1400" dirty="0" smtClean="0"/>
              <a:t>С. </a:t>
            </a:r>
            <a:r>
              <a:rPr lang="ru-RU" sz="1400" dirty="0" err="1" smtClean="0"/>
              <a:t>Куставинова</a:t>
            </a:r>
            <a:endParaRPr lang="ru-RU" sz="1400" dirty="0" smtClean="0"/>
          </a:p>
          <a:p>
            <a:endParaRPr lang="ru-RU" sz="1800" dirty="0" smtClean="0"/>
          </a:p>
          <a:p>
            <a:endParaRPr lang="ru-RU" sz="1800" dirty="0"/>
          </a:p>
        </p:txBody>
      </p:sp>
      <p:pic>
        <p:nvPicPr>
          <p:cNvPr id="18" name="Содержимое 17"/>
          <p:cNvPicPr>
            <a:picLocks noGrp="1"/>
          </p:cNvPicPr>
          <p:nvPr>
            <p:ph sz="half" idx="1"/>
          </p:nvPr>
        </p:nvPicPr>
        <p:blipFill>
          <a:blip r:embed="rId2" cstate="print"/>
          <a:srcRect/>
          <a:stretch>
            <a:fillRect/>
          </a:stretch>
        </p:blipFill>
        <p:spPr bwMode="auto">
          <a:xfrm>
            <a:off x="457200" y="1751073"/>
            <a:ext cx="4038600" cy="4316291"/>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dirty="0" smtClean="0">
                <a:latin typeface="Monotype Corsiva" pitchFamily="66" charset="0"/>
              </a:rPr>
              <a:t>А  бывает…</a:t>
            </a:r>
            <a:endParaRPr lang="ru-RU" sz="6000" dirty="0">
              <a:latin typeface="Monotype Corsiva" pitchFamily="66" charset="0"/>
            </a:endParaRPr>
          </a:p>
        </p:txBody>
      </p:sp>
      <p:sp>
        <p:nvSpPr>
          <p:cNvPr id="3" name="Содержимое 2"/>
          <p:cNvSpPr>
            <a:spLocks noGrp="1"/>
          </p:cNvSpPr>
          <p:nvPr>
            <p:ph sz="half" idx="1"/>
          </p:nvPr>
        </p:nvSpPr>
        <p:spPr/>
        <p:txBody>
          <a:bodyPr>
            <a:normAutofit/>
          </a:bodyPr>
          <a:lstStyle/>
          <a:p>
            <a:pPr algn="ctr">
              <a:buNone/>
            </a:pPr>
            <a:endParaRPr lang="ru-RU" sz="2000" dirty="0" smtClean="0"/>
          </a:p>
          <a:p>
            <a:pPr algn="ctr">
              <a:buNone/>
            </a:pPr>
            <a:r>
              <a:rPr lang="ru-RU" sz="2000" dirty="0" smtClean="0"/>
              <a:t>***</a:t>
            </a:r>
          </a:p>
          <a:p>
            <a:endParaRPr lang="ru-RU" sz="1600" dirty="0" smtClean="0"/>
          </a:p>
          <a:p>
            <a:r>
              <a:rPr lang="ru-RU" sz="1600" dirty="0" smtClean="0"/>
              <a:t>Вот девчонка грибы собирает с отцом.</a:t>
            </a:r>
          </a:p>
          <a:p>
            <a:r>
              <a:rPr lang="ru-RU" sz="1600" dirty="0" smtClean="0"/>
              <a:t>Прохожу мимо них и гляжу молодцом.</a:t>
            </a:r>
          </a:p>
          <a:p>
            <a:r>
              <a:rPr lang="ru-RU" sz="1600" dirty="0" smtClean="0"/>
              <a:t>И молчу… А спросить бы не худо,</a:t>
            </a:r>
          </a:p>
          <a:p>
            <a:r>
              <a:rPr lang="ru-RU" sz="1600" dirty="0" smtClean="0"/>
              <a:t>Как мне выбраться нынче отсюда.</a:t>
            </a:r>
          </a:p>
          <a:p>
            <a:r>
              <a:rPr lang="ru-RU" sz="1600" dirty="0" smtClean="0"/>
              <a:t>Я листвою шуршу, никуда не спешу.</a:t>
            </a:r>
          </a:p>
          <a:p>
            <a:r>
              <a:rPr lang="ru-RU" sz="1600" dirty="0" smtClean="0"/>
              <a:t>Сам дорогу найду. Никого не спрошу.</a:t>
            </a:r>
          </a:p>
          <a:p>
            <a:r>
              <a:rPr lang="ru-RU" sz="1600" dirty="0" smtClean="0"/>
              <a:t>Да и тем, что в лесу заблудился,</a:t>
            </a:r>
          </a:p>
          <a:p>
            <a:r>
              <a:rPr lang="ru-RU" sz="1600" dirty="0" smtClean="0"/>
              <a:t>Я еще не совсем насладился.</a:t>
            </a:r>
          </a:p>
          <a:p>
            <a:endParaRPr lang="ru-RU" sz="1600" dirty="0" smtClean="0"/>
          </a:p>
          <a:p>
            <a:pPr algn="r"/>
            <a:r>
              <a:rPr lang="ru-RU" sz="1600" dirty="0" smtClean="0"/>
              <a:t>В. Берестов</a:t>
            </a:r>
          </a:p>
          <a:p>
            <a:endParaRPr lang="ru-RU" sz="2000" dirty="0" smtClean="0"/>
          </a:p>
          <a:p>
            <a:endParaRPr lang="ru-RU" sz="2000" dirty="0"/>
          </a:p>
        </p:txBody>
      </p:sp>
      <p:pic>
        <p:nvPicPr>
          <p:cNvPr id="5" name="Содержимое 4"/>
          <p:cNvPicPr>
            <a:picLocks noGrp="1"/>
          </p:cNvPicPr>
          <p:nvPr>
            <p:ph sz="half" idx="2"/>
          </p:nvPr>
        </p:nvPicPr>
        <p:blipFill>
          <a:blip r:embed="rId2" cstate="print"/>
          <a:srcRect/>
          <a:stretch>
            <a:fillRect/>
          </a:stretch>
        </p:blipFill>
        <p:spPr bwMode="auto">
          <a:xfrm>
            <a:off x="4648200" y="1628800"/>
            <a:ext cx="4172272" cy="4536504"/>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99592" y="253536"/>
            <a:ext cx="7787208" cy="1375264"/>
          </a:xfrm>
        </p:spPr>
        <p:txBody>
          <a:bodyPr>
            <a:noAutofit/>
          </a:bodyPr>
          <a:lstStyle/>
          <a:p>
            <a:pPr algn="ctr"/>
            <a:r>
              <a:rPr lang="ru-RU" sz="4800" dirty="0" smtClean="0">
                <a:latin typeface="Monotype Corsiva" pitchFamily="66" charset="0"/>
              </a:rPr>
              <a:t>Счастливой  вам  прогулки  </a:t>
            </a:r>
            <a:br>
              <a:rPr lang="ru-RU" sz="4800" dirty="0" smtClean="0">
                <a:latin typeface="Monotype Corsiva" pitchFamily="66" charset="0"/>
              </a:rPr>
            </a:br>
            <a:r>
              <a:rPr lang="ru-RU" sz="4800" dirty="0" smtClean="0">
                <a:latin typeface="Monotype Corsiva" pitchFamily="66" charset="0"/>
              </a:rPr>
              <a:t>по  лесу!</a:t>
            </a:r>
            <a:endParaRPr lang="ru-RU" sz="4800" dirty="0">
              <a:latin typeface="Monotype Corsiva" pitchFamily="66" charset="0"/>
            </a:endParaRPr>
          </a:p>
        </p:txBody>
      </p:sp>
      <p:sp>
        <p:nvSpPr>
          <p:cNvPr id="6" name="Содержимое 5"/>
          <p:cNvSpPr>
            <a:spLocks noGrp="1"/>
          </p:cNvSpPr>
          <p:nvPr>
            <p:ph idx="1"/>
          </p:nvPr>
        </p:nvSpPr>
        <p:spPr>
          <a:xfrm>
            <a:off x="611560" y="1988841"/>
            <a:ext cx="8075240" cy="4183676"/>
          </a:xfrm>
        </p:spPr>
        <p:txBody>
          <a:bodyPr>
            <a:normAutofit/>
          </a:bodyPr>
          <a:lstStyle/>
          <a:p>
            <a:pPr algn="ctr"/>
            <a:r>
              <a:rPr lang="ru-RU" sz="4400" dirty="0" smtClean="0">
                <a:latin typeface="Monotype Corsiva" pitchFamily="66" charset="0"/>
              </a:rPr>
              <a:t>Помните! </a:t>
            </a:r>
          </a:p>
          <a:p>
            <a:pPr algn="ctr"/>
            <a:r>
              <a:rPr lang="ru-RU" sz="4400" dirty="0" smtClean="0">
                <a:latin typeface="Monotype Corsiva" pitchFamily="66" charset="0"/>
              </a:rPr>
              <a:t>Не ходите в лес одни – </a:t>
            </a:r>
          </a:p>
          <a:p>
            <a:pPr algn="ctr"/>
            <a:r>
              <a:rPr lang="ru-RU" sz="4400" dirty="0" smtClean="0">
                <a:latin typeface="Monotype Corsiva" pitchFamily="66" charset="0"/>
              </a:rPr>
              <a:t>без родителей!</a:t>
            </a:r>
          </a:p>
          <a:p>
            <a:pPr algn="ctr"/>
            <a:r>
              <a:rPr lang="ru-RU" sz="4400" dirty="0" smtClean="0">
                <a:latin typeface="Monotype Corsiva" pitchFamily="66" charset="0"/>
              </a:rPr>
              <a:t>Не отходите от них далеко!</a:t>
            </a:r>
            <a:endParaRPr lang="ru-RU" sz="4400" dirty="0">
              <a:latin typeface="Monotype Corsiva" pitchFamily="66" charset="0"/>
            </a:endParaRP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148064" y="253218"/>
            <a:ext cx="3538736" cy="4543934"/>
          </a:xfrm>
        </p:spPr>
        <p:txBody>
          <a:bodyPr>
            <a:normAutofit/>
          </a:bodyPr>
          <a:lstStyle/>
          <a:p>
            <a:r>
              <a:rPr lang="ru-RU" sz="5400" dirty="0" smtClean="0">
                <a:latin typeface="Monotype Corsiva" pitchFamily="66" charset="0"/>
              </a:rPr>
              <a:t>Зная азбуку «Ау», я </a:t>
            </a:r>
            <a:r>
              <a:rPr lang="ru-RU" sz="5400" dirty="0" err="1" smtClean="0">
                <a:latin typeface="Monotype Corsiva" pitchFamily="66" charset="0"/>
              </a:rPr>
              <a:t>влесу</a:t>
            </a:r>
            <a:r>
              <a:rPr lang="ru-RU" sz="5400" dirty="0" smtClean="0">
                <a:latin typeface="Monotype Corsiva" pitchFamily="66" charset="0"/>
              </a:rPr>
              <a:t> </a:t>
            </a:r>
            <a:br>
              <a:rPr lang="ru-RU" sz="5400" dirty="0" smtClean="0">
                <a:latin typeface="Monotype Corsiva" pitchFamily="66" charset="0"/>
              </a:rPr>
            </a:br>
            <a:r>
              <a:rPr lang="ru-RU" sz="5400" dirty="0" smtClean="0">
                <a:latin typeface="Monotype Corsiva" pitchFamily="66" charset="0"/>
              </a:rPr>
              <a:t>не пропаду!</a:t>
            </a:r>
            <a:endParaRPr lang="ru-RU" sz="5400" dirty="0">
              <a:latin typeface="Monotype Corsiva" pitchFamily="66" charset="0"/>
            </a:endParaRPr>
          </a:p>
        </p:txBody>
      </p:sp>
      <p:pic>
        <p:nvPicPr>
          <p:cNvPr id="5" name="Рисунок 4"/>
          <p:cNvPicPr/>
          <p:nvPr/>
        </p:nvPicPr>
        <p:blipFill>
          <a:blip r:embed="rId2" cstate="print"/>
          <a:srcRect/>
          <a:stretch>
            <a:fillRect/>
          </a:stretch>
        </p:blipFill>
        <p:spPr bwMode="auto">
          <a:xfrm>
            <a:off x="395536" y="908720"/>
            <a:ext cx="4896544" cy="5256584"/>
          </a:xfrm>
          <a:prstGeom prst="rect">
            <a:avLst/>
          </a:prstGeom>
          <a:noFill/>
          <a:ln w="9525">
            <a:noFill/>
            <a:miter lim="800000"/>
            <a:headEnd/>
            <a:tailEnd/>
          </a:ln>
        </p:spPr>
      </p:pic>
    </p:spTree>
  </p:cSld>
  <p:clrMapOvr>
    <a:masterClrMapping/>
  </p:clrMapOvr>
  <p:transition spd="slow" advClick="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l"/>
            <a:r>
              <a:rPr lang="ru-RU" sz="2400" dirty="0" smtClean="0"/>
              <a:t>	Ежегодно в сезон сбора ягод и грибов, да и просто во время прогулок, возникают экстремальные ситуации, люди теряются в лесу. Случаются такие ситуации и с детьми.</a:t>
            </a:r>
            <a:endParaRPr lang="ru-RU" sz="2400" dirty="0"/>
          </a:p>
        </p:txBody>
      </p:sp>
      <p:sp>
        <p:nvSpPr>
          <p:cNvPr id="4" name="Содержимое 3"/>
          <p:cNvSpPr>
            <a:spLocks noGrp="1"/>
          </p:cNvSpPr>
          <p:nvPr>
            <p:ph sz="half" idx="1"/>
          </p:nvPr>
        </p:nvSpPr>
        <p:spPr/>
        <p:txBody>
          <a:bodyPr>
            <a:normAutofit lnSpcReduction="10000"/>
          </a:bodyPr>
          <a:lstStyle/>
          <a:p>
            <a:r>
              <a:rPr lang="ru-RU" sz="1800" dirty="0" smtClean="0"/>
              <a:t>          </a:t>
            </a:r>
          </a:p>
          <a:p>
            <a:endParaRPr lang="ru-RU" sz="1800" dirty="0" smtClean="0"/>
          </a:p>
          <a:p>
            <a:r>
              <a:rPr lang="ru-RU" sz="1800" dirty="0" smtClean="0"/>
              <a:t>          </a:t>
            </a:r>
            <a:r>
              <a:rPr lang="ru-RU" sz="2000" dirty="0" smtClean="0"/>
              <a:t>В знакомых ситуациях ребенок чувствует себя уверенно. Если он замерз, промок, проголодался, рядом всегда есть взрослые, у которых он может найти защиту и тепло, и многие проблемы решаются быстро. Но неожиданно заблудившись, оставшись без взрослых, малыш пугается – у него нет опыта, который помог бы справится с подобной ситуацией.</a:t>
            </a:r>
            <a:endParaRPr lang="ru-RU" sz="2000" dirty="0"/>
          </a:p>
        </p:txBody>
      </p:sp>
      <p:pic>
        <p:nvPicPr>
          <p:cNvPr id="6" name="Содержимое 5"/>
          <p:cNvPicPr>
            <a:picLocks noGrp="1"/>
          </p:cNvPicPr>
          <p:nvPr>
            <p:ph sz="half" idx="2"/>
          </p:nvPr>
        </p:nvPicPr>
        <p:blipFill>
          <a:blip r:embed="rId2" cstate="print"/>
          <a:srcRect/>
          <a:stretch>
            <a:fillRect/>
          </a:stretch>
        </p:blipFill>
        <p:spPr bwMode="auto">
          <a:xfrm>
            <a:off x="4572000" y="1700808"/>
            <a:ext cx="4248472" cy="446449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pPr algn="ctr"/>
            <a:r>
              <a:rPr lang="ru-RU" sz="3600" dirty="0" smtClean="0"/>
              <a:t>Трудно заранее предугадать, </a:t>
            </a:r>
            <a:br>
              <a:rPr lang="ru-RU" sz="3600" dirty="0" smtClean="0"/>
            </a:br>
            <a:r>
              <a:rPr lang="ru-RU" sz="3600" dirty="0" smtClean="0"/>
              <a:t>как ребенок себя поведет.</a:t>
            </a:r>
            <a:endParaRPr lang="ru-RU" sz="3600" dirty="0"/>
          </a:p>
        </p:txBody>
      </p:sp>
      <p:sp>
        <p:nvSpPr>
          <p:cNvPr id="7" name="Содержимое 6"/>
          <p:cNvSpPr>
            <a:spLocks noGrp="1"/>
          </p:cNvSpPr>
          <p:nvPr>
            <p:ph sz="half" idx="2"/>
          </p:nvPr>
        </p:nvSpPr>
        <p:spPr/>
        <p:txBody>
          <a:bodyPr>
            <a:normAutofit/>
          </a:bodyPr>
          <a:lstStyle/>
          <a:p>
            <a:r>
              <a:rPr lang="ru-RU" sz="1800" dirty="0" smtClean="0"/>
              <a:t>         Если малыш понял, что заблудился, он может испугаться и начать бегать по лесу. Как правило , это приводит к тому, что он начинает спотыкаться, рискуя получить увечья, не успев отреагировать на ямы, канавы, корни и т.д.  Поэтому важно, чтобы заблудившийся ребенок оставался на одном месте и не расходовал свои силы. Они понадобятся ему для изготовления сигналов или строительства шалаша. Также важно оставаться на месте, чтобы не заблудится еще больше.</a:t>
            </a:r>
            <a:endParaRPr lang="ru-RU" sz="1800" dirty="0"/>
          </a:p>
        </p:txBody>
      </p:sp>
      <p:pic>
        <p:nvPicPr>
          <p:cNvPr id="8" name="Содержимое 7"/>
          <p:cNvPicPr>
            <a:picLocks noGrp="1"/>
          </p:cNvPicPr>
          <p:nvPr>
            <p:ph sz="half" idx="1"/>
          </p:nvPr>
        </p:nvPicPr>
        <p:blipFill>
          <a:blip r:embed="rId2" cstate="print"/>
          <a:srcRect/>
          <a:stretch>
            <a:fillRect/>
          </a:stretch>
        </p:blipFill>
        <p:spPr bwMode="auto">
          <a:xfrm>
            <a:off x="251520" y="1628800"/>
            <a:ext cx="4320480" cy="4536504"/>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Что же делать, если вы заблудились в лесу?</a:t>
            </a:r>
            <a:endParaRPr lang="ru-RU" dirty="0"/>
          </a:p>
        </p:txBody>
      </p:sp>
      <p:sp>
        <p:nvSpPr>
          <p:cNvPr id="3" name="Содержимое 2"/>
          <p:cNvSpPr>
            <a:spLocks noGrp="1"/>
          </p:cNvSpPr>
          <p:nvPr>
            <p:ph sz="half" idx="1"/>
          </p:nvPr>
        </p:nvSpPr>
        <p:spPr/>
        <p:txBody>
          <a:bodyPr/>
          <a:lstStyle/>
          <a:p>
            <a:r>
              <a:rPr lang="ru-RU" dirty="0" smtClean="0"/>
              <a:t>                </a:t>
            </a:r>
          </a:p>
          <a:p>
            <a:r>
              <a:rPr lang="ru-RU" dirty="0" smtClean="0"/>
              <a:t>                  ***</a:t>
            </a:r>
          </a:p>
          <a:p>
            <a:r>
              <a:rPr lang="ru-RU" sz="1800" dirty="0" smtClean="0"/>
              <a:t>          Я в лесу один остался</a:t>
            </a:r>
          </a:p>
          <a:p>
            <a:r>
              <a:rPr lang="ru-RU" sz="1800" dirty="0" smtClean="0"/>
              <a:t>          И ужасно испугался!</a:t>
            </a:r>
          </a:p>
          <a:p>
            <a:r>
              <a:rPr lang="ru-RU" sz="1800" dirty="0" smtClean="0"/>
              <a:t>          Что же делать мне в лесу,</a:t>
            </a:r>
          </a:p>
          <a:p>
            <a:r>
              <a:rPr lang="ru-RU" sz="1800" dirty="0" smtClean="0"/>
              <a:t>          Маленькому одному?</a:t>
            </a:r>
          </a:p>
          <a:p>
            <a:endParaRPr lang="ru-RU" sz="1800" dirty="0" smtClean="0"/>
          </a:p>
          <a:p>
            <a:r>
              <a:rPr lang="ru-RU" sz="1800" dirty="0" smtClean="0"/>
              <a:t>          Нет ни шороха, ни звука.</a:t>
            </a:r>
          </a:p>
          <a:p>
            <a:r>
              <a:rPr lang="ru-RU" sz="1800" dirty="0" smtClean="0"/>
              <a:t>          Может громко </a:t>
            </a:r>
            <a:r>
              <a:rPr lang="ru-RU" sz="1800" dirty="0" err="1" smtClean="0"/>
              <a:t>поаукать</a:t>
            </a:r>
            <a:r>
              <a:rPr lang="ru-RU" sz="1800" dirty="0" smtClean="0"/>
              <a:t>?</a:t>
            </a:r>
          </a:p>
          <a:p>
            <a:r>
              <a:rPr lang="ru-RU" sz="1800" dirty="0" smtClean="0"/>
              <a:t>          Может громко покричать?</a:t>
            </a:r>
          </a:p>
          <a:p>
            <a:r>
              <a:rPr lang="ru-RU" sz="1800" dirty="0" smtClean="0"/>
              <a:t>          Можно голос свой сорвать!</a:t>
            </a:r>
            <a:endParaRPr lang="ru-RU" sz="1800" dirty="0"/>
          </a:p>
        </p:txBody>
      </p:sp>
      <p:pic>
        <p:nvPicPr>
          <p:cNvPr id="5" name="Содержимое 4"/>
          <p:cNvPicPr>
            <a:picLocks noGrp="1"/>
          </p:cNvPicPr>
          <p:nvPr>
            <p:ph sz="half" idx="2"/>
          </p:nvPr>
        </p:nvPicPr>
        <p:blipFill>
          <a:blip r:embed="rId2" cstate="print"/>
          <a:srcRect/>
          <a:stretch>
            <a:fillRect/>
          </a:stretch>
        </p:blipFill>
        <p:spPr bwMode="auto">
          <a:xfrm>
            <a:off x="4704588" y="1772816"/>
            <a:ext cx="4187892" cy="4320479"/>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pPr algn="ctr"/>
            <a:r>
              <a:rPr lang="ru-RU" sz="6000" dirty="0" smtClean="0">
                <a:latin typeface="Monotype Corsiva" pitchFamily="66" charset="0"/>
              </a:rPr>
              <a:t>Советы  заблудившемуся</a:t>
            </a:r>
            <a:endParaRPr lang="ru-RU" sz="6000" dirty="0">
              <a:latin typeface="Monotype Corsiva" pitchFamily="66" charset="0"/>
            </a:endParaRPr>
          </a:p>
        </p:txBody>
      </p:sp>
      <p:sp>
        <p:nvSpPr>
          <p:cNvPr id="6" name="Содержимое 5"/>
          <p:cNvSpPr>
            <a:spLocks noGrp="1"/>
          </p:cNvSpPr>
          <p:nvPr>
            <p:ph idx="1"/>
          </p:nvPr>
        </p:nvSpPr>
        <p:spPr/>
        <p:txBody>
          <a:bodyPr/>
          <a:lstStyle/>
          <a:p>
            <a:r>
              <a:rPr lang="ru-RU" dirty="0" smtClean="0"/>
              <a:t>          </a:t>
            </a:r>
            <a:r>
              <a:rPr lang="ru-RU" sz="3600" dirty="0" smtClean="0"/>
              <a:t>Оставшись один, без поддержки взрослых, ребенок беззащитен. Поэтому важно приложить все усилия, чтобы вы не оказались в подобной ситуации. Если же это произошло, важно, чтобы вы знали, что в таком случае следует делать.</a:t>
            </a:r>
            <a:endParaRPr lang="ru-RU" sz="3600" dirty="0"/>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6000" dirty="0" smtClean="0">
                <a:latin typeface="Monotype Corsiva" pitchFamily="66" charset="0"/>
              </a:rPr>
              <a:t>Обними  дерево</a:t>
            </a:r>
            <a:endParaRPr lang="ru-RU" sz="6000" dirty="0">
              <a:latin typeface="Monotype Corsiva" pitchFamily="66" charset="0"/>
            </a:endParaRPr>
          </a:p>
        </p:txBody>
      </p:sp>
      <p:sp>
        <p:nvSpPr>
          <p:cNvPr id="6" name="Содержимое 5"/>
          <p:cNvSpPr>
            <a:spLocks noGrp="1"/>
          </p:cNvSpPr>
          <p:nvPr>
            <p:ph sz="half" idx="2"/>
          </p:nvPr>
        </p:nvSpPr>
        <p:spPr/>
        <p:txBody>
          <a:bodyPr>
            <a:normAutofit/>
          </a:bodyPr>
          <a:lstStyle/>
          <a:p>
            <a:endParaRPr lang="ru-RU" sz="2000" dirty="0" smtClean="0"/>
          </a:p>
          <a:p>
            <a:endParaRPr lang="ru-RU" sz="2000" dirty="0" smtClean="0"/>
          </a:p>
          <a:p>
            <a:endParaRPr lang="ru-RU" sz="2000" dirty="0" smtClean="0"/>
          </a:p>
          <a:p>
            <a:endParaRPr lang="ru-RU" sz="2000" dirty="0" smtClean="0"/>
          </a:p>
          <a:p>
            <a:pPr>
              <a:lnSpc>
                <a:spcPct val="150000"/>
              </a:lnSpc>
            </a:pPr>
            <a:r>
              <a:rPr lang="ru-RU" sz="2000" dirty="0" smtClean="0"/>
              <a:t>Когда заблудишься в лесу,</a:t>
            </a:r>
          </a:p>
          <a:p>
            <a:pPr>
              <a:lnSpc>
                <a:spcPct val="150000"/>
              </a:lnSpc>
            </a:pPr>
            <a:r>
              <a:rPr lang="ru-RU" sz="2000" dirty="0" smtClean="0"/>
              <a:t>Не бойся ты и не трясись,</a:t>
            </a:r>
          </a:p>
          <a:p>
            <a:pPr>
              <a:lnSpc>
                <a:spcPct val="150000"/>
              </a:lnSpc>
            </a:pPr>
            <a:r>
              <a:rPr lang="ru-RU" sz="2000" dirty="0" smtClean="0"/>
              <a:t>А лучше оглянись вокруг</a:t>
            </a:r>
          </a:p>
          <a:p>
            <a:pPr>
              <a:lnSpc>
                <a:spcPct val="150000"/>
              </a:lnSpc>
            </a:pPr>
            <a:r>
              <a:rPr lang="ru-RU" sz="2000" dirty="0" smtClean="0"/>
              <a:t>И к дереву скорей прижмись.</a:t>
            </a:r>
            <a:endParaRPr lang="ru-RU" sz="2000" dirty="0"/>
          </a:p>
        </p:txBody>
      </p:sp>
      <p:pic>
        <p:nvPicPr>
          <p:cNvPr id="7" name="Содержимое 6"/>
          <p:cNvPicPr>
            <a:picLocks noGrp="1"/>
          </p:cNvPicPr>
          <p:nvPr>
            <p:ph sz="half" idx="1"/>
          </p:nvPr>
        </p:nvPicPr>
        <p:blipFill>
          <a:blip r:embed="rId2" cstate="print"/>
          <a:srcRect/>
          <a:stretch>
            <a:fillRect/>
          </a:stretch>
        </p:blipFill>
        <p:spPr bwMode="auto">
          <a:xfrm>
            <a:off x="323528" y="1628800"/>
            <a:ext cx="4176464" cy="4536504"/>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dirty="0" smtClean="0">
                <a:latin typeface="Monotype Corsiva" pitchFamily="66" charset="0"/>
              </a:rPr>
              <a:t>Оставь  знак</a:t>
            </a:r>
            <a:endParaRPr lang="ru-RU" sz="6000" dirty="0">
              <a:latin typeface="Monotype Corsiva" pitchFamily="66" charset="0"/>
            </a:endParaRPr>
          </a:p>
        </p:txBody>
      </p:sp>
      <p:sp>
        <p:nvSpPr>
          <p:cNvPr id="3" name="Содержимое 2"/>
          <p:cNvSpPr>
            <a:spLocks noGrp="1"/>
          </p:cNvSpPr>
          <p:nvPr>
            <p:ph sz="half" idx="1"/>
          </p:nvPr>
        </p:nvSpPr>
        <p:spPr/>
        <p:txBody>
          <a:bodyPr>
            <a:normAutofit/>
          </a:bodyPr>
          <a:lstStyle/>
          <a:p>
            <a:endParaRPr lang="ru-RU" sz="2000" dirty="0" smtClean="0"/>
          </a:p>
          <a:p>
            <a:endParaRPr lang="ru-RU" sz="2000" dirty="0" smtClean="0"/>
          </a:p>
          <a:p>
            <a:endParaRPr lang="ru-RU" sz="2000" dirty="0" smtClean="0"/>
          </a:p>
          <a:p>
            <a:r>
              <a:rPr lang="ru-RU" sz="2000" dirty="0" smtClean="0"/>
              <a:t>Заблудившись в лесу </a:t>
            </a:r>
          </a:p>
          <a:p>
            <a:r>
              <a:rPr lang="ru-RU" sz="2000" dirty="0" smtClean="0"/>
              <a:t>                                        не кричи.</a:t>
            </a:r>
          </a:p>
          <a:p>
            <a:pPr>
              <a:lnSpc>
                <a:spcPct val="150000"/>
              </a:lnSpc>
            </a:pPr>
            <a:r>
              <a:rPr lang="ru-RU" sz="2000" dirty="0" smtClean="0"/>
              <a:t>Три черты на тропе начерти</a:t>
            </a:r>
          </a:p>
          <a:p>
            <a:pPr>
              <a:lnSpc>
                <a:spcPct val="150000"/>
              </a:lnSpc>
            </a:pPr>
            <a:r>
              <a:rPr lang="ru-RU" sz="2000" dirty="0" smtClean="0"/>
              <a:t>И не бегай везде и вокруг.</a:t>
            </a:r>
          </a:p>
          <a:p>
            <a:r>
              <a:rPr lang="ru-RU" sz="2000" dirty="0" smtClean="0"/>
              <a:t>У тебя есть свисток – </a:t>
            </a:r>
          </a:p>
          <a:p>
            <a:r>
              <a:rPr lang="ru-RU" sz="2000" dirty="0" smtClean="0"/>
              <a:t>                                 он твой друг.</a:t>
            </a:r>
            <a:endParaRPr lang="ru-RU" sz="2000" dirty="0"/>
          </a:p>
        </p:txBody>
      </p:sp>
      <p:pic>
        <p:nvPicPr>
          <p:cNvPr id="5" name="Содержимое 4"/>
          <p:cNvPicPr>
            <a:picLocks noGrp="1"/>
          </p:cNvPicPr>
          <p:nvPr>
            <p:ph sz="half" idx="2"/>
          </p:nvPr>
        </p:nvPicPr>
        <p:blipFill>
          <a:blip r:embed="rId2" cstate="print"/>
          <a:srcRect/>
          <a:stretch>
            <a:fillRect/>
          </a:stretch>
        </p:blipFill>
        <p:spPr bwMode="auto">
          <a:xfrm>
            <a:off x="4644008" y="1628800"/>
            <a:ext cx="4176464" cy="4536504"/>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dirty="0" smtClean="0">
                <a:latin typeface="Monotype Corsiva" pitchFamily="66" charset="0"/>
              </a:rPr>
              <a:t>Укрась  дерево</a:t>
            </a:r>
            <a:endParaRPr lang="ru-RU" sz="6000" dirty="0">
              <a:latin typeface="Monotype Corsiva" pitchFamily="66" charset="0"/>
            </a:endParaRPr>
          </a:p>
        </p:txBody>
      </p:sp>
      <p:sp>
        <p:nvSpPr>
          <p:cNvPr id="4" name="Содержимое 3"/>
          <p:cNvSpPr>
            <a:spLocks noGrp="1"/>
          </p:cNvSpPr>
          <p:nvPr>
            <p:ph sz="half" idx="2"/>
          </p:nvPr>
        </p:nvSpPr>
        <p:spPr/>
        <p:txBody>
          <a:bodyPr>
            <a:normAutofit/>
          </a:bodyPr>
          <a:lstStyle/>
          <a:p>
            <a:endParaRPr lang="ru-RU" sz="2000" dirty="0" smtClean="0"/>
          </a:p>
          <a:p>
            <a:endParaRPr lang="ru-RU" sz="2000" dirty="0" smtClean="0"/>
          </a:p>
          <a:p>
            <a:endParaRPr lang="ru-RU" sz="2000" dirty="0" smtClean="0"/>
          </a:p>
          <a:p>
            <a:endParaRPr lang="ru-RU" sz="2000" dirty="0" smtClean="0"/>
          </a:p>
          <a:p>
            <a:pPr>
              <a:lnSpc>
                <a:spcPct val="150000"/>
              </a:lnSpc>
            </a:pPr>
            <a:r>
              <a:rPr lang="ru-RU" sz="2000" dirty="0" smtClean="0"/>
              <a:t>Если ты украсишь</a:t>
            </a:r>
          </a:p>
          <a:p>
            <a:pPr>
              <a:lnSpc>
                <a:spcPct val="150000"/>
              </a:lnSpc>
            </a:pPr>
            <a:r>
              <a:rPr lang="ru-RU" sz="2000" dirty="0" smtClean="0"/>
              <a:t>Березу, ель, сосну,</a:t>
            </a:r>
          </a:p>
          <a:p>
            <a:pPr>
              <a:lnSpc>
                <a:spcPct val="150000"/>
              </a:lnSpc>
            </a:pPr>
            <a:r>
              <a:rPr lang="ru-RU" sz="2000" dirty="0" smtClean="0"/>
              <a:t>То поможешь взрослым</a:t>
            </a:r>
          </a:p>
          <a:p>
            <a:pPr>
              <a:lnSpc>
                <a:spcPct val="150000"/>
              </a:lnSpc>
            </a:pPr>
            <a:r>
              <a:rPr lang="ru-RU" sz="2000" dirty="0" smtClean="0"/>
              <a:t>Найти тебя в лесу.</a:t>
            </a:r>
            <a:endParaRPr lang="ru-RU" sz="2000" dirty="0"/>
          </a:p>
        </p:txBody>
      </p:sp>
      <p:pic>
        <p:nvPicPr>
          <p:cNvPr id="5" name="Содержимое 4"/>
          <p:cNvPicPr>
            <a:picLocks noGrp="1"/>
          </p:cNvPicPr>
          <p:nvPr>
            <p:ph sz="half" idx="1"/>
          </p:nvPr>
        </p:nvPicPr>
        <p:blipFill>
          <a:blip r:embed="rId2" cstate="print"/>
          <a:srcRect/>
          <a:stretch>
            <a:fillRect/>
          </a:stretch>
        </p:blipFill>
        <p:spPr bwMode="auto">
          <a:xfrm>
            <a:off x="323528" y="1628800"/>
            <a:ext cx="4176464" cy="4536504"/>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8B5E3A7E5CBAA1428F07751968B0CD6B" ma:contentTypeVersion="49" ma:contentTypeDescription="Создание документа." ma:contentTypeScope="" ma:versionID="303b5ed19ac2e5adfe7187f2316cad78">
  <xsd:schema xmlns:xsd="http://www.w3.org/2001/XMLSchema" xmlns:xs="http://www.w3.org/2001/XMLSchema" xmlns:p="http://schemas.microsoft.com/office/2006/metadata/properties" xmlns:ns2="4a252ca3-5a62-4c1c-90a6-29f4710e47f8" targetNamespace="http://schemas.microsoft.com/office/2006/metadata/properties" ma:root="true" ma:fieldsID="1153093c964433108f50878cc9bfbd9b" ns2:_="">
    <xsd:import namespace="4a252ca3-5a62-4c1c-90a6-29f4710e47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AWJJH2MPE6E2-17446855-4838</_dlc_DocId>
    <_dlc_DocIdUrl xmlns="4a252ca3-5a62-4c1c-90a6-29f4710e47f8">
      <Url>http://edu-sps.koiro.local/Kostroma_EDU/Mdou_ds76/_layouts/15/DocIdRedir.aspx?ID=AWJJH2MPE6E2-17446855-4838</Url>
      <Description>AWJJH2MPE6E2-17446855-4838</Description>
    </_dlc_DocIdUrl>
  </documentManagement>
</p:properties>
</file>

<file path=customXml/itemProps1.xml><?xml version="1.0" encoding="utf-8"?>
<ds:datastoreItem xmlns:ds="http://schemas.openxmlformats.org/officeDocument/2006/customXml" ds:itemID="{A7B459C1-FEFB-47C0-B688-034A05D89166}"/>
</file>

<file path=customXml/itemProps2.xml><?xml version="1.0" encoding="utf-8"?>
<ds:datastoreItem xmlns:ds="http://schemas.openxmlformats.org/officeDocument/2006/customXml" ds:itemID="{A4E65F11-A4CD-4F8D-A293-CEC066E1E0CE}"/>
</file>

<file path=customXml/itemProps3.xml><?xml version="1.0" encoding="utf-8"?>
<ds:datastoreItem xmlns:ds="http://schemas.openxmlformats.org/officeDocument/2006/customXml" ds:itemID="{580C7405-CE4A-4379-BF83-48CA45F529CE}"/>
</file>

<file path=customXml/itemProps4.xml><?xml version="1.0" encoding="utf-8"?>
<ds:datastoreItem xmlns:ds="http://schemas.openxmlformats.org/officeDocument/2006/customXml" ds:itemID="{55108FF7-4528-41ED-8FE2-996EDA3B8549}"/>
</file>

<file path=docProps/app.xml><?xml version="1.0" encoding="utf-8"?>
<Properties xmlns="http://schemas.openxmlformats.org/officeDocument/2006/extended-properties" xmlns:vt="http://schemas.openxmlformats.org/officeDocument/2006/docPropsVTypes">
  <Template>Foundry</Template>
  <TotalTime>315</TotalTime>
  <Words>797</Words>
  <Application>Microsoft Office PowerPoint</Application>
  <PresentationFormat>Экран (4:3)</PresentationFormat>
  <Paragraphs>143</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Литейная</vt:lpstr>
      <vt:lpstr>Презентация по вынужденному автономному существованию</vt:lpstr>
      <vt:lpstr>Зная азбуку «Ау», я влесу  не пропаду!</vt:lpstr>
      <vt:lpstr> Ежегодно в сезон сбора ягод и грибов, да и просто во время прогулок, возникают экстремальные ситуации, люди теряются в лесу. Случаются такие ситуации и с детьми.</vt:lpstr>
      <vt:lpstr>Трудно заранее предугадать,  как ребенок себя поведет.</vt:lpstr>
      <vt:lpstr>Что же делать, если вы заблудились в лесу?</vt:lpstr>
      <vt:lpstr>Советы  заблудившемуся</vt:lpstr>
      <vt:lpstr>Обними  дерево</vt:lpstr>
      <vt:lpstr>Оставь  знак</vt:lpstr>
      <vt:lpstr>Укрась  дерево</vt:lpstr>
      <vt:lpstr>Береги  тепло</vt:lpstr>
      <vt:lpstr>Привлекай  внимание</vt:lpstr>
      <vt:lpstr>Памятка  по  безопасности  в природных  условиях</vt:lpstr>
      <vt:lpstr>Опасные  насекомые</vt:lpstr>
      <vt:lpstr>Что можно съесть в лесу,  если ты заблудился?</vt:lpstr>
      <vt:lpstr>Если встретил ты змею…</vt:lpstr>
      <vt:lpstr>Помни! Потерялся – успокойся, наверняка родители тебя ищут!</vt:lpstr>
      <vt:lpstr>А  бывает…</vt:lpstr>
      <vt:lpstr>Счастливой  вам  прогулки   по  лесу!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Светлана</cp:lastModifiedBy>
  <cp:revision>52</cp:revision>
  <dcterms:created xsi:type="dcterms:W3CDTF">2012-06-09T15:05:29Z</dcterms:created>
  <dcterms:modified xsi:type="dcterms:W3CDTF">2017-04-11T16:53:00Z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0x0101008B5E3A7E5CBAA1428F07751968B0CD6B</vt:lpwstr>
  </property>
  <property fmtid="{D5CDD505-2E9C-101B-9397-08002B2CF9AE}" pid="3" name="_dlc_DocIdItemGuid">
    <vt:lpwstr>6739a756-e2fe-478d-89b4-08427d69c5d6</vt:lpwstr>
  </property>
</Properties>
</file>