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4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опорно-двигательный аппарат</c:v>
                </c:pt>
                <c:pt idx="1">
                  <c:v>нарушение осанки</c:v>
                </c:pt>
                <c:pt idx="2">
                  <c:v>плоскостопие</c:v>
                </c:pt>
                <c:pt idx="3">
                  <c:v>сердечно-сосудистая система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9.1</c:v>
                </c:pt>
                <c:pt idx="1">
                  <c:v>1.3</c:v>
                </c:pt>
                <c:pt idx="2">
                  <c:v>6.1</c:v>
                </c:pt>
                <c:pt idx="3">
                  <c:v>8.8000000000000007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опорно-двигательный аппарат</c:v>
                </c:pt>
                <c:pt idx="1">
                  <c:v>нарушение осанки</c:v>
                </c:pt>
                <c:pt idx="2">
                  <c:v>плоскостопие</c:v>
                </c:pt>
                <c:pt idx="3">
                  <c:v>сердечно-сосудистая система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7.8</c:v>
                </c:pt>
                <c:pt idx="1">
                  <c:v>0.3000000000000001</c:v>
                </c:pt>
                <c:pt idx="2">
                  <c:v>2</c:v>
                </c:pt>
                <c:pt idx="3">
                  <c:v>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</c:v>
                </c:pt>
              </c:strCache>
            </c:strRef>
          </c:tx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опорно-двигательный аппарат</c:v>
                </c:pt>
                <c:pt idx="1">
                  <c:v>нарушение осанки</c:v>
                </c:pt>
                <c:pt idx="2">
                  <c:v>плоскостопие</c:v>
                </c:pt>
                <c:pt idx="3">
                  <c:v>сердечно-сосудистая система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4.7</c:v>
                </c:pt>
                <c:pt idx="1">
                  <c:v>0</c:v>
                </c:pt>
                <c:pt idx="2">
                  <c:v>1</c:v>
                </c:pt>
                <c:pt idx="3">
                  <c:v>5.4</c:v>
                </c:pt>
              </c:numCache>
            </c:numRef>
          </c:val>
        </c:ser>
        <c:axId val="106669184"/>
        <c:axId val="106670720"/>
      </c:barChart>
      <c:catAx>
        <c:axId val="106669184"/>
        <c:scaling>
          <c:orientation val="minMax"/>
        </c:scaling>
        <c:axPos val="b"/>
        <c:tickLblPos val="nextTo"/>
        <c:crossAx val="106670720"/>
        <c:crosses val="autoZero"/>
        <c:auto val="1"/>
        <c:lblAlgn val="ctr"/>
        <c:lblOffset val="100"/>
      </c:catAx>
      <c:valAx>
        <c:axId val="106670720"/>
        <c:scaling>
          <c:orientation val="minMax"/>
        </c:scaling>
        <c:axPos val="l"/>
        <c:majorGridlines/>
        <c:numFmt formatCode="General" sourceLinked="1"/>
        <c:tickLblPos val="nextTo"/>
        <c:crossAx val="1066691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3FD41-A1DF-4C96-B67D-1BF52E3F3E02}" type="doc">
      <dgm:prSet loTypeId="urn:microsoft.com/office/officeart/2005/8/layout/default#1" loCatId="list" qsTypeId="urn:microsoft.com/office/officeart/2005/8/quickstyle/3d2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CFBDDE4F-FF5E-4B92-8DDD-1E5B11000BD2}">
      <dgm:prSet phldrT="[Текст]"/>
      <dgm:spPr/>
      <dgm:t>
        <a:bodyPr/>
        <a:lstStyle/>
        <a:p>
          <a:r>
            <a:rPr lang="ru-RU" dirty="0" smtClean="0"/>
            <a:t>цикличность развития</a:t>
          </a:r>
          <a:endParaRPr lang="ru-RU" dirty="0"/>
        </a:p>
      </dgm:t>
    </dgm:pt>
    <dgm:pt modelId="{35144FD7-A28E-4326-8D08-58578FFD2B1D}" type="parTrans" cxnId="{70E63050-D22F-47DE-BE6D-5E0F6ABF3FB0}">
      <dgm:prSet/>
      <dgm:spPr/>
      <dgm:t>
        <a:bodyPr/>
        <a:lstStyle/>
        <a:p>
          <a:endParaRPr lang="ru-RU"/>
        </a:p>
      </dgm:t>
    </dgm:pt>
    <dgm:pt modelId="{3C580EC7-6F3E-469F-84EE-54CD262D58AC}" type="sibTrans" cxnId="{70E63050-D22F-47DE-BE6D-5E0F6ABF3FB0}">
      <dgm:prSet/>
      <dgm:spPr/>
      <dgm:t>
        <a:bodyPr/>
        <a:lstStyle/>
        <a:p>
          <a:endParaRPr lang="ru-RU"/>
        </a:p>
      </dgm:t>
    </dgm:pt>
    <dgm:pt modelId="{7283981F-D731-4BD5-9A27-C140C1CBF05A}">
      <dgm:prSet phldrT="[Текст]"/>
      <dgm:spPr/>
      <dgm:t>
        <a:bodyPr/>
        <a:lstStyle/>
        <a:p>
          <a:r>
            <a:rPr lang="ru-RU" dirty="0" smtClean="0"/>
            <a:t>связь со временем и культурой</a:t>
          </a:r>
          <a:endParaRPr lang="ru-RU" dirty="0"/>
        </a:p>
      </dgm:t>
    </dgm:pt>
    <dgm:pt modelId="{FBFFA97F-6169-45A9-9B05-768FCFB1A2E8}" type="parTrans" cxnId="{CF6F17C2-9476-47B8-8493-9C65406CA7CF}">
      <dgm:prSet/>
      <dgm:spPr/>
      <dgm:t>
        <a:bodyPr/>
        <a:lstStyle/>
        <a:p>
          <a:endParaRPr lang="ru-RU"/>
        </a:p>
      </dgm:t>
    </dgm:pt>
    <dgm:pt modelId="{2BBA402A-DFE7-46B6-8F9F-B3FC9884C967}" type="sibTrans" cxnId="{CF6F17C2-9476-47B8-8493-9C65406CA7CF}">
      <dgm:prSet/>
      <dgm:spPr/>
      <dgm:t>
        <a:bodyPr/>
        <a:lstStyle/>
        <a:p>
          <a:endParaRPr lang="ru-RU"/>
        </a:p>
      </dgm:t>
    </dgm:pt>
    <dgm:pt modelId="{C13EFF42-3801-4D46-885C-6C246691B07C}">
      <dgm:prSet phldrT="[Текст]"/>
      <dgm:spPr/>
      <dgm:t>
        <a:bodyPr/>
        <a:lstStyle/>
        <a:p>
          <a:r>
            <a:rPr lang="ru-RU" dirty="0" smtClean="0"/>
            <a:t>новизна качества</a:t>
          </a:r>
          <a:endParaRPr lang="ru-RU" dirty="0"/>
        </a:p>
      </dgm:t>
    </dgm:pt>
    <dgm:pt modelId="{04161C6E-C098-4259-9955-05CD444D08EA}" type="parTrans" cxnId="{10CF8B88-241C-4038-B76A-6DFCB8FCD40D}">
      <dgm:prSet/>
      <dgm:spPr/>
      <dgm:t>
        <a:bodyPr/>
        <a:lstStyle/>
        <a:p>
          <a:endParaRPr lang="ru-RU"/>
        </a:p>
      </dgm:t>
    </dgm:pt>
    <dgm:pt modelId="{05AB2D65-C157-437E-8BF4-AE8D43A6B5C6}" type="sibTrans" cxnId="{10CF8B88-241C-4038-B76A-6DFCB8FCD40D}">
      <dgm:prSet/>
      <dgm:spPr/>
      <dgm:t>
        <a:bodyPr/>
        <a:lstStyle/>
        <a:p>
          <a:endParaRPr lang="ru-RU"/>
        </a:p>
      </dgm:t>
    </dgm:pt>
    <dgm:pt modelId="{18003C20-0A20-4139-8D47-A6C8B3320C77}">
      <dgm:prSet phldrT="[Текст]"/>
      <dgm:spPr/>
      <dgm:t>
        <a:bodyPr/>
        <a:lstStyle/>
        <a:p>
          <a:r>
            <a:rPr lang="ru-RU" dirty="0" smtClean="0"/>
            <a:t>информативность и внедрение</a:t>
          </a:r>
          <a:endParaRPr lang="ru-RU" dirty="0"/>
        </a:p>
      </dgm:t>
    </dgm:pt>
    <dgm:pt modelId="{2FE6C69A-A95F-48DD-992B-D6ED52A3F32E}" type="parTrans" cxnId="{644465A0-1F92-4775-8AEC-9EAEA955015F}">
      <dgm:prSet/>
      <dgm:spPr/>
      <dgm:t>
        <a:bodyPr/>
        <a:lstStyle/>
        <a:p>
          <a:endParaRPr lang="ru-RU"/>
        </a:p>
      </dgm:t>
    </dgm:pt>
    <dgm:pt modelId="{2E3D8085-DCBE-48A2-92DC-6FCA7C9028DF}" type="sibTrans" cxnId="{644465A0-1F92-4775-8AEC-9EAEA955015F}">
      <dgm:prSet/>
      <dgm:spPr/>
      <dgm:t>
        <a:bodyPr/>
        <a:lstStyle/>
        <a:p>
          <a:endParaRPr lang="ru-RU"/>
        </a:p>
      </dgm:t>
    </dgm:pt>
    <dgm:pt modelId="{002B7DF6-687F-4C48-B1D7-FBD2542C7404}">
      <dgm:prSet phldrT="[Текст]"/>
      <dgm:spPr/>
      <dgm:t>
        <a:bodyPr/>
        <a:lstStyle/>
        <a:p>
          <a:r>
            <a:rPr lang="ru-RU" dirty="0" smtClean="0"/>
            <a:t>системное преобразование</a:t>
          </a:r>
          <a:endParaRPr lang="ru-RU" dirty="0"/>
        </a:p>
      </dgm:t>
    </dgm:pt>
    <dgm:pt modelId="{6C2C0300-85B8-470C-8D61-4F0BFBB5F706}" type="parTrans" cxnId="{67B24DC2-931A-402B-A22C-CBB92A119A19}">
      <dgm:prSet/>
      <dgm:spPr/>
      <dgm:t>
        <a:bodyPr/>
        <a:lstStyle/>
        <a:p>
          <a:endParaRPr lang="ru-RU"/>
        </a:p>
      </dgm:t>
    </dgm:pt>
    <dgm:pt modelId="{91E956B3-5146-4F69-AAAA-D0385BFFA6D6}" type="sibTrans" cxnId="{67B24DC2-931A-402B-A22C-CBB92A119A19}">
      <dgm:prSet/>
      <dgm:spPr/>
      <dgm:t>
        <a:bodyPr/>
        <a:lstStyle/>
        <a:p>
          <a:endParaRPr lang="ru-RU"/>
        </a:p>
      </dgm:t>
    </dgm:pt>
    <dgm:pt modelId="{C5B70B5B-CF5D-4BD7-A7B9-53BF9F959270}">
      <dgm:prSet/>
      <dgm:spPr/>
      <dgm:t>
        <a:bodyPr/>
        <a:lstStyle/>
        <a:p>
          <a:r>
            <a:rPr lang="ru-RU" dirty="0" err="1" smtClean="0"/>
            <a:t>энергозатратность</a:t>
          </a:r>
          <a:endParaRPr lang="ru-RU" dirty="0"/>
        </a:p>
      </dgm:t>
    </dgm:pt>
    <dgm:pt modelId="{65BAD97B-FF03-4055-B09D-728DFE4DEF89}" type="parTrans" cxnId="{08D27607-811D-4AE9-9114-E315598E179A}">
      <dgm:prSet/>
      <dgm:spPr/>
      <dgm:t>
        <a:bodyPr/>
        <a:lstStyle/>
        <a:p>
          <a:endParaRPr lang="ru-RU"/>
        </a:p>
      </dgm:t>
    </dgm:pt>
    <dgm:pt modelId="{3B467771-B322-4FEC-B78F-123C9FBF9F9E}" type="sibTrans" cxnId="{08D27607-811D-4AE9-9114-E315598E179A}">
      <dgm:prSet/>
      <dgm:spPr/>
      <dgm:t>
        <a:bodyPr/>
        <a:lstStyle/>
        <a:p>
          <a:endParaRPr lang="ru-RU"/>
        </a:p>
      </dgm:t>
    </dgm:pt>
    <dgm:pt modelId="{6966A82F-B301-4441-BEE4-92EBBFE81189}" type="pres">
      <dgm:prSet presAssocID="{52C3FD41-A1DF-4C96-B67D-1BF52E3F3E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097872-940B-4793-894C-3916ADC4AA4B}" type="pres">
      <dgm:prSet presAssocID="{CFBDDE4F-FF5E-4B92-8DDD-1E5B11000BD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7D04C3-0FD5-4F94-B808-09204DB58473}" type="pres">
      <dgm:prSet presAssocID="{3C580EC7-6F3E-469F-84EE-54CD262D58AC}" presName="sibTrans" presStyleCnt="0"/>
      <dgm:spPr/>
    </dgm:pt>
    <dgm:pt modelId="{5857691F-CBDE-405A-A6DD-43712E18784D}" type="pres">
      <dgm:prSet presAssocID="{7283981F-D731-4BD5-9A27-C140C1CBF05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7A3BD0-1D03-42F8-BF5C-457175D148D1}" type="pres">
      <dgm:prSet presAssocID="{2BBA402A-DFE7-46B6-8F9F-B3FC9884C967}" presName="sibTrans" presStyleCnt="0"/>
      <dgm:spPr/>
    </dgm:pt>
    <dgm:pt modelId="{B9007BF5-31B4-4749-B829-12AA499B8A08}" type="pres">
      <dgm:prSet presAssocID="{C13EFF42-3801-4D46-885C-6C246691B07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79AA5-E6B0-4B76-8F42-99D899E8397A}" type="pres">
      <dgm:prSet presAssocID="{05AB2D65-C157-437E-8BF4-AE8D43A6B5C6}" presName="sibTrans" presStyleCnt="0"/>
      <dgm:spPr/>
    </dgm:pt>
    <dgm:pt modelId="{3B9110EE-2F98-4969-AA1E-F8EB69C246F7}" type="pres">
      <dgm:prSet presAssocID="{18003C20-0A20-4139-8D47-A6C8B3320C7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5B5EF4-C1F9-402E-A8F8-407CEAD2E3F4}" type="pres">
      <dgm:prSet presAssocID="{2E3D8085-DCBE-48A2-92DC-6FCA7C9028DF}" presName="sibTrans" presStyleCnt="0"/>
      <dgm:spPr/>
    </dgm:pt>
    <dgm:pt modelId="{0A8A243D-E8B9-47E4-BE58-6D660A3E895E}" type="pres">
      <dgm:prSet presAssocID="{002B7DF6-687F-4C48-B1D7-FBD2542C74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7D766A-2173-4DC1-8175-1F3E915331C9}" type="pres">
      <dgm:prSet presAssocID="{91E956B3-5146-4F69-AAAA-D0385BFFA6D6}" presName="sibTrans" presStyleCnt="0"/>
      <dgm:spPr/>
    </dgm:pt>
    <dgm:pt modelId="{D771F62F-7ACB-479E-AD26-097D111E94B7}" type="pres">
      <dgm:prSet presAssocID="{C5B70B5B-CF5D-4BD7-A7B9-53BF9F95927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B24DC2-931A-402B-A22C-CBB92A119A19}" srcId="{52C3FD41-A1DF-4C96-B67D-1BF52E3F3E02}" destId="{002B7DF6-687F-4C48-B1D7-FBD2542C7404}" srcOrd="4" destOrd="0" parTransId="{6C2C0300-85B8-470C-8D61-4F0BFBB5F706}" sibTransId="{91E956B3-5146-4F69-AAAA-D0385BFFA6D6}"/>
    <dgm:cxn modelId="{AFE7DEA7-014D-434D-80F9-5DC0BC63BF9F}" type="presOf" srcId="{7283981F-D731-4BD5-9A27-C140C1CBF05A}" destId="{5857691F-CBDE-405A-A6DD-43712E18784D}" srcOrd="0" destOrd="0" presId="urn:microsoft.com/office/officeart/2005/8/layout/default#1"/>
    <dgm:cxn modelId="{48D45C6A-0685-48DD-82D8-26173481A399}" type="presOf" srcId="{002B7DF6-687F-4C48-B1D7-FBD2542C7404}" destId="{0A8A243D-E8B9-47E4-BE58-6D660A3E895E}" srcOrd="0" destOrd="0" presId="urn:microsoft.com/office/officeart/2005/8/layout/default#1"/>
    <dgm:cxn modelId="{C3A9BB10-31C1-4327-8A54-FED8F4DC64B2}" type="presOf" srcId="{52C3FD41-A1DF-4C96-B67D-1BF52E3F3E02}" destId="{6966A82F-B301-4441-BEE4-92EBBFE81189}" srcOrd="0" destOrd="0" presId="urn:microsoft.com/office/officeart/2005/8/layout/default#1"/>
    <dgm:cxn modelId="{644465A0-1F92-4775-8AEC-9EAEA955015F}" srcId="{52C3FD41-A1DF-4C96-B67D-1BF52E3F3E02}" destId="{18003C20-0A20-4139-8D47-A6C8B3320C77}" srcOrd="3" destOrd="0" parTransId="{2FE6C69A-A95F-48DD-992B-D6ED52A3F32E}" sibTransId="{2E3D8085-DCBE-48A2-92DC-6FCA7C9028DF}"/>
    <dgm:cxn modelId="{70E63050-D22F-47DE-BE6D-5E0F6ABF3FB0}" srcId="{52C3FD41-A1DF-4C96-B67D-1BF52E3F3E02}" destId="{CFBDDE4F-FF5E-4B92-8DDD-1E5B11000BD2}" srcOrd="0" destOrd="0" parTransId="{35144FD7-A28E-4326-8D08-58578FFD2B1D}" sibTransId="{3C580EC7-6F3E-469F-84EE-54CD262D58AC}"/>
    <dgm:cxn modelId="{08D27607-811D-4AE9-9114-E315598E179A}" srcId="{52C3FD41-A1DF-4C96-B67D-1BF52E3F3E02}" destId="{C5B70B5B-CF5D-4BD7-A7B9-53BF9F959270}" srcOrd="5" destOrd="0" parTransId="{65BAD97B-FF03-4055-B09D-728DFE4DEF89}" sibTransId="{3B467771-B322-4FEC-B78F-123C9FBF9F9E}"/>
    <dgm:cxn modelId="{DC4807D0-C309-4F69-9A5C-C77679D8BF98}" type="presOf" srcId="{18003C20-0A20-4139-8D47-A6C8B3320C77}" destId="{3B9110EE-2F98-4969-AA1E-F8EB69C246F7}" srcOrd="0" destOrd="0" presId="urn:microsoft.com/office/officeart/2005/8/layout/default#1"/>
    <dgm:cxn modelId="{9A3567C6-3259-4835-A629-218400A3F78D}" type="presOf" srcId="{C5B70B5B-CF5D-4BD7-A7B9-53BF9F959270}" destId="{D771F62F-7ACB-479E-AD26-097D111E94B7}" srcOrd="0" destOrd="0" presId="urn:microsoft.com/office/officeart/2005/8/layout/default#1"/>
    <dgm:cxn modelId="{BFA51C62-C205-4E99-AB41-A13796CD0BED}" type="presOf" srcId="{C13EFF42-3801-4D46-885C-6C246691B07C}" destId="{B9007BF5-31B4-4749-B829-12AA499B8A08}" srcOrd="0" destOrd="0" presId="urn:microsoft.com/office/officeart/2005/8/layout/default#1"/>
    <dgm:cxn modelId="{91818A8B-890F-44BE-AEE4-5FCB690B18FE}" type="presOf" srcId="{CFBDDE4F-FF5E-4B92-8DDD-1E5B11000BD2}" destId="{0C097872-940B-4793-894C-3916ADC4AA4B}" srcOrd="0" destOrd="0" presId="urn:microsoft.com/office/officeart/2005/8/layout/default#1"/>
    <dgm:cxn modelId="{10CF8B88-241C-4038-B76A-6DFCB8FCD40D}" srcId="{52C3FD41-A1DF-4C96-B67D-1BF52E3F3E02}" destId="{C13EFF42-3801-4D46-885C-6C246691B07C}" srcOrd="2" destOrd="0" parTransId="{04161C6E-C098-4259-9955-05CD444D08EA}" sibTransId="{05AB2D65-C157-437E-8BF4-AE8D43A6B5C6}"/>
    <dgm:cxn modelId="{CF6F17C2-9476-47B8-8493-9C65406CA7CF}" srcId="{52C3FD41-A1DF-4C96-B67D-1BF52E3F3E02}" destId="{7283981F-D731-4BD5-9A27-C140C1CBF05A}" srcOrd="1" destOrd="0" parTransId="{FBFFA97F-6169-45A9-9B05-768FCFB1A2E8}" sibTransId="{2BBA402A-DFE7-46B6-8F9F-B3FC9884C967}"/>
    <dgm:cxn modelId="{BFE66615-D763-4292-9718-7208E93264A7}" type="presParOf" srcId="{6966A82F-B301-4441-BEE4-92EBBFE81189}" destId="{0C097872-940B-4793-894C-3916ADC4AA4B}" srcOrd="0" destOrd="0" presId="urn:microsoft.com/office/officeart/2005/8/layout/default#1"/>
    <dgm:cxn modelId="{4631FEB8-1939-4401-9F7C-1190ABF0BD37}" type="presParOf" srcId="{6966A82F-B301-4441-BEE4-92EBBFE81189}" destId="{A47D04C3-0FD5-4F94-B808-09204DB58473}" srcOrd="1" destOrd="0" presId="urn:microsoft.com/office/officeart/2005/8/layout/default#1"/>
    <dgm:cxn modelId="{C5636448-3FD6-4233-8A28-D4CD4CEF6505}" type="presParOf" srcId="{6966A82F-B301-4441-BEE4-92EBBFE81189}" destId="{5857691F-CBDE-405A-A6DD-43712E18784D}" srcOrd="2" destOrd="0" presId="urn:microsoft.com/office/officeart/2005/8/layout/default#1"/>
    <dgm:cxn modelId="{EE739E08-D7F1-4371-B58E-181090840EBA}" type="presParOf" srcId="{6966A82F-B301-4441-BEE4-92EBBFE81189}" destId="{1D7A3BD0-1D03-42F8-BF5C-457175D148D1}" srcOrd="3" destOrd="0" presId="urn:microsoft.com/office/officeart/2005/8/layout/default#1"/>
    <dgm:cxn modelId="{CAE0145F-E52E-4F30-B6A9-82C137F056AB}" type="presParOf" srcId="{6966A82F-B301-4441-BEE4-92EBBFE81189}" destId="{B9007BF5-31B4-4749-B829-12AA499B8A08}" srcOrd="4" destOrd="0" presId="urn:microsoft.com/office/officeart/2005/8/layout/default#1"/>
    <dgm:cxn modelId="{8360D1BC-0CB2-4F1B-973E-D62AFFC62C4F}" type="presParOf" srcId="{6966A82F-B301-4441-BEE4-92EBBFE81189}" destId="{99279AA5-E6B0-4B76-8F42-99D899E8397A}" srcOrd="5" destOrd="0" presId="urn:microsoft.com/office/officeart/2005/8/layout/default#1"/>
    <dgm:cxn modelId="{C74472D1-0ABC-4F93-AF02-382097D5313B}" type="presParOf" srcId="{6966A82F-B301-4441-BEE4-92EBBFE81189}" destId="{3B9110EE-2F98-4969-AA1E-F8EB69C246F7}" srcOrd="6" destOrd="0" presId="urn:microsoft.com/office/officeart/2005/8/layout/default#1"/>
    <dgm:cxn modelId="{C829D7D4-2C77-4304-97B6-0AF12661D3C4}" type="presParOf" srcId="{6966A82F-B301-4441-BEE4-92EBBFE81189}" destId="{B25B5EF4-C1F9-402E-A8F8-407CEAD2E3F4}" srcOrd="7" destOrd="0" presId="urn:microsoft.com/office/officeart/2005/8/layout/default#1"/>
    <dgm:cxn modelId="{E1A99411-A473-4CEE-8D0E-C0793ECFEF0A}" type="presParOf" srcId="{6966A82F-B301-4441-BEE4-92EBBFE81189}" destId="{0A8A243D-E8B9-47E4-BE58-6D660A3E895E}" srcOrd="8" destOrd="0" presId="urn:microsoft.com/office/officeart/2005/8/layout/default#1"/>
    <dgm:cxn modelId="{52180AD9-9B52-44E3-B3A9-2ABC36B9B84F}" type="presParOf" srcId="{6966A82F-B301-4441-BEE4-92EBBFE81189}" destId="{CE7D766A-2173-4DC1-8175-1F3E915331C9}" srcOrd="9" destOrd="0" presId="urn:microsoft.com/office/officeart/2005/8/layout/default#1"/>
    <dgm:cxn modelId="{8AAC6687-E583-407D-AEBB-1A306FEC3964}" type="presParOf" srcId="{6966A82F-B301-4441-BEE4-92EBBFE81189}" destId="{D771F62F-7ACB-479E-AD26-097D111E94B7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097872-940B-4793-894C-3916ADC4AA4B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цикличность развития</a:t>
          </a:r>
          <a:endParaRPr lang="ru-RU" sz="2300" kern="1200" dirty="0"/>
        </a:p>
      </dsp:txBody>
      <dsp:txXfrm>
        <a:off x="0" y="591343"/>
        <a:ext cx="2571749" cy="1543050"/>
      </dsp:txXfrm>
    </dsp:sp>
    <dsp:sp modelId="{5857691F-CBDE-405A-A6DD-43712E18784D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связь со временем и культурой</a:t>
          </a:r>
          <a:endParaRPr lang="ru-RU" sz="2300" kern="1200" dirty="0"/>
        </a:p>
      </dsp:txBody>
      <dsp:txXfrm>
        <a:off x="2828925" y="591343"/>
        <a:ext cx="2571749" cy="1543050"/>
      </dsp:txXfrm>
    </dsp:sp>
    <dsp:sp modelId="{B9007BF5-31B4-4749-B829-12AA499B8A08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новизна качества</a:t>
          </a:r>
          <a:endParaRPr lang="ru-RU" sz="2300" kern="1200" dirty="0"/>
        </a:p>
      </dsp:txBody>
      <dsp:txXfrm>
        <a:off x="5657849" y="591343"/>
        <a:ext cx="2571749" cy="1543050"/>
      </dsp:txXfrm>
    </dsp:sp>
    <dsp:sp modelId="{3B9110EE-2F98-4969-AA1E-F8EB69C246F7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информативность и внедрение</a:t>
          </a:r>
          <a:endParaRPr lang="ru-RU" sz="2300" kern="1200" dirty="0"/>
        </a:p>
      </dsp:txBody>
      <dsp:txXfrm>
        <a:off x="0" y="2391569"/>
        <a:ext cx="2571749" cy="1543050"/>
      </dsp:txXfrm>
    </dsp:sp>
    <dsp:sp modelId="{0A8A243D-E8B9-47E4-BE58-6D660A3E895E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системное преобразование</a:t>
          </a:r>
          <a:endParaRPr lang="ru-RU" sz="2300" kern="1200" dirty="0"/>
        </a:p>
      </dsp:txBody>
      <dsp:txXfrm>
        <a:off x="2828925" y="2391569"/>
        <a:ext cx="2571749" cy="1543050"/>
      </dsp:txXfrm>
    </dsp:sp>
    <dsp:sp modelId="{D771F62F-7ACB-479E-AD26-097D111E94B7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/>
            <a:t>энергозатратность</a:t>
          </a:r>
          <a:endParaRPr lang="ru-RU" sz="2300" kern="1200" dirty="0"/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154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4490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33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266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044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787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547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61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4230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08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F43F0-2485-4BD0-8B01-85E49813A590}" type="datetimeFigureOut">
              <a:rPr lang="ru-RU" smtClean="0"/>
              <a:pPr/>
              <a:t>12.02.2020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D9D89-F0C7-4FD5-91D3-1D292B4B5D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242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198"/>
          <a:stretch/>
        </p:blipFill>
        <p:spPr bwMode="auto">
          <a:xfrm rot="10800000">
            <a:off x="5828" y="6749"/>
            <a:ext cx="9143999" cy="685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1627" y="1772816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ФИТНЕС - ТЕХНОЛОГИИ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ФИЗИЧЕСКОМ РАЗВИТИИ ДЕТЕЙ ДОШКОЛЬНОГО ВОЗРАСТА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849072" cy="93610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Конкурс педагогического мастерства 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«Педагог – дошкольник – 2020»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941168"/>
            <a:ext cx="8450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</a:rPr>
              <a:t>Баландина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Татьяна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натольевна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algn="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инструктор по физической культуре</a:t>
            </a:r>
          </a:p>
          <a:p>
            <a:pPr algn="r"/>
            <a:r>
              <a:rPr lang="ru-RU" sz="2400" i="1" dirty="0" smtClean="0">
                <a:solidFill>
                  <a:schemeClr val="tx2">
                    <a:lumMod val="50000"/>
                  </a:schemeClr>
                </a:solidFill>
              </a:rPr>
              <a:t> муниципальное автономное дошкольное образовательное учреждение города Костромы «Детский сад № 76»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1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5784" y="133369"/>
            <a:ext cx="375476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Задачи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4470320" cy="4896544"/>
          </a:xfrm>
          <a:prstGeom prst="roundRect">
            <a:avLst>
              <a:gd name="adj" fmla="val 11398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ОЗДОРОВИТЕЛЬНЫЕ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развивать опорно-двигательный аппарат;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развивать мышечную силу, гибкость, выносливость,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быстроту,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координационные способности, функции равновесия, вестибулярную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устойчивость;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формировать навык правильной осанки и профилактика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плоскостопия;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способствовать укреплению сердечно-сосудистой, дыхательной и нервной систем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6016" y="836712"/>
            <a:ext cx="4254296" cy="417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/>
              <a:t>ОБРАЗОВАТЕЛЬНЫЕ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формировать </a:t>
            </a:r>
            <a:r>
              <a:rPr lang="ru-RU" dirty="0"/>
              <a:t>правила </a:t>
            </a:r>
            <a:r>
              <a:rPr lang="ru-RU" dirty="0" smtClean="0"/>
              <a:t>безопасности; обогащать </a:t>
            </a:r>
            <a:r>
              <a:rPr lang="ru-RU" dirty="0"/>
              <a:t>двигательный опыт </a:t>
            </a:r>
            <a:r>
              <a:rPr lang="ru-RU" dirty="0" smtClean="0"/>
              <a:t>детей; способствовать </a:t>
            </a:r>
            <a:r>
              <a:rPr lang="ru-RU" dirty="0"/>
              <a:t>формированию основных двигательных навыков;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содействовать развитию чувства ритма, музыкального слуха, памяти, </a:t>
            </a:r>
            <a:r>
              <a:rPr lang="ru-RU" dirty="0" smtClean="0"/>
              <a:t>внимания;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 smtClean="0"/>
              <a:t>развивать </a:t>
            </a:r>
            <a:r>
              <a:rPr lang="ru-RU" dirty="0"/>
              <a:t>творческие </a:t>
            </a:r>
            <a:r>
              <a:rPr lang="ru-RU" dirty="0" smtClean="0"/>
              <a:t>способности, познавательную </a:t>
            </a:r>
            <a:r>
              <a:rPr lang="ru-RU" dirty="0"/>
              <a:t>активность;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dirty="0"/>
              <a:t>способствовать развитию интереса и потребности к </a:t>
            </a:r>
            <a:r>
              <a:rPr lang="ru-RU" dirty="0" smtClean="0"/>
              <a:t>занятиям физ. упражнениями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7504" y="5157192"/>
            <a:ext cx="8862808" cy="15468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ВОСПИТАТЕЛЬНЫЕ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воспитывать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умение эмоционального самовыражения, творчества в движениях;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формировать у детей способность к коллективному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взаимодействию;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воспитывать трудолюбие и стремление к достижению поставленной цели.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87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104456" cy="11430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Принципы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484784"/>
            <a:ext cx="4182288" cy="41764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ПРИНЦИПЫ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ФИЗИЧЕСКОЙ КУЛЬТУРЫ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всестороннего гармоничного развития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личности;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оздоровительной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направленности занятий;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социализации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личности в процессе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занятий.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95936" y="2204864"/>
            <a:ext cx="5040560" cy="42963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научности;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сознательности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активности;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наглядности;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доступности;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постепенности;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систематичности;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индивидуализации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дифференциации;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прочности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прогрессирования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8004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Принципы оздоровительной тренировки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1700808"/>
            <a:ext cx="6078343" cy="12961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«нагрузки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ради здоровья»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или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принцип управляемости нагрузкой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3068960"/>
            <a:ext cx="5394775" cy="11947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игровой и эмоциональной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направленности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55776" y="4365104"/>
            <a:ext cx="5328592" cy="10441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инициативности и творчества (креативности)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91880" y="5517232"/>
            <a:ext cx="5394775" cy="11947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самореализации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через двигательную деятельность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864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6" grpId="0" build="allAtOnce" animBg="1"/>
      <p:bldP spid="7" grpId="0" build="allAtOnce" animBg="1"/>
      <p:bldP spid="9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Фитнес – технологии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tx2">
                    <a:lumMod val="50000"/>
                  </a:schemeClr>
                </a:solidFill>
              </a:rPr>
              <a:t>по мнению Е.Г. Сайкино</a:t>
            </a:r>
            <a:r>
              <a:rPr lang="ru-RU" sz="2700" dirty="0" smtClean="0"/>
              <a:t>й </a:t>
            </a: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363272" cy="485313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000" dirty="0">
                <a:solidFill>
                  <a:schemeClr val="tx2">
                    <a:lumMod val="50000"/>
                  </a:schemeClr>
                </a:solidFill>
              </a:rPr>
              <a:t>совокупность научных способов, шагов, приемов, сформированных в определенный алгоритм действий, реализуемый определенным образом в интересах повышения эффективности оздоровительного процесса, обеспечивающий гарантированное достижение результата, на основе свободного, мотивированного выбора занятий физическими упражнениями с использованием инновационных средств, методов, организационных форм занятий, современного инвентаря и оборудования.</a:t>
            </a:r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268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Фитнес - технологии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фотоСЕМИНАР\l9E9Dzll12o.jpg"/>
          <p:cNvPicPr>
            <a:picLocks noChangeAspect="1" noChangeArrowheads="1"/>
          </p:cNvPicPr>
          <p:nvPr/>
        </p:nvPicPr>
        <p:blipFill>
          <a:blip r:embed="rId4" cstate="print"/>
          <a:srcRect r="5970"/>
          <a:stretch>
            <a:fillRect/>
          </a:stretch>
        </p:blipFill>
        <p:spPr bwMode="auto">
          <a:xfrm>
            <a:off x="179512" y="1628800"/>
            <a:ext cx="4536504" cy="320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547664" y="4653136"/>
            <a:ext cx="3096344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фитбол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- гимнастика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 descr="D:\фотоСЕМИНАР\IMG_20200211_0928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340768"/>
            <a:ext cx="3346408" cy="446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436096" y="5445224"/>
            <a:ext cx="3240360" cy="7009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функциональная тренировка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0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74638"/>
            <a:ext cx="5266928" cy="850106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Фитнес - технологии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sun9-13.userapi.com/c854020/v854020482/1f29af/Ml1ZkawMB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4464496" cy="3348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07504" y="5229200"/>
            <a:ext cx="3096344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степ - аэробика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7" name="Picture 5" descr="C:\Users\user\Pictures\2020-02-12\Image0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2780928"/>
            <a:ext cx="4187833" cy="2969357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5796136" y="2132856"/>
            <a:ext cx="3096344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йога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8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Фитнес - технологии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80112" y="1412776"/>
            <a:ext cx="3096344" cy="5760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современный танец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D:\фотоСЕМИНАР\IMG_20200211_081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3127848" cy="417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5805264"/>
            <a:ext cx="3024336" cy="7200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координационная лестница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1" name="Picture 1" descr="D:\фотоСЕМИНАР\IMG-7eaf4a22328b3dc81a3ec9103c263ac6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988840"/>
            <a:ext cx="4903416" cy="367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58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РЕЗУЛЬТАТ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632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49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Движение является важным и характерным свойством существования жизни. Посредством движения осуществляются все другие функции, и в этом его превосходство.</a:t>
            </a:r>
          </a:p>
          <a:p>
            <a:pPr marL="0" indent="0" algn="r"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Мария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Монтессори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622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74637"/>
            <a:ext cx="6912768" cy="121014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Государственная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стратегия развития воспитания в Российской Федерации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055" y="2001982"/>
            <a:ext cx="8229600" cy="4525963"/>
          </a:xfrm>
        </p:spPr>
        <p:txBody>
          <a:bodyPr/>
          <a:lstStyle/>
          <a:p>
            <a:pPr algn="just"/>
            <a:r>
              <a:rPr lang="ru-RU" dirty="0"/>
              <a:t>Формирование у подрастающего поколения отношения к своему здоровью и потребности в здоровом образе жизни; формирование в детской и семейной среде системы мотивации к активному и здоровому образу жизни, занятиям физической культурой и спортом, развитие культуры здорового питания</a:t>
            </a:r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734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9941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Федеральный государственный образовательный стандарт ДО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1416"/>
            <a:ext cx="8435280" cy="525658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ОО «Физическое развитие»</a:t>
            </a:r>
          </a:p>
          <a:p>
            <a:pPr algn="just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приобретение опыта в двигательной деятельности детей, в том числе связанной с выполнением упражнений, направленных на развитие таких физических качеств, как координация и гибкость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формирование начальных представлений о некоторых видах спорта, овладение подвижными играми с правилами; становление целенаправленности 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саморегуляции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в двигательной сфере;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становление ценностей здорового образа жизни, овладение его элементарными нормами 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правилами.</a:t>
            </a:r>
          </a:p>
          <a:p>
            <a:endParaRPr lang="ru-RU" dirty="0" smtClean="0"/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8907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«Фитнес» — происходит от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англ. Гл.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to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be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fit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 (быть в форме, соответствие) — деятельность, направленная на повышение уровня здоровья, предполагает множество видов физической активности. </a:t>
            </a:r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6040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Признаки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инновационности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56901950"/>
              </p:ext>
            </p:extLst>
          </p:nvPr>
        </p:nvGraphicFramePr>
        <p:xfrm>
          <a:off x="463024" y="112474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user\Desktop\unname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052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024" y="188640"/>
            <a:ext cx="8229600" cy="936104"/>
          </a:xfrm>
        </p:spPr>
        <p:txBody>
          <a:bodyPr/>
          <a:lstStyle/>
          <a:p>
            <a:pPr algn="r"/>
            <a:r>
              <a:rPr lang="ru-RU" b="1" dirty="0" smtClean="0"/>
              <a:t>Самообразование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8229600" cy="506794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Теория и методика физической культуры дошкольников под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ред.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С.О. Филипповой, Г.Н. Пономаревой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base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Малыши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 мячах – Т.В.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Леченкова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О.Ю.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Сверчкова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0"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Двигательный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игротренинг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-  А.А.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Потапчук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Т.С.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Овчинникова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;</a:t>
            </a:r>
          </a:p>
          <a:p>
            <a:pPr lvl="0" fontAlgn="base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Фитбол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-аэробика 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–  Е.Г.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Сайкина,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С.В.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Кузьмина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Учебное пособие «Детский фитнес»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В. Левицкий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И.Шиврина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 др. </a:t>
            </a:r>
          </a:p>
          <a:p>
            <a:pPr lvl="0" fontAlgn="base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Обучение на основе движения. Методические рекомендации для специалистов образования и родителей.  Под редакцией А.В.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Бояринцевой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367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024" y="188640"/>
            <a:ext cx="8229600" cy="936104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Самообразование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Pictures\2020-02-12\Image0001.JPG"/>
          <p:cNvPicPr>
            <a:picLocks noChangeAspect="1" noChangeArrowheads="1"/>
          </p:cNvPicPr>
          <p:nvPr/>
        </p:nvPicPr>
        <p:blipFill>
          <a:blip r:embed="rId4" cstate="print"/>
          <a:srcRect l="3565" b="1434"/>
          <a:stretch>
            <a:fillRect/>
          </a:stretch>
        </p:blipFill>
        <p:spPr bwMode="auto">
          <a:xfrm>
            <a:off x="4716016" y="1196752"/>
            <a:ext cx="2304256" cy="3330973"/>
          </a:xfrm>
          <a:prstGeom prst="rect">
            <a:avLst/>
          </a:prstGeom>
          <a:noFill/>
        </p:spPr>
      </p:pic>
      <p:pic>
        <p:nvPicPr>
          <p:cNvPr id="2052" name="Picture 4" descr="C:\Users\user\Pictures\2020-02-12\Image0002.JPG"/>
          <p:cNvPicPr>
            <a:picLocks noChangeAspect="1" noChangeArrowheads="1"/>
          </p:cNvPicPr>
          <p:nvPr/>
        </p:nvPicPr>
        <p:blipFill>
          <a:blip r:embed="rId5" cstate="print"/>
          <a:srcRect l="3326" t="1231" b="2771"/>
          <a:stretch>
            <a:fillRect/>
          </a:stretch>
        </p:blipFill>
        <p:spPr bwMode="auto">
          <a:xfrm>
            <a:off x="6588224" y="2780928"/>
            <a:ext cx="2358500" cy="3312368"/>
          </a:xfrm>
          <a:prstGeom prst="rect">
            <a:avLst/>
          </a:prstGeom>
          <a:noFill/>
        </p:spPr>
      </p:pic>
      <p:pic>
        <p:nvPicPr>
          <p:cNvPr id="2053" name="Picture 5" descr="C:\Users\user\Pictures\2020-02-12\Image0003.JPG"/>
          <p:cNvPicPr>
            <a:picLocks noChangeAspect="1" noChangeArrowheads="1"/>
          </p:cNvPicPr>
          <p:nvPr/>
        </p:nvPicPr>
        <p:blipFill>
          <a:blip r:embed="rId6" cstate="print"/>
          <a:srcRect l="1380" r="2325" b="2128"/>
          <a:stretch>
            <a:fillRect/>
          </a:stretch>
        </p:blipFill>
        <p:spPr bwMode="auto">
          <a:xfrm>
            <a:off x="179512" y="1844824"/>
            <a:ext cx="2354349" cy="3384376"/>
          </a:xfrm>
          <a:prstGeom prst="rect">
            <a:avLst/>
          </a:prstGeom>
          <a:noFill/>
        </p:spPr>
      </p:pic>
      <p:pic>
        <p:nvPicPr>
          <p:cNvPr id="2050" name="Picture 2" descr="C:\Users\user\Pictures\2020-02-12\Image.JPG"/>
          <p:cNvPicPr>
            <a:picLocks noChangeAspect="1" noChangeArrowheads="1"/>
          </p:cNvPicPr>
          <p:nvPr/>
        </p:nvPicPr>
        <p:blipFill>
          <a:blip r:embed="rId7" cstate="print"/>
          <a:srcRect l="6184" t="2848" b="3537"/>
          <a:stretch>
            <a:fillRect/>
          </a:stretch>
        </p:blipFill>
        <p:spPr bwMode="auto">
          <a:xfrm>
            <a:off x="2339752" y="2852936"/>
            <a:ext cx="239808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67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на конкурс\new3D_0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100" b="12198"/>
          <a:stretch/>
        </p:blipFill>
        <p:spPr bwMode="auto">
          <a:xfrm rot="10800000">
            <a:off x="5825" y="3933055"/>
            <a:ext cx="9143999" cy="2924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Цель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algn="just"/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сохранение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и укрепление здоровья детей, повышение уровня двигательной активности, совершенствование физического развития путем внедрения фитнес-технологий в занятия по физической культуре.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912" y="341040"/>
            <a:ext cx="1728192" cy="1728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17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B5E3A7E5CBAA1428F07751968B0CD6B" ma:contentTypeVersion="49" ma:contentTypeDescription="Создание документа." ma:contentTypeScope="" ma:versionID="303b5ed19ac2e5adfe7187f2316cad7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1153093c964433108f50878cc9bfbd9b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AWJJH2MPE6E2-17446855-4198</_dlc_DocId>
    <_dlc_DocIdUrl xmlns="4a252ca3-5a62-4c1c-90a6-29f4710e47f8">
      <Url>http://edu-sps.koiro.local/Kostroma_EDU/Mdou_ds76/_layouts/15/DocIdRedir.aspx?ID=AWJJH2MPE6E2-17446855-4198</Url>
      <Description>AWJJH2MPE6E2-17446855-4198</Description>
    </_dlc_DocIdUrl>
  </documentManagement>
</p:properties>
</file>

<file path=customXml/itemProps1.xml><?xml version="1.0" encoding="utf-8"?>
<ds:datastoreItem xmlns:ds="http://schemas.openxmlformats.org/officeDocument/2006/customXml" ds:itemID="{1B955252-E9DE-42A2-8614-C22206522BAE}"/>
</file>

<file path=customXml/itemProps2.xml><?xml version="1.0" encoding="utf-8"?>
<ds:datastoreItem xmlns:ds="http://schemas.openxmlformats.org/officeDocument/2006/customXml" ds:itemID="{1D4E669D-1A9D-4B3B-99A7-70D4A429E969}"/>
</file>

<file path=customXml/itemProps3.xml><?xml version="1.0" encoding="utf-8"?>
<ds:datastoreItem xmlns:ds="http://schemas.openxmlformats.org/officeDocument/2006/customXml" ds:itemID="{CD909637-A064-415A-A8F4-1050116C57DE}"/>
</file>

<file path=customXml/itemProps4.xml><?xml version="1.0" encoding="utf-8"?>
<ds:datastoreItem xmlns:ds="http://schemas.openxmlformats.org/officeDocument/2006/customXml" ds:itemID="{672CD063-6DAB-4B7C-82B0-C7588C9EEA82}"/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594</Words>
  <Application>Microsoft Office PowerPoint</Application>
  <PresentationFormat>Экран (4:3)</PresentationFormat>
  <Paragraphs>83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ФИТНЕС - ТЕХНОЛОГИИ  В ФИЗИЧЕСКОМ РАЗВИТИИ ДЕТЕЙ ДОШКОЛЬНОГО ВОЗРАСТА</vt:lpstr>
      <vt:lpstr>Слайд 2</vt:lpstr>
      <vt:lpstr> Государственная стратегия развития воспитания в Российской Федерации  </vt:lpstr>
      <vt:lpstr>Федеральный государственный образовательный стандарт ДО</vt:lpstr>
      <vt:lpstr>Слайд 5</vt:lpstr>
      <vt:lpstr> Признаки инновационности </vt:lpstr>
      <vt:lpstr>Самообразование </vt:lpstr>
      <vt:lpstr>Самообразование </vt:lpstr>
      <vt:lpstr>Цель </vt:lpstr>
      <vt:lpstr>Задачи </vt:lpstr>
      <vt:lpstr>Принципы</vt:lpstr>
      <vt:lpstr>Принципы оздоровительной тренировки</vt:lpstr>
      <vt:lpstr>Фитнес – технологии  по мнению Е.Г. Сайкиной </vt:lpstr>
      <vt:lpstr>Фитнес - технологии</vt:lpstr>
      <vt:lpstr>Фитнес - технологии</vt:lpstr>
      <vt:lpstr>Фитнес - технологии</vt:lpstr>
      <vt:lpstr>РЕЗУЛЬТАТ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ФИТНЕС - ТЕХНОЛОГИИ  В ФИЗИЧЕСКОМ РАЗВИТИИ ДЕТЕЙ ДОШКОЛЬНОГО ВОЗРАСТА</dc:title>
  <dc:creator>пользователь</dc:creator>
  <cp:lastModifiedBy>user</cp:lastModifiedBy>
  <cp:revision>58</cp:revision>
  <dcterms:created xsi:type="dcterms:W3CDTF">2020-02-11T15:44:13Z</dcterms:created>
  <dcterms:modified xsi:type="dcterms:W3CDTF">2020-02-12T16:23:53Z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0x0101008B5E3A7E5CBAA1428F07751968B0CD6B</vt:lpwstr>
  </property>
  <property fmtid="{D5CDD505-2E9C-101B-9397-08002B2CF9AE}" pid="3" name="_dlc_DocIdItemGuid">
    <vt:lpwstr>98c1b35f-73be-4a51-967a-c423574ef296</vt:lpwstr>
  </property>
</Properties>
</file>