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50585"/>
                </a:solidFill>
              </a:rPr>
              <a:t>Нормативно-правовые основы профильного обучения</a:t>
            </a:r>
            <a:endParaRPr lang="ru-RU" dirty="0">
              <a:solidFill>
                <a:srgbClr val="05058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933056"/>
            <a:ext cx="4896544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Филатова С.В.,  заместитель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директора по УВР </a:t>
            </a:r>
          </a:p>
        </p:txBody>
      </p:sp>
    </p:spTree>
    <p:extLst>
      <p:ext uri="{BB962C8B-B14F-4D97-AF65-F5344CB8AC3E}">
        <p14:creationId xmlns:p14="http://schemas.microsoft.com/office/powerpoint/2010/main" val="31123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Программа психолого-педагогического сопровождения предпрофильной подготовки и профильного обучения;</a:t>
            </a:r>
          </a:p>
          <a:p>
            <a:r>
              <a:rPr lang="ru-RU" dirty="0" smtClean="0"/>
              <a:t>Положение о предпрофильной подготовке;</a:t>
            </a:r>
          </a:p>
          <a:p>
            <a:r>
              <a:rPr lang="ru-RU" dirty="0" smtClean="0"/>
              <a:t>План профориентационной работы;</a:t>
            </a:r>
          </a:p>
          <a:p>
            <a:r>
              <a:rPr lang="ru-RU" dirty="0" smtClean="0"/>
              <a:t>План внутришкольного контроля;</a:t>
            </a:r>
          </a:p>
          <a:p>
            <a:r>
              <a:rPr lang="ru-RU" dirty="0" smtClean="0"/>
              <a:t>Рабочие программы по предметам и рабочие программы предметных кружков;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Локальные акты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4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соответствии с Концепцией модернизации российского образования (29.12.2001 № 1756) был подготовлен </a:t>
            </a:r>
            <a:r>
              <a:rPr lang="ru-RU" b="1" i="1" dirty="0" smtClean="0"/>
              <a:t>проект </a:t>
            </a:r>
            <a:r>
              <a:rPr lang="ru-RU" dirty="0" smtClean="0"/>
              <a:t>Концепции профильного обучения на старшей ступени общего образования</a:t>
            </a: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Утверждение Концепции профильного обучения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565709" y="4509120"/>
            <a:ext cx="2088232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Обсуждение</a:t>
            </a:r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 flipH="1">
            <a:off x="2411760" y="4761148"/>
            <a:ext cx="1153949" cy="180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3491880" y="5013176"/>
            <a:ext cx="792088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329905" y="4851158"/>
            <a:ext cx="64807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4" idx="6"/>
          </p:cNvCxnSpPr>
          <p:nvPr/>
        </p:nvCxnSpPr>
        <p:spPr>
          <a:xfrm>
            <a:off x="5653941" y="4761148"/>
            <a:ext cx="862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827584" y="4293096"/>
            <a:ext cx="208823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Педагогическая общественность</a:t>
            </a:r>
            <a:endParaRPr lang="ru-RU" sz="1400" dirty="0"/>
          </a:p>
        </p:txBody>
      </p:sp>
      <p:sp>
        <p:nvSpPr>
          <p:cNvPr id="14" name="Овал 13"/>
          <p:cNvSpPr/>
          <p:nvPr/>
        </p:nvSpPr>
        <p:spPr>
          <a:xfrm>
            <a:off x="1940092" y="5229200"/>
            <a:ext cx="201622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Органы управления образованием субъектов РФ</a:t>
            </a:r>
            <a:endParaRPr lang="ru-RU" sz="1400" dirty="0"/>
          </a:p>
        </p:txBody>
      </p:sp>
      <p:sp>
        <p:nvSpPr>
          <p:cNvPr id="15" name="Овал 14"/>
          <p:cNvSpPr/>
          <p:nvPr/>
        </p:nvSpPr>
        <p:spPr>
          <a:xfrm>
            <a:off x="6588224" y="4293096"/>
            <a:ext cx="244827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Федеральный координационный совет по общему образованию</a:t>
            </a:r>
            <a:endParaRPr lang="ru-RU" sz="1400" dirty="0"/>
          </a:p>
        </p:txBody>
      </p:sp>
      <p:sp>
        <p:nvSpPr>
          <p:cNvPr id="16" name="Овал 15"/>
          <p:cNvSpPr/>
          <p:nvPr/>
        </p:nvSpPr>
        <p:spPr>
          <a:xfrm>
            <a:off x="5148065" y="5511356"/>
            <a:ext cx="2232248" cy="1085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Всероссийское совещание руководителей органов образования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992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профильного обучения на старшей ступени общего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к приказу Минобразования РФ от 18.07.2002 № 2783)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концепции: создание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"системы специализированной подготовки (профильного обучения) в старших классах общеобразовательной школы, ориентированной на индивидуализацию обучения и социализацию обучающихся, в том числе с учетом реальных потребностей рынка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труда…»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Нормативно-правовые основы 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266619" y="2852936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47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Профильное обучение </a:t>
            </a:r>
            <a:r>
              <a:rPr lang="ru-RU" dirty="0"/>
              <a:t>- средство дифференциации и индивидуализации обучения, позволяющее за счет изменений в структуре, содержании и организации образовательного процесса более полно учитывать интересы, склонности и способности учащихся, создавать условия для обучения старшеклассников в соответствии с их профессиональными интересами и намерениями в отношении продолжения </a:t>
            </a:r>
            <a:r>
              <a:rPr lang="ru-RU" dirty="0" smtClean="0"/>
              <a:t>образования (по концепции профильного обучения)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Профильное обучение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4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углубленное изучение отдельных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предметов;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создать условия для существенной дифференциации содержания обучения старшеклассников с широкими и гибкими возможностями построения школьниками индивидуальных образовательных программ;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способствовать установлению равного доступа к полноценному образованию разным категориям обучающихся в соответствии с их способностями, индивидуальными склонностями и потребностями;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расширить возможности социализации учащихся, обеспечить преемственность между общим и профессиональным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образованием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1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к профильному обучению преследует следующие основные цели:</a:t>
            </a:r>
          </a:p>
        </p:txBody>
      </p:sp>
    </p:spTree>
    <p:extLst>
      <p:ext uri="{BB962C8B-B14F-4D97-AF65-F5344CB8AC3E}">
        <p14:creationId xmlns:p14="http://schemas.microsoft.com/office/powerpoint/2010/main" val="1427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34563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качествами личности становятся инициативность, способность творчески мыслить и находить нестандартные решения,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выбирать профессиональный путь, готовность обучаться в течение всей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жизни… 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президента РФ от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2010 г. Пр-271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53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38884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«Направленность образования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ориентация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на конкретные области знания и (или) виды деятельности, определяющая ее предметно-тематическое содержание, преобладающие виды учебной деятельности обучающегося и требования к результатам освоения образовательной программы».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488832" cy="1858218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«Профиль» образования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направленность»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25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Организация образовательной деятельности по образовательным программам начального общего, основного общего и среднего общего образования может быть основана на дифференциации содержания с учетом образовательных потребностей и интересов обучающихся, обеспечивающих углубленное изучение отдельных учебных предметов, предметных областей соответствующей образовательной программы (</a:t>
            </a:r>
            <a:r>
              <a:rPr lang="ru-RU" b="1" i="1" dirty="0"/>
              <a:t>профильное обучение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66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(ФЗ-273)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Начальное общее, основное общее и среднее общее образование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3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r>
              <a:rPr lang="ru-RU" dirty="0" smtClean="0"/>
              <a:t>Положение о формах, периодичности и порядке текущего контроля, успеваемости и промежуточной аттестации учащихся ( </a:t>
            </a:r>
            <a:r>
              <a:rPr lang="ru-RU" dirty="0"/>
              <a:t>и</a:t>
            </a:r>
            <a:r>
              <a:rPr lang="ru-RU" dirty="0" smtClean="0"/>
              <a:t>тоговый контроль проводится в 7-8, 10-х классах с целью выбора профиля обучения, контроля результатов обучения)</a:t>
            </a:r>
          </a:p>
          <a:p>
            <a:r>
              <a:rPr lang="ru-RU" dirty="0" smtClean="0"/>
              <a:t>Программа профильного обучения на 2013-2016 гг.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Локальные акты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08368"/>
              </p:ext>
            </p:extLst>
          </p:nvPr>
        </p:nvGraphicFramePr>
        <p:xfrm>
          <a:off x="683568" y="4365103"/>
          <a:ext cx="7920880" cy="244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355232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Социальные партнеры лицея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61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ЦДООШ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МФТИ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Физтехцентр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КГТУ, КГУ, КГСХА</a:t>
                      </a:r>
                      <a:endParaRPr lang="ru-RU" sz="1400" dirty="0"/>
                    </a:p>
                  </a:txBody>
                  <a:tcPr/>
                </a:tc>
              </a:tr>
              <a:tr h="88873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Учебно-медицинский центр ННОУ при ЯГМА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Институт</a:t>
                      </a:r>
                      <a:r>
                        <a:rPr lang="ru-RU" sz="1400" baseline="0" dirty="0" smtClean="0"/>
                        <a:t> физико-математических и естественных наук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effectLst/>
                        </a:rPr>
                        <a:t>Военная академия РХБЗ</a:t>
                      </a:r>
                      <a:r>
                        <a:rPr lang="ru-RU" sz="1400" b="0" baseline="0" dirty="0" smtClean="0">
                          <a:effectLst/>
                        </a:rPr>
                        <a:t> </a:t>
                      </a:r>
                      <a:r>
                        <a:rPr lang="ru-RU" sz="1400" b="0" dirty="0" smtClean="0">
                          <a:effectLst/>
                        </a:rPr>
                        <a:t>им. Маршала Советского Союза С.К. Тимошенко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УБЦ «Следово»</a:t>
                      </a:r>
                      <a:endParaRPr lang="ru-RU" sz="1400" dirty="0"/>
                    </a:p>
                  </a:txBody>
                  <a:tcPr/>
                </a:tc>
              </a:tr>
              <a:tr h="5661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КОИРО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ЯГМА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2-ая городская больница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Дополнительное образование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45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AWJJH2MPE6E2-1120790198-141</_dlc_DocId>
    <_dlc_DocIdUrl xmlns="4a252ca3-5a62-4c1c-90a6-29f4710e47f8">
      <Url>https://xn--44-6kcadhwnl3cfdx.xn--p1ai/Kostroma_EDU/Liceum32/_layouts/15/DocIdRedir.aspx?ID=AWJJH2MPE6E2-1120790198-141</Url>
      <Description>AWJJH2MPE6E2-1120790198-141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BD47888EF8BB341BFE078E440816692" ma:contentTypeVersion="49" ma:contentTypeDescription="Создание документа." ma:contentTypeScope="" ma:versionID="9b02c180360e2f40c58c7f1e3004c5b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525128-2E84-4BE9-8565-CA31B4915755}"/>
</file>

<file path=customXml/itemProps2.xml><?xml version="1.0" encoding="utf-8"?>
<ds:datastoreItem xmlns:ds="http://schemas.openxmlformats.org/officeDocument/2006/customXml" ds:itemID="{8D11D28A-8061-4FE5-9A49-3858F2F5C8FF}"/>
</file>

<file path=customXml/itemProps3.xml><?xml version="1.0" encoding="utf-8"?>
<ds:datastoreItem xmlns:ds="http://schemas.openxmlformats.org/officeDocument/2006/customXml" ds:itemID="{820A2CFB-97B1-48B4-B6A0-924A232CA403}"/>
</file>

<file path=customXml/itemProps4.xml><?xml version="1.0" encoding="utf-8"?>
<ds:datastoreItem xmlns:ds="http://schemas.openxmlformats.org/officeDocument/2006/customXml" ds:itemID="{37AEC731-C9F8-4096-820E-042C0F076A0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110</TotalTime>
  <Words>401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Нормативно-правовые основы профильного обучения</vt:lpstr>
      <vt:lpstr>Утверждение Концепции профильного обучения</vt:lpstr>
      <vt:lpstr>Нормативно-правовые основы </vt:lpstr>
      <vt:lpstr> Профильное обучение</vt:lpstr>
      <vt:lpstr>Переход к профильному обучению преследует следующие основные цели:</vt:lpstr>
      <vt:lpstr> Приказ президента РФ от  04 февраля 2010 г. Пр-271 </vt:lpstr>
      <vt:lpstr>«Профиль» образования = «направленность» </vt:lpstr>
      <vt:lpstr>Статья 66. (ФЗ-273) Начальное общее, основное общее и среднее общее образование </vt:lpstr>
      <vt:lpstr>Локальные акты </vt:lpstr>
      <vt:lpstr>Локальные 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Нормативно-правовые основы профильного образования</dc:title>
  <dc:creator>User</dc:creator>
  <cp:lastModifiedBy>User</cp:lastModifiedBy>
  <cp:revision>11</cp:revision>
  <dcterms:created xsi:type="dcterms:W3CDTF">2016-03-09T07:44:35Z</dcterms:created>
  <dcterms:modified xsi:type="dcterms:W3CDTF">2016-03-11T05:59:28Z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0x010100EBD47888EF8BB341BFE078E440816692</vt:lpwstr>
  </property>
  <property fmtid="{D5CDD505-2E9C-101B-9397-08002B2CF9AE}" pid="3" name="_dlc_DocIdItemGuid">
    <vt:lpwstr>616bf2ec-608d-408e-a3ce-564f8d979e46</vt:lpwstr>
  </property>
</Properties>
</file>