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63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4" r:id="rId11"/>
    <p:sldId id="265" r:id="rId12"/>
    <p:sldId id="269" r:id="rId13"/>
    <p:sldId id="270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7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5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944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401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165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45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135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348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64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61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47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42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69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96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8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55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3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8A23918-7C97-4758-B328-C49F2D9B7304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3A04BFC-B1AC-41F4-B218-A219DC8E1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80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rich.ru/games/bb/campaign4.htm" TargetMode="External"/><Relationship Id="rId2" Type="http://schemas.openxmlformats.org/officeDocument/2006/relationships/hyperlink" Target="http://www.slideshare.net/rsvsite/45-32982318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ru.wikipedia.org/wiki/%D0%9E%D0%B1%D0%BE%D1%80%D0%BE%D0%BD%D0%B0_%D0%A1%D0%B5%D0%B2%D0%B0%D1%81%D1%82%D0%BE%D0%BF%D0%BE%D0%BB%D1%8F_(1941%E2%80%941942)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2373" y="961750"/>
            <a:ext cx="8574622" cy="2616199"/>
          </a:xfrm>
        </p:spPr>
        <p:txBody>
          <a:bodyPr/>
          <a:lstStyle/>
          <a:p>
            <a:r>
              <a:rPr lang="ru-RU" dirty="0" smtClean="0"/>
              <a:t>Битва за Кавказ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работы:</a:t>
            </a:r>
          </a:p>
          <a:p>
            <a:r>
              <a:rPr lang="ru-RU" dirty="0" smtClean="0"/>
              <a:t> ученик 8-а класса</a:t>
            </a:r>
          </a:p>
          <a:p>
            <a:r>
              <a:rPr lang="ru-RU" dirty="0" smtClean="0"/>
              <a:t> Лустгартен Денис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89541" y="21915"/>
            <a:ext cx="7852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Муниципальное Бюджетное Общеобразовательное Учреждение лицей №34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89684" y="6427800"/>
            <a:ext cx="1652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Кострома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44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652" y="658907"/>
            <a:ext cx="6852866" cy="5589494"/>
          </a:xfrm>
        </p:spPr>
        <p:txBody>
          <a:bodyPr>
            <a:noAutofit/>
          </a:bodyPr>
          <a:lstStyle/>
          <a:p>
            <a:pPr marL="0" indent="363538" algn="just">
              <a:buNone/>
            </a:pPr>
            <a:r>
              <a:rPr lang="ru-RU" sz="2200" dirty="0"/>
              <a:t>С лета 1941 года через Новороссийск осуществлялось снабжение </a:t>
            </a:r>
            <a:r>
              <a:rPr lang="ru-RU" sz="2200" dirty="0" smtClean="0"/>
              <a:t>осажденных </a:t>
            </a:r>
            <a:r>
              <a:rPr lang="ru-RU" sz="2200" dirty="0"/>
              <a:t>Одессы </a:t>
            </a:r>
            <a:r>
              <a:rPr lang="ru-RU" sz="2200" dirty="0" smtClean="0"/>
              <a:t>и </a:t>
            </a:r>
            <a:r>
              <a:rPr lang="ru-RU" sz="2200" dirty="0"/>
              <a:t>Севастополя, проводилась </a:t>
            </a:r>
            <a:r>
              <a:rPr lang="ru-RU" sz="2200" dirty="0" smtClean="0"/>
              <a:t>эвакуация </a:t>
            </a:r>
            <a:r>
              <a:rPr lang="ru-RU" sz="2200" dirty="0"/>
              <a:t>промышленного оборудования и населения с юга Украины </a:t>
            </a:r>
            <a:r>
              <a:rPr lang="ru-RU" sz="2200" dirty="0" smtClean="0"/>
              <a:t>и </a:t>
            </a:r>
            <a:r>
              <a:rPr lang="ru-RU" sz="2200" dirty="0"/>
              <a:t>из Крыма. Город подвергался постоянным бомбардировкам противника.</a:t>
            </a:r>
          </a:p>
          <a:p>
            <a:pPr marL="0" indent="363538" algn="just">
              <a:buNone/>
            </a:pPr>
            <a:r>
              <a:rPr lang="ru-RU" sz="2200" dirty="0"/>
              <a:t>К </a:t>
            </a:r>
            <a:r>
              <a:rPr lang="ru-RU" sz="2200" dirty="0" smtClean="0"/>
              <a:t>середине</a:t>
            </a:r>
            <a:r>
              <a:rPr lang="en-US" sz="2200" dirty="0" smtClean="0"/>
              <a:t> </a:t>
            </a:r>
            <a:r>
              <a:rPr lang="ru-RU" sz="2200" dirty="0"/>
              <a:t>августа 1942 года на Северном Кавказе создалась угроза прорыва </a:t>
            </a:r>
            <a:r>
              <a:rPr lang="ru-RU" sz="2200" dirty="0" smtClean="0"/>
              <a:t>немецко-фашистских </a:t>
            </a:r>
            <a:r>
              <a:rPr lang="ru-RU" sz="2200" dirty="0"/>
              <a:t>войск на Таманский полуостров к Новороссийску и Туапсе.</a:t>
            </a:r>
          </a:p>
          <a:p>
            <a:pPr marL="0" indent="363538" algn="just">
              <a:buNone/>
            </a:pPr>
            <a:r>
              <a:rPr lang="ru-RU" sz="2200" dirty="0"/>
              <a:t>После ожесточенных боев, неся огромные </a:t>
            </a:r>
            <a:r>
              <a:rPr lang="ru-RU" sz="2200" dirty="0" smtClean="0"/>
              <a:t>потери, </a:t>
            </a:r>
            <a:r>
              <a:rPr lang="ru-RU" sz="2200" dirty="0"/>
              <a:t>11 </a:t>
            </a:r>
            <a:r>
              <a:rPr lang="ru-RU" sz="2200" dirty="0" smtClean="0"/>
              <a:t>сентября 1942 </a:t>
            </a:r>
            <a:r>
              <a:rPr lang="ru-RU" sz="2200" dirty="0"/>
              <a:t>года враг прорвался в </a:t>
            </a:r>
            <a:r>
              <a:rPr lang="ru-RU" sz="2200" dirty="0" smtClean="0"/>
              <a:t>город, </a:t>
            </a:r>
            <a:r>
              <a:rPr lang="ru-RU" sz="2200" dirty="0"/>
              <a:t>захватил железнодорожный вокзал, затем </a:t>
            </a:r>
            <a:r>
              <a:rPr lang="ru-RU" sz="2200" dirty="0"/>
              <a:t>э</a:t>
            </a:r>
            <a:r>
              <a:rPr lang="ru-RU" sz="2200" dirty="0" smtClean="0"/>
              <a:t>леватор </a:t>
            </a:r>
            <a:r>
              <a:rPr lang="ru-RU" sz="2200" dirty="0"/>
              <a:t>и</a:t>
            </a:r>
            <a:r>
              <a:rPr lang="ru-RU" sz="2200" dirty="0" smtClean="0"/>
              <a:t> </a:t>
            </a:r>
            <a:r>
              <a:rPr lang="ru-RU" sz="2200" dirty="0"/>
              <a:t>порт.</a:t>
            </a:r>
          </a:p>
          <a:p>
            <a:pPr marL="0" indent="363538" algn="just">
              <a:buNone/>
            </a:pPr>
            <a:r>
              <a:rPr lang="ru-RU" sz="2200" dirty="0"/>
              <a:t>Советские войска, оставив большую часть города, закрепились на его окраине, тем самым сорвали попытки противника обойти Новороссийск н </a:t>
            </a:r>
            <a:r>
              <a:rPr lang="ru-RU" sz="2200" dirty="0" smtClean="0"/>
              <a:t>прорваться </a:t>
            </a:r>
            <a:r>
              <a:rPr lang="ru-RU" sz="2200" dirty="0"/>
              <a:t>к Туапсе. Враг был вынужден перейти к обороне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10242" name="Picture 2" descr="https://encrypted-tbn3.gstatic.com/images?q=tbn:ANd9GcQ_X2ZcMfkWgFVlhuFZ175g_zYYf7gR-yyvW2WgsbVJ3Bwf6p6O3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518" y="658907"/>
            <a:ext cx="3694953" cy="242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encrypted-tbn3.gstatic.com/images?q=tbn:ANd9GcSoqQP8LV4mV9lwMkR0lythEF8J75JN_sfxmtsrxJ_JHt-nRhaFd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518" y="3620899"/>
            <a:ext cx="3694953" cy="2149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08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4812"/>
            <a:ext cx="6530137" cy="6683187"/>
          </a:xfrm>
        </p:spPr>
        <p:txBody>
          <a:bodyPr>
            <a:normAutofit fontScale="70000" lnSpcReduction="20000"/>
          </a:bodyPr>
          <a:lstStyle/>
          <a:p>
            <a:pPr marL="0" indent="444500" algn="just">
              <a:buNone/>
            </a:pPr>
            <a:r>
              <a:rPr lang="ru-RU" sz="3000" dirty="0" smtClean="0"/>
              <a:t>Немецко-фашистские захватчики </a:t>
            </a:r>
            <a:r>
              <a:rPr lang="ru-RU" sz="3000" dirty="0"/>
              <a:t>установили в занятой ими части города жестокий оккупационный режим, беспощадно уничтожали гражданское население. Т</a:t>
            </a:r>
            <a:r>
              <a:rPr lang="ru-RU" sz="3000" dirty="0" smtClean="0"/>
              <a:t>ак </a:t>
            </a:r>
            <a:r>
              <a:rPr lang="ru-RU" sz="3000" dirty="0"/>
              <a:t>продолжалось до сентября 1943 года, когда советские войска освободили город от немецко-фашистских </a:t>
            </a:r>
            <a:r>
              <a:rPr lang="ru-RU" sz="3000" dirty="0" smtClean="0"/>
              <a:t>захватчиков</a:t>
            </a:r>
            <a:r>
              <a:rPr lang="ru-RU" sz="3000" dirty="0"/>
              <a:t>.</a:t>
            </a:r>
          </a:p>
          <a:p>
            <a:pPr marL="0" indent="444500" algn="just">
              <a:buNone/>
            </a:pPr>
            <a:r>
              <a:rPr lang="ru-RU" sz="3000" dirty="0"/>
              <a:t>Гитлеровское командование, считая Новороссийск ключом обороны всего Таманского полуострова, превратило его и окрестные высоты в крупный узел обороны. В черте города и порта было построено свыше 500 оборонительных сооружений. установлено около 30 тыс. мин и фугасов. На подступах к городу создано 5 линий траншей и проволочных заграждений в 7 рядов. Вход в порт был </a:t>
            </a:r>
            <a:r>
              <a:rPr lang="ru-RU" sz="3000" dirty="0" smtClean="0"/>
              <a:t>заперт боносетевыми </a:t>
            </a:r>
            <a:r>
              <a:rPr lang="ru-RU" sz="3000" dirty="0"/>
              <a:t>заграждениями и </a:t>
            </a:r>
            <a:r>
              <a:rPr lang="ru-RU" sz="3000" dirty="0" smtClean="0"/>
              <a:t>перекрывался </a:t>
            </a:r>
            <a:r>
              <a:rPr lang="ru-RU" sz="3000" dirty="0"/>
              <a:t>пулеметным огнем. Новороссийск охранило 5 немецких дивизий и отдельных частей. Гитлеровское командование решило любой ценой удержать город.</a:t>
            </a:r>
          </a:p>
          <a:p>
            <a:pPr marL="0" indent="444500" algn="just">
              <a:buNone/>
            </a:pPr>
            <a:r>
              <a:rPr lang="ru-RU" sz="3000" dirty="0" smtClean="0"/>
              <a:t>Для содействии </a:t>
            </a:r>
            <a:r>
              <a:rPr lang="ru-RU" sz="3000" dirty="0"/>
              <a:t>нашим войскам в освобождении города в ночь на 4 феврали 1943 года в районе Южной </a:t>
            </a:r>
            <a:r>
              <a:rPr lang="ru-RU" sz="3000" dirty="0" smtClean="0"/>
              <a:t>Озеровки </a:t>
            </a:r>
            <a:r>
              <a:rPr lang="ru-RU" sz="3000" dirty="0"/>
              <a:t>и </a:t>
            </a:r>
            <a:r>
              <a:rPr lang="ru-RU" sz="3000" dirty="0" err="1"/>
              <a:t>Станички</a:t>
            </a:r>
            <a:r>
              <a:rPr lang="ru-RU" sz="3000" dirty="0"/>
              <a:t> (юго-западнее Новороссийска) была проведена десантная </a:t>
            </a:r>
            <a:r>
              <a:rPr lang="ru-RU" sz="3000" dirty="0" smtClean="0"/>
              <a:t>операция.</a:t>
            </a:r>
            <a:endParaRPr lang="ru-RU" sz="3000" dirty="0"/>
          </a:p>
          <a:p>
            <a:pPr marL="0" indent="444500" algn="just">
              <a:buNone/>
            </a:pPr>
            <a:endParaRPr lang="ru-RU" dirty="0"/>
          </a:p>
        </p:txBody>
      </p:sp>
      <p:pic>
        <p:nvPicPr>
          <p:cNvPr id="11266" name="Picture 2" descr="https://encrypted-tbn1.gstatic.com/images?q=tbn:ANd9GcQzRo8PFC2xBnNvhaIHeiHCQbK7QSyhdiYXzp2Dvu2Nopy5CU1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283" y="379972"/>
            <a:ext cx="3721848" cy="244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s://encrypted-tbn1.gstatic.com/images?q=tbn:ANd9GcTU5NSo9S2MVNhI37OMHrLE4SE5Tu470kBsTODVxisFrf_bTyhiP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283" y="3516405"/>
            <a:ext cx="3673193" cy="2544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83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54623" y="0"/>
            <a:ext cx="7924801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2200" b="0" i="0" u="none" strike="noStrike" dirty="0" smtClean="0">
                <a:effectLst/>
                <a:latin typeface="+mj-lt"/>
              </a:rPr>
              <a:t>Битва за Новороссийск началась 4 февраля 1943 года десантами у Южной </a:t>
            </a:r>
            <a:r>
              <a:rPr lang="ru-RU" sz="2200" b="0" i="0" u="none" strike="noStrike" dirty="0" err="1" smtClean="0">
                <a:effectLst/>
                <a:latin typeface="+mj-lt"/>
              </a:rPr>
              <a:t>Озерейки</a:t>
            </a:r>
            <a:r>
              <a:rPr lang="ru-RU" sz="2200" b="0" i="0" u="none" strike="noStrike" dirty="0" smtClean="0">
                <a:effectLst/>
                <a:latin typeface="+mj-lt"/>
              </a:rPr>
              <a:t> и </a:t>
            </a:r>
            <a:r>
              <a:rPr lang="ru-RU" sz="2200" b="0" i="0" u="none" strike="noStrike" dirty="0" err="1" smtClean="0">
                <a:effectLst/>
                <a:latin typeface="+mj-lt"/>
              </a:rPr>
              <a:t>Станички</a:t>
            </a:r>
            <a:r>
              <a:rPr lang="ru-RU" sz="2200" b="0" i="0" u="none" strike="noStrike" dirty="0" smtClean="0">
                <a:effectLst/>
                <a:latin typeface="+mj-lt"/>
              </a:rPr>
              <a:t> и закончилась только 16 сентября – после того, как морская пехота и сухопутные войска завершили выполнение поставленной задачи и полностью освободили город от врага.</a:t>
            </a:r>
          </a:p>
          <a:p>
            <a:pPr indent="363538" algn="just"/>
            <a:r>
              <a:rPr lang="ru-RU" sz="2200" b="0" i="0" u="none" strike="noStrike" dirty="0" smtClean="0">
                <a:effectLst/>
                <a:latin typeface="+mj-lt"/>
              </a:rPr>
              <a:t>Но затраченные усилия принесли богатые плоды. Падение Новороссийска означало взлом "Голубой линии". А это, в свою очередь, привело к полному оставлению 17-й армией противника всей Тамани. Тугой оперативный узел на южном фланге советского фронта был развязан, советские войска смогли вплотную приступить к подготовке освобождения Крыма...</a:t>
            </a:r>
          </a:p>
          <a:p>
            <a:pPr indent="363538" algn="just"/>
            <a:r>
              <a:rPr lang="ru-RU" sz="2200" dirty="0" smtClean="0">
                <a:latin typeface="+mj-lt"/>
              </a:rPr>
              <a:t> 14 сентября 1973 года Указом    Президиума Верховного Совета СССР за выдающиеся заслуги перед Родиной, массовый героизм, мужество и стойкость, проявленные трудящимися Новороссийска и воинами Советской армии, Военно- морского флота и авиации в годы Великой Отечественной воины, и в ознаменование 30-летия разгрома фашистских войск при защите Северного Кавказа городу Новороссийску было присвоено почетное звание «Город-Герой».</a:t>
            </a:r>
          </a:p>
          <a:p>
            <a:pPr indent="363538" algn="just"/>
            <a:endParaRPr lang="ru-RU" b="0" i="0" u="none" strike="noStrike" dirty="0" smtClean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indent="363538" algn="just"/>
            <a:r>
              <a:rPr lang="ru-RU" b="0" i="0" u="none" strike="noStrike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ru-RU" b="0" i="0" u="none" strike="noStrike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2290" name="Picture 2" descr="https://encrypted-tbn2.gstatic.com/images?q=tbn:ANd9GcTmIzdv66Bfbt95u7hyLCSbah_4KJuChhPv5zc3uK1_xuBAdDUIt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424" y="316005"/>
            <a:ext cx="1815727" cy="228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4" descr="data:image/jpeg;base64,/9j/4AAQSkZJRgABAQAAAQABAAD/2wCEAAkGBxQSEhQUEhQUFhQXGBQXGBUWFxUXFxsaFBcbGBggGBgaHCggGB0lHBgcITEhJSkrLi8uGR8zODUsNygtLisBCgoKDg0OGhAQGiwkICYsLCwsLCwsLCwsLCwsLCwsLCwsLCwsLCwsLCwsLCwsLCwsLCwsLCwsLCwsLCwsLCwsLP/AABEIAOUA3AMBIgACEQEDEQH/xAAcAAABBQEBAQAAAAAAAAAAAAAAAQIFBgcEAwj/xAA/EAACAQIEBAQDBwMCBAcBAAABAgMAEQQSITEFEyJBBlFhcTKBkQcUI0JSobFicsEz0SSCkvAVQ1OiwuHxF//EABkBAQADAQEAAAAAAAAAAAAAAAABAgMEBf/EACsRAAICAgIBAgQGAwAAAAAAAAABAhEDIRIxBEFRImFxkQUUgaHB4RMyQv/aAAwDAQACEQMRAD8AulIBS0VYzEApaKKAKKKKAKKKLUAUUWooAoFFITQDgK85JVVlUnqa+UeeUXP7UM9Zj4t8RsuNjkjPThyB6EsfxB8wLVDdFqNSC0EVz4PFCRFdTdWAIPodRXvepTsqFFKKKAQ0WpaS1AFFLRQCUUtqLUAlFLSUAUUUUAUUUWoAooApbUAlAFLaigCilpKAKDRS2oBt6ZLIACSbAan5a0khqq+MuKhEESn8STS3kn5ifK40HvUSdFkRmJ8cmXER4eGPKJCw5rHXQE3CgWF7d/OqMRniY7kMBr7m+v1qTxUJTH4a2/NX6MQP4vXFg4f+HxBPaZQPmX/2rPtk3o7vDHjyTCrymjEsQJy3YqyjuL6gj0rWOCcUTEwpKlwGF8ptdSNwbdxXz5Cl2sPPQVofhLi4w0pjkNonyi5PwvawPsdqmLog1G9IBXjG1wLH59tfWvcCrpgQikpzCi1SRQ2ltTitIaEDaKdTaAKQ0tFAFJalooAFFFFAFFBppNAei2pzRkVE8Uj5iMjaqRqPY3G2o1FZ3juM4/AEtFO0kAOXLKOZyydlcnWx7NfX3BFUcq7LKNmtAUNHpes34N41mxkc6kIsqoHVEvZ1B/EOpuSF6gvcBt7WqP4jjJhFz8NI8bJl5qRkqpUnpkVNh1EKwA7g1V5a0TxNVtXiMQOxB9iDt7VnngnxFLimmixErSMsTtGnSodlGazlRdhl1y97VGeJ4c8UeJjARgeVMIxkF7XjbKtgAy3B9V9ah5d1RPDVln8VzTYjD4mXDuyxYYqjlGKlmfexG4UZfmx8qyzh+PkN9Toxa5OpLC1jffat98Frh5eD8rReaJUft1nT5bqayzwl4aleV1dWhDCRBJIpVMy33YjbTtUOascXR4cbUtiMPIB2hbtvYf7H6Vy4T/QnUf8AqJpruM5HvV4XhGHL4dfvKFEURudQwKOxJUb5QGtc9xUdi+FRiWVUaULnRlfldHSGtckgXa97ehqOaTHDRRuHYQ86INa7DMfmTep7juFASQqNLjU+VT54Vhmngb71EAi5XsCTa3YC5vfejxHwho4Om0pcsV5YYmyta7C11v5Gp5qhx2cf2a4LFESzQ5nihClo7mzBtwg/UAL/ACtV/TjkBAYzRAabuoOvmCbg+lSH2b4UYHhfMlGVjzJpBaxAtcAg7HKB9ay7wbCMdxCfGTKMkZaYjTKXckIp89f2X1o8iirJUG3SNTikVlDKQykXBBBBB7gjcV6iwFzVK8eeIThIomgOSebOzDKLFRZQxTYMTfUWuAN6qfAXlxRbEY6V5IUNljZrLLJa6plGmUXDN8h3pHNcbIcKlxNhc3FxtTVWqVgfFLKk0kmQRxLcvYKC50jQKCASSPQgA62FVmTxnjcaxSJ0w8ajNJIt+hPNnOvsAASdBVo5LQcXZrDsL27jcdxem1WvCAVILoD1m+Z9ZHA2Zz5nU27XtVhR71qnZRnpRQKKEBRRRQBRRRQBSEUtMdqA857W1tVBxWPjlztHklhLOjnyJNirL3DWuDsbAjqUVZPFKZ8PIpd0BAzMnxBb66dx5jcishyTYCa/SVItprFLGex/UunuCOxFYz2awfE6OJ4FsHKmIw7HIGBRwdUca5W8+9j+YA37irTFileNcZh1GQkpPBrlR2HWtu8Ui3I+Y3FeGFaKWLmJ1QvZJI3NyhOoWTv2usg10GxFQ8cb4CY8u74aboIPle+RxsJFOoOxtcaEis3stVHnio2wWKikgJKEiWBtL2BsUb+pTdCPT1q9SwLIzIsLFMQiM8GqshY5h/aVcGxOlve9eHDeFRswWUsEDc2NAjBgD0l7WzIrC2xXt31EvisVhc2WH7tCoF8zyqFZ9bmREN5nP6nY/wBp3NGyyH47ALhIMhKRRF1ugcAAqPiaSQkXKkDKqt8O+lehnwRwx6DJbLleQO65r6BSw5bMd7AW9DVbn4oWzSKt8NGyqVlRRmlP5+XCqh1G4DNbUE3O3NiMR95ylzLPJeyQhOXAv9qxsOog7i5871S6NIwcui3YXjbYKPNJKqhtQjTRTse+iqqMmumhsPKo/GYwuY53OD7sP+IKZRe7ZgJiua/camqYSAzXhivqAGT4bH6sRt1E164RXYkhsOoBDWdI1BJuunTc6U5mv5XJV0XVsZ98XNdLKCOfJNECGOmWF5lJHuFFdOB+7ZFGITVjYBJFjckW1urrE/mdL+96oT8NdwZWSJ0tdgmS4UG2gBzJqK8sGYY3zchENrgsrTq2umZGIOnmCB2IqeRR4Jr0LvHhFk5qoziORgLJlZZLHdzG7rfQbZSe/lTuDcOOBvhuS6hpOY7mzBjtroCAB8O4vcXN6jZMa7DnDC4SR2DETxMVkZbgEPG2c2tvGfp2qR4VMuUSsVMZGT8CWV1Ug2BlGjQgAWzZdLEG4JqGk1RRfC7KPxtpOJcRe4MSDTqBAihiFtQdrLr7tapCVucyxQDJHGpCBtFjjXVnkPYnVmPmbeQq18Sg+8YccuXluTy2VrKHMZLWzsActx20v271S+PQvf7jh/iNmxMpNlspvYt2iS9yfzEX/SKun6GdEVxPEHGSLh8ObYeK7Zm0XTR5pfInQAbgWA1JroOFMuXC4QWiBzMzaZio1kmOwUC9hsAfO9e+DwYa2Hw1hGOqSRunNl3kkP5VXsO3ua4uM8UDgYPh4ZkYgSSBTnna+gA7Rg7J3tc1dexWzUvDhRoImjYMmRQGGl7C23baplRVK8CcPfDRvG8oc3BZFuQjkdQzbE2tcDQGrnG9dEejOSPSigUVYqFFFFAFKBTqKAaRTGr0amM1qEo4OIQgo19rGsmllK5op0LRkklD0spP5ozrlP7Ebg1oPjiSQ4V1jcR5uln1+Eg3FxqL+YBrLMPjpcPlhxKZ4tkN9vWKUX6f6dR6CsprZdaR74fAy4WZZMM3Nhk6NR0kNrknT8u1z20uDWieH8Hho3Ms6EqFV41kJKjTotqLgm+W4LEW03vDeEuD4eSVXkkcwmxyWIz79DqLk7Zja62vcrpXv4i41CxEkjc8h2sqMYbhgVBzoDmIsAchsAlhe5rCUjSKpHtxziMEplzlzJIzSRxIMsLONmmaWxlAYWsxCgaAVXI8DJckENM1pGMQGVFFySGHSPWwsBS4Lh/MVjFmOp5juAgAOiopc3Jt5m58hXbhyNOUTA8evVuw7ElRdr/psf8ANZtnZhwctsSLhUataQNIzKHR0KkMO9swGYjX6bV04gkjoaystjcFBnXQOqC2pUDYGxJqb4RwOTEaBSEvmOY5rM3xZSwOT21b+29XnhHg+KPVhmY7nX/Ov1JqY43IvPyIQ0vsZbPgDK5YQyC+pAIVbnfLnXa9ei8CcHWCTL5CRLn52sPpW3QcLRdlA9gK9zg18hWi8czfnzqqMHOBF8rrKqDXKqKT7NIpJ9zb5UTO0rqzGJUj6VUjOgB/LYDb+4CtuxPCY3+JFPuAf5qvcV8ExSXKdDeev763+V7elRLA/QR8z3RkuNhjLAwq6yG1imisNQdM11O+gJFeGPk5Dr+G2HnUr+Ojk5rWU3012HcjfQVaOK8Flwt1KDKb3Zbg2Pkdlt5ge4G9QmWNgWkLAAdEMd+jMBl6mGViTYm25uax2jdwhkja+5IcKk0LoZJkjMbSRTEcyLKxUPCyqBJGO/TZgRcAgWlvE/ClxIEw/BJKrKANDZsoubi4vYgEaXvc6AUqXCPHl5qHMqq0Tag5WPfKQSt9NCCLmrBw3jEDcwJh+XKvLLqJi+XISMyBieYL2BF75ToemrWcU4OLplT46JJJnwOFXLGjEux6cyr/AOZM50CC9wuvsSaIXTDKY8MSWIs+IIIZh3WMH/TT/wBzdyBpVv494fcwJJoup5qBxlt+R2LagWGz3PqTvSZ+JxwsEgXnznQMVJjVj+iM6yH1YW/prWMrRi0aJ4Kw2XDqT+Ysx+ZsP2FWdBVK8B4nErnixRUnVwCwMq3OoZQOkeQJFrbeV3U10w6M2OpQKAKUCrFBCKSn0UAUUUUAhFMe1OINVfxpi3MTQQm8zWJRSM4S+py3vuLaVEpUWSKz438YwMfu6qzpf8R1OXbbICOoa63t/moXhuGMllgdZY3IvGy62JtcxNv7qT7ivDETTIMs6Ej9M6X+mYZh8iKkfDEkaM00cLBlGVUVndGZgT8J1UBVJ+LsPOueTtWaLsmsSwVEjjlSPDAMgkdCbsRdlQBTfNbqa1so7C1V3BYpC5cRKrn4MtmRbNvZiSSSNza29q9+OTXe/VG0uUqjMXMQ3YHyLFi1u2bWl4asQOaNbKVAUynpDWHxEegNr2FzvWD0jpxQ5Soko4uUVsSH7hipEh7tFItwpF9DVt8LcCbEkM5tGvl73sD3ba7dvc9Nf4Hw1Z5Y1jUK7MQxVs8YAF7p6WuT7W71tHDcGsKKiiyqLD/78z/vV8UL2zXycrj8KPTB4BY1CoAANAALbV1AW3qJfiDcvnBgqalVtfMBe2vYkC+m31rj4zxWRgYo4mJljujBrMubQlltcWGulx2NdDkkjgSLC8yquYkBf1Ei31qNglIxMxZo+XkjI6zmG+6npUHzFQ+FkP3KLJIk3KK8y+txrupsQRe9rDbagcW5qkZbtYhlKG+mwIYZbg276m1qpLJxe0WUXRbGcdyNfWly1UuOoBg1ieUJL0soViG1bpAsL21A2rrw/iYWGdMtwoQ3+NicpAG9xrpubGwNWc1dMjiyXxvD1kWzAEeR/asn8W+HjhpAy2ykkq2UEA2N9Ngbf7jvbRoMayqkxlEsbMqMAFyqXYKMlhewYgEEk12cZ4cs8bI2x2PcHsR7GoklJF8WR4pWYgkJmUrbLuVIXmYhnF1BYKehSdDbTbua4HxyxhRLh3eRc4mcMUbKjWUXscpXQHQHW21SXGMAYZWja4vcHlqGckbANuAR5dgL1HcQRVeMm0a2Adc4lawtdmUG6Eg7HuD5VyLs9DJBTja+pZOCpiZuhpo/xAQiuFLSxspdLMdb3GXNm7ag2qqzcOlwzywwRCMqTnkHxkHXrlbSMa7dI967eHcUhRLwsQ5ujxPGwiSPmWDhtSr6hsy6dPrq7xZLJOsRxLnKQ13iF0kZTYn+knfW/tYitFpnnvo5fDPF8PhJSJplLSCxKBmVbG/U9rHf8txpe9ahhJFdQUIZTsykEH5isRWWGM/hQpf9cv4j/IN0j/pq+eCsfLGG+83jDleXzLR5jY3CAgX0HauiM60ZSRegtFIrUoNbFKCiiihAU1mpSfUD30qo+I/tAwuHukR58o0IU9AP9T7fIVDdE0eHjHxcYXMEedWygtIuTMM2wXMCBp3tWa4nBwyMWMs4cm5ZlR9fMkMDT8Z4pEzl5cPE7ndg0qE9hs9tBptXOeKw98O4H9Mw/wDlH/msXbNOjuwz4iIWhx4y/ocyqp+TKyfWpr/xd1gW5jE3xARqgV8xya5AA3UoNvRfUVWBxPCn8k6+vMiP/wABUtMAmWRULKqfhn+q9wW7aE9vKqS+ZKFjzWKYglSud7sDnLuB066i+5NSGExoVVS8iAEnpCspv5qfTSufF4bETMJpI5CUjjzyPc9PwIerzFjp6mmGsMjPT8LHyUmax9l2DDK8530jFlAGwLEft9DWhZaq32bRZcBCf1GRj85Gt+wFWkmuyCqJ52WXKbZUvFXBoxF8ToqsZb8whEOouFJst2by7mqRxLizqCA65y0cjOGssyFSotsb3a5He3axFTXjHiUrq8TvHC5Yq6yFHXlZbqwO41B7aXFUqLBWico6zqi6hCRyCWuCSRqDc6ed7HQ3o5raaCj8UaJPh3iXGRpYHLE1xmIcJc6kg6m/sf5rogx7CXmJiIZMy3lLiVQbGwXLe+a+2UafWoqHFYUKiySs6ABmi5LZ8wvcIynLrsSf8VxYvjH3gEqt1VlLZwWZbsBYG9rG2WxuNdq5XOUkkz0cihCVRj2WHjPiDEMQWcG1hkLDQkkG1mDMQNL286juH8Scc0zMbszK7lrFAWsiKL3VTucuuune/HxNm0OuVtdWJBsdiAbfUA1YON+Fo444wJ4AxjWVzLdSBI263OQ9xtfT10RuROVRxwjrf7F88IcNgMS5VUlGz5RIXVS3UDl2U+4B796tNZr4Bxo5vJwqlQpYzNJc8xBohW1+u1j2uG9q0uuyG0eXN7Mw+1Thl2WQaFlO3mlhv6ggfKsu5YANv+71tv2nrbDI+nTIoPs4Kn9yPpWKsK5syqR6/gPljcWIuGY9WdL5MvLexvGAe3prbbUjvU1h/u4w5APMIIC4ZmbUkNZ7KQd9CB/SKi8PwWckTRK7CxLsqMbIG1sPz5ctzb+RapzEsgwrviIlzSosazxALeJDYFksBc5QR5gilnnSVOiu4jEYxSQnKwo8gYIm9Lm/MP1qLk4dnN5sWpJ3KrLIfmxAB+tEkmEViFbENqdckKj6hzTPv+FB0jnY/wBUsaj9oya1RjRb/DHiv7vkiMssyEqv4ioMtzbQ5i1vnWnhhWBnjMQ+DCxgju8sr7egK1d/D32mRmy4pCrfrQFlPuu4/etISoq4mjUVycP4rBOt4ZUf+1gSPcbiuutk7KHNj8CJVKtse1VXinhggHlhQfMKt/ncVda85TpVXFMsnRjPE4cUpKorXG/4ZIv6G1vrXCuH4kRpG49SIl/m1WHx7wLNO8zyFYyF0VJHNwLEkKLD61TxBgV3kmb+2GNf3aU2+lY1Rbsk4eHcRb4niQX3klwqfsTc1IYaGSNxHKOYliZclmVsq5nyldjbS4ta96rP3rDj4IZ2t+uVQPosX+am5MQzR8xQYWKlSAWKmM2BGvUe1zqKrKyyOviMTrMimdpUK9OrkKj/AOmLnQi1hppe9eD114fENhTGl7xOQbsMymI2Jy6bq+tv96ZxCDJI6eTED27ftXPkPV/D5alE3D7Ozfh2G/tYfR2qxSSKoLMQABck6ACqR9kGMzYN4j8UUjCx8n6h+5I+VWbxBAjwSCRcyhWbKb2JUXG3tXbF3Gzyskam0/cy/wAeSQ4yZ3UmwXlh11CvuMwAvkZSO997bWqN4NC8WGxudsxlgjLWAYBonsLm9xdWG4HfepSLw6//AIbHisKTzHTO66NmsSDl2IIAGmxtUHjppGgZnkLSLlEp1VwGschsMsiiwIN7gXFt7U+Gt6fuTBvkq90RuDwpc6KzBQGYLbNlB6iL+leSYg8zNEpjjYHMqXY5Njn7sSN/UaCncsjWxt5gX0Pvoa6Y54rdcLHe7CXJf3AQgVwp0e9lSn/Rz4pwT0kka6kW+g7ftVj8bxyTyBVlZF5GHBAkYJlEeYgx5RnJzXspNstzVcmS92CFVsTYm4AA/UbXrow3Gn6Gjkd3UqHjsetVGgZyVIQCwKggW3vtWkPVI5vMUEo2+vuTPgrxCMJMmbqiClLAKpsSCXIAszXAOup0rbsLiUlRZI2DIwBVhsQay3jnAMnDnxcyg4g8txp8AeQNlX0ANtb7Vp3DlHLSwAuA1gABdhc7e9dWJOOmeXlmpytKkVf7WGtw5/V4gP8ArFYnetX+2PF3jw+HXVncvb0QFR9S37VnsXApCV2uWVSOrTMRbWwB37VhnVyPT/D6jjbZ4hZoQksGIlUgHMLnKlxcgLa2o1+TGvafgk8azGPExSIyBXRWIV2LA6Fly3V8vf8AMfI29ZMZjI2fDJNCI2XLoES67yajVmFgpJvpf2qCxOJyx9bmRoisaodEMetipBF7Ekf83vUI4Jy22cwwvETorMfRGjb90Y1zyw8SXcYj/pk/m1eBlgOjQOv9kth/742/mlVYQeifFRegVXH1WRP4rdMwPObHY9PiOIX35gqZ8P8ADMfigGaaZEPcswJH9Iv+5p/AeFzTyKY8bOygrmDc5Om+ovmZTcdr1reEiUbC1aJJlWyH4BwHkWOZ3f8AXIxdvlf4flVgCmvVRS1pFUUsdSEU4CkqQjmxODVxqBWe+NfDmHhH3kRFyCAUVsga+1zY9/IVpRFRvFMDzFKnY+3+arJa0SmYvBxHFMf+Hw6Rr+pIwB/zTSk2/wCoVJTTvKEUyRzzAN0Ixey6ZgWsFPsCab4r8MSo4aacmIneViSvkAoBzaDQAf71z8KwsIbJFHM75T+IQVCi24VblR6sflWEi6O3hWOeMMZEvF1mMuOgOQdG9Dl+qipniWK6Y5IkHWoHUTdSosVNrE+liKg8HPOLxjMAwcrG6lkbuRra98twb6NarJg8THP0QixZBl0AOZRoGW5ykFbab3HpfGR1+PPjI7fAvG3wuNDTrkjxFkY2AXNpkPkADp7Ma2XFwhlIOxBB9iLGvniTDl7pldBe8kkzbW32G2vvWpfZ34vE6jCYg2xMYspb/wAxRsQe5tb3GtaYZ+jLeVi3zX6lU4b4vk4Wk2Bkg5uR3EfUV0Y3F9DdTvp5kV5yeDsZCDMMxDi7wqzaAkkKf1KL9hfTtvV+8XeCYcZ1m6SgWEq2v6Bhswrjwv8A4pAvLf7tikAtdy8T221IBvp/+1pxp7OO9aM3xPAMQpVlhUFupVAjzb6Dlb/K2ne1dyxY7NzRhYs+ULrB0jXfKDvfv5VM+BYuInEuTIy4dWe4frQ6myxltbDTXTSrDhuO4gzCNggUuV56qSl9gtio02F/PS9ROTm9lsTULVfczPF8Anz6x3c3zZmw62JGv5xpr3UdqsXBPs1M8eeQcokNlQWNjtqTfvrua6vtBwHEXxClHkOHuuURggIDYHmKnUe+uunlVpfDcQmXl82GCO1rwq5kI20Z/h97XqihTLzzOUaZRDx7F4514fKFssoR3TTMsTWO22g1+VbPCMq+QA+VgKg/DPhSDBr+GvUd3bVj7k1U/tP8YhQcFh3GdumZwdEU/lv2J7+QrT/RWzOEHOXFFV8S8WONxkuITmcqK0cbxDNltfKTtoxztprbtUdhpHDc64mSMqWZQAWFzo17ZiANt+3ekxnDlAUQiQ305qspjcWOa2Q6C42PYG9THDsRBBG0Tq+ZepjYBOsZVsfzOWNlXta+lr1y227PTk1jx0voiG4niSphbGR8vCv1jlvFz2Vici5Fe8YygLroLnc2qKw3E1VgI5liupyc1TIuUn4T0sB21NTGP4XFEypIsaw52lkCyLJIygWTrzGw7KDY3J06agxw+BgizRyxZieXOrBka+ozIbKbeatf0rRUzzpHbPhmdS5w8EgA1eAML/8ANASq/Nab4X4FDjGJCyoEIzIxVgSb2s4Cm2mxUVy8P8NsZsuHxEbAbyQv1L7ro6n5W9a1DhWA5agXZj3ZjmZvUk1tGNmbPfh/C1jACgAAaAaD6VIpFakjFeorZIzsAKLUtFSQOAoIoooBCKY5r0prLQlFC+0mdUhRmR2QOLhSALkELmOpAOuw+m9UXAQYrHsIoUCp8RRemNQPzSMd7fqa9a54pSMYaUyLmUIbrtf59ves1++zTxFMy4XBoRmCAgG+wZjdpnPYEk+1YZOy6G4+B4FhVJw+VtCqhrMG/IBc29O9qmOF8dNhJiETLfkA2dQrWBS4G3UovlsdL2Otq3JxdjkgwaFFzAggAzSOL2JbUr/apA87nWu8STRFwXQHKGto4L2tcAXBIBZSe4Jve1xizSLJuYNMokRskgPUhsVNiRqpGXQ6HTuPO9R8cN7tmkWZevmjpWMqdAbDttptpvXZwzjDMyswAimLDmRpYFhlLq4tmj1tqGy97WrsxnDkm1Uub3blKRZio1NlJGhFv8nQnNqtndizJrjIs3hD7TwQIuIdB2We3Q399vhPqNPatJiZJFDIysp2ZSCD7EaGvnrHTZVMZFgbDluoyr5t/U3bMNra03hM0+Fkth8WYltcspLx+fUovf6VpHO1pkZPDUtwPof7uPL6Uz7kvkPoKyLh32i8SBK5cLibW6geWTf5i59LV3QfafjnBy4CM20JEjWB+la/5YnM/GyexqnIFMxE0cSl5GVFG7MQoHzNY/iPH/E5gcn3bDC5FzbMSNwBIdx7VXpJZJ7nGzTy5Ws4LWCX0FgdGJPlpVZZ0ui0fEn/ANaLx4k+0VpiYOHadnxL2VVB0ut9vc/KqJwvERqHjcDM2bNKxzZ79gcpK+YI1Y7kXpgws0TlY82W+uU/huL+t11HcgkXqZgCgqcQHkAaxVFS6jU2LnKL66k2IA2F6xbcns7HCGBfyefCMBCkgLl0WS+RQvMa+w6RpcncmwFeXGJopVnMSyFIupXzqRmJKKWa2oJZrEas17aAmncS4vFIjcpHXCoCDKqktK2xUOoAA3UnMoCmyg3vUHiI55ciNKCpu0cKMoRbqFynYK1tAO1jfdbylRxZMjk7Z4r4fR2aOHFoXeMEF7ohkuboCfh0/MdDUMcPicG7RuCh/NGwDKw/qVgVceuvpXtheJPGWjnQ5b2KgBJIyNOgkaf2t0n03HfNxJ44wJcuLwl7KTcNGTrYN8UD/wBJup/qrVIwZLfZwUbEOyRGM5CHyH8L4haynVDe+gJG+1alCBVT8CYaE4cPBmyszEl7Zr7a2002q3RxV0Q6M2x4pwFAWlqxUaRRTqTLQmhaKWloKG0hNPNIVoCo/aBjkjwx5mYqWUEKbE2uQM1jlBIFzWVPiZcW6Io02jiQEKvsP5Y3Pma2/jfB0nieN9VYEf7Eeo3rFpJyo+64MZne6yzfCSBfMif+nEAOpt2t2G+M1s0j0ejHlt93wrBpbHnYgGyIoHWEbsgHxPu2gGhs3KeIkuiYYkIumf4HkJGrMRqoI2UGwHmb1yYzEKF+7Yc3QkGSW1jIynS3lGp2HzPpc/Afh+ONGxuK0w8Ow2Mkg2VfSs50kWWxvF8NjcJliJcxSZJPw82WTS4IC2ZHI0axG+1dOEwWaPnGWHMDdsJM0meFWOhV5QZL63vdgNd6rPiLj0uKnaUsQS1wFJsLaCw20Gle8vCE5KytImb8yOG18sjD4tO2nzrOvctZb3xEYOQnMTplZi7Cx1KM7KXFvynPbsbaUnFeAcsNlsY76uBmUgWIzFDZT6dO2xqtYXjwEIhnEc8QAVFAIkXS25UqwUbXvpbUV34HxBDIArSNhWPRnyRyRMv5Q1wWjsB2vVeKNoZ5R0joThhS1rnzK5Q1j6MGH8GuYcOJZgqLmNwt7tluf5HmR8qlBNFEoSZoGAHS6xwKj5gSAsnXd720JTv6W9MCMThbtNFA0Qa7SP8Ai5dN1/Dsotqe1OCNfzT9UcMPApbyArzLLmN85yWub3B7+R3p0fDESxkaXU5GPKdvi8soGfa9gb1IS8SLzGSLGYOEhSFbmoZCttgsJSO2vwsSe9655OLRlGWaLEYgyCxMDLIklur/AFXTOh0uRGSNdCdTRRKvyZvrRJGIx2GEZ3KEaxQqWDXuAFe4N9fiyqLE9q8sfxvEQEjEnDW6VXDMzcxQws4yRqALqCS1l3Nhrc1bFeIIolEWGgkgjZruFlZZyo2RnXpS+utmNiNa55sLFNG8yMAzZfweY0r5gLMZHZRp6dz5Vajnc2+yVjXGcTdYoWUQx5isUSvFFGFIYHvfXQXJN6qiY5o5GjmTpuVZbdaHbMjHUODrrodjvTOFcSkw8yyqxzKb21t7W9r1cvGnBFxUI4hh1sr/AOoo7HQX976H6+dOn8iEuX1IHEIJwqTOvNIPJxOyyqNkl/SRsGJup0bSxETHJLhnItlOqujC4I7q6HRl9DXLhcbkvFLcxNv5qdg6eTD6EaeolpJVYLFiGHwjk4kXtl7B+7J2/Uh8wCK0qipePszxseWRIwyi4cx6lUJ0OVjuptex1Gup3q/o16rHg/gCwQLlIJYBmcWsxYdiO3lVmjjtXRAyfZ6CigUtqsVEopaSgHUUUUAUGltSUBH8axPLgkfyU29zoP3rDMdzGDx4aNjm/wBWVRbNb8qsbdAI18z6AVvHEuGJOmSQErcGwNtvPzpuE4PFH8CgfIVSUW3ZdOkYX4f4C2dRIClyLs2gA71J+MPEAkyQQ3XDxDLGnn5s3mx3rX+I8GjmWzj/AL9DULD4Bwym9r+//d6zljt7JU9UY/wrDZ21B01tY11ccxV2CA3C1rcvg/D26ERT5ga1WMd9my3LK4B9cxP81HBkplUweJaLDvYKc3ZlVhc7GxG/qK4MBKc2UvIE3IVrWO1wDpfepLxFhzARCfK4PmO1R3Dl1JqjRNnRLLGgITMwzDpljUrcWN7rJe+vlrXr9zjJ6TEp3ty3K+V9Sbm/Y6a1Fv8AF/zVIYU9XyP80otyYgnSQgTMcw6Q8cMea3qSy+VtjXlxCXKwVHmyjbM9+1r2UADSuUb+x/zXvxFPhNKI5M7cbiOdh1FkTJ2RQoJG5NtydyTXDwiazEX0b+RXd4fwxmJiG51v5DuTVowf2c9y6/vepUSvJlG4jFZr7Xq0fZz4oGGlMUlmgl6WViLAkWvqdj3q2J4BiNs7OSPJrCnf/wA7g7MfZrN+9S8VqmSp0yk/aH4XSJ80DBomuyagsvmrAbWvv3qpYWV415c6Nyj+bKbodsynb3HcVvGC8KwoLFQw9QD/ADXpL4XgP5AvsAKvHG4qm7IckRf2dYwvhVRiCY+gMNQyfkIPfTT5Va71F8L8Px4ckx6ZtwNAbeg0v61Kha0iqKPsBSiiirFRDSU6i1AFLaltS0AhpAKdRQBRRRQBRRRQDSKY8N69aKAr3G/DEOIHXv2NtR7HtWf8f8Ofc9VJKG417Ht/mtfZah+O8J58boRowIv5eR+RqkoX0WTMK8qlUWz/AC/2pOJcBngcCSMgFrBwDl3t8qe8eWQg+v8ANYMuuiLddW9z/NWTgvBPvdlvZRYk/wAAVDLg3kkIjQsfQafXYVq3g/hBggRW+Ii7e/v6VaMbaIbH8B8KRYfWMAE6FrdR9yd6sSQ2p0Yr0rdIpY3LSiloqxAUUUVAEpDS2otQCWpKfSWoBtFFFAPooooAooooAooooAooooAoovRQBS0gp1AcfEMMJEKkXrJeP4EriFRR1OMq+5b/AO62Uiq/ivDmfFRT6dCvp3u1rH5a/WqShbsvGVJnTwDhSQRKqgaAXPcnualqREtTrVdaKtiUUUGhAUUUUAUUUUAUUUUAUUUUAhFNp9FAAopaKASi1LRQCUWpaKASgClooAtSClooAApaKKAKKKKAKS9FFABoFLRQBSUtFAIaSiigC1LaiigC1IaKKAKKKKA//9k="/>
          <p:cNvSpPr>
            <a:spLocks noChangeAspect="1" noChangeArrowheads="1"/>
          </p:cNvSpPr>
          <p:nvPr/>
        </p:nvSpPr>
        <p:spPr bwMode="auto">
          <a:xfrm>
            <a:off x="155574" y="-144463"/>
            <a:ext cx="1269813" cy="126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data:image/jpeg;base64,/9j/4AAQSkZJRgABAQAAAQABAAD/2wCEAAkGBxQSEhQUEhQUFhQXGBQXGBUWFxUXFxsaFBcbGBggGBgaHCggGB0lHBgcITEhJSkrLi8uGR8zODUsNygtLisBCgoKDg0OGhAQGiwkICYsLCwsLCwsLCwsLCwsLCwsLCwsLCwsLCwsLCwsLCwsLCwsLCwsLCwsLCwsLCwsLCwsLP/AABEIAOUA3AMBIgACEQEDEQH/xAAcAAABBQEBAQAAAAAAAAAAAAAAAQIFBgcEAwj/xAA/EAACAQIEBAQDBwMCBAcBAAABAgMAEQQSITEFEyJBBlFhcTKBkQcUI0JSobFicsEz0SSCkvAVQ1OiwuHxF//EABkBAQADAQEAAAAAAAAAAAAAAAABAgMEBf/EACsRAAICAgIBAgQGAwAAAAAAAAABAhEDIRIxBEFRImFxkQUUgaHB4RMyQv/aAAwDAQACEQMRAD8AulIBS0VYzEApaKKAKKKKAKKKLUAUUWooAoFFITQDgK85JVVlUnqa+UeeUXP7UM9Zj4t8RsuNjkjPThyB6EsfxB8wLVDdFqNSC0EVz4PFCRFdTdWAIPodRXvepTsqFFKKKAQ0WpaS1AFFLRQCUUtqLUAlFLSUAUUUUAUUUWoAooApbUAlAFLaigCilpKAKDRS2oBt6ZLIACSbAan5a0khqq+MuKhEESn8STS3kn5ifK40HvUSdFkRmJ8cmXER4eGPKJCw5rHXQE3CgWF7d/OqMRniY7kMBr7m+v1qTxUJTH4a2/NX6MQP4vXFg4f+HxBPaZQPmX/2rPtk3o7vDHjyTCrymjEsQJy3YqyjuL6gj0rWOCcUTEwpKlwGF8ptdSNwbdxXz5Cl2sPPQVofhLi4w0pjkNonyi5PwvawPsdqmLog1G9IBXjG1wLH59tfWvcCrpgQikpzCi1SRQ2ltTitIaEDaKdTaAKQ0tFAFJalooAFFFFAFFBppNAei2pzRkVE8Uj5iMjaqRqPY3G2o1FZ3juM4/AEtFO0kAOXLKOZyydlcnWx7NfX3BFUcq7LKNmtAUNHpes34N41mxkc6kIsqoHVEvZ1B/EOpuSF6gvcBt7WqP4jjJhFz8NI8bJl5qRkqpUnpkVNh1EKwA7g1V5a0TxNVtXiMQOxB9iDt7VnngnxFLimmixErSMsTtGnSodlGazlRdhl1y97VGeJ4c8UeJjARgeVMIxkF7XjbKtgAy3B9V9ah5d1RPDVln8VzTYjD4mXDuyxYYqjlGKlmfexG4UZfmx8qyzh+PkN9Toxa5OpLC1jffat98Frh5eD8rReaJUft1nT5bqayzwl4aleV1dWhDCRBJIpVMy33YjbTtUOascXR4cbUtiMPIB2hbtvYf7H6Vy4T/QnUf8AqJpruM5HvV4XhGHL4dfvKFEURudQwKOxJUb5QGtc9xUdi+FRiWVUaULnRlfldHSGtckgXa97ehqOaTHDRRuHYQ86INa7DMfmTep7juFASQqNLjU+VT54Vhmngb71EAi5XsCTa3YC5vfejxHwho4Om0pcsV5YYmyta7C11v5Gp5qhx2cf2a4LFESzQ5nihClo7mzBtwg/UAL/ACtV/TjkBAYzRAabuoOvmCbg+lSH2b4UYHhfMlGVjzJpBaxAtcAg7HKB9ay7wbCMdxCfGTKMkZaYjTKXckIp89f2X1o8iirJUG3SNTikVlDKQykXBBBBB7gjcV6iwFzVK8eeIThIomgOSebOzDKLFRZQxTYMTfUWuAN6qfAXlxRbEY6V5IUNljZrLLJa6plGmUXDN8h3pHNcbIcKlxNhc3FxtTVWqVgfFLKk0kmQRxLcvYKC50jQKCASSPQgA62FVmTxnjcaxSJ0w8ajNJIt+hPNnOvsAASdBVo5LQcXZrDsL27jcdxem1WvCAVILoD1m+Z9ZHA2Zz5nU27XtVhR71qnZRnpRQKKEBRRRQBRRRQBSEUtMdqA857W1tVBxWPjlztHklhLOjnyJNirL3DWuDsbAjqUVZPFKZ8PIpd0BAzMnxBb66dx5jcishyTYCa/SVItprFLGex/UunuCOxFYz2awfE6OJ4FsHKmIw7HIGBRwdUca5W8+9j+YA37irTFileNcZh1GQkpPBrlR2HWtu8Ui3I+Y3FeGFaKWLmJ1QvZJI3NyhOoWTv2usg10GxFQ8cb4CY8u74aboIPle+RxsJFOoOxtcaEis3stVHnio2wWKikgJKEiWBtL2BsUb+pTdCPT1q9SwLIzIsLFMQiM8GqshY5h/aVcGxOlve9eHDeFRswWUsEDc2NAjBgD0l7WzIrC2xXt31EvisVhc2WH7tCoF8zyqFZ9bmREN5nP6nY/wBp3NGyyH47ALhIMhKRRF1ugcAAqPiaSQkXKkDKqt8O+lehnwRwx6DJbLleQO65r6BSw5bMd7AW9DVbn4oWzSKt8NGyqVlRRmlP5+XCqh1G4DNbUE3O3NiMR95ylzLPJeyQhOXAv9qxsOog7i5871S6NIwcui3YXjbYKPNJKqhtQjTRTse+iqqMmumhsPKo/GYwuY53OD7sP+IKZRe7ZgJiua/camqYSAzXhivqAGT4bH6sRt1E164RXYkhsOoBDWdI1BJuunTc6U5mv5XJV0XVsZ98XNdLKCOfJNECGOmWF5lJHuFFdOB+7ZFGITVjYBJFjckW1urrE/mdL+96oT8NdwZWSJ0tdgmS4UG2gBzJqK8sGYY3zchENrgsrTq2umZGIOnmCB2IqeRR4Jr0LvHhFk5qoziORgLJlZZLHdzG7rfQbZSe/lTuDcOOBvhuS6hpOY7mzBjtroCAB8O4vcXN6jZMa7DnDC4SR2DETxMVkZbgEPG2c2tvGfp2qR4VMuUSsVMZGT8CWV1Ug2BlGjQgAWzZdLEG4JqGk1RRfC7KPxtpOJcRe4MSDTqBAihiFtQdrLr7tapCVucyxQDJHGpCBtFjjXVnkPYnVmPmbeQq18Sg+8YccuXluTy2VrKHMZLWzsActx20v271S+PQvf7jh/iNmxMpNlspvYt2iS9yfzEX/SKun6GdEVxPEHGSLh8ObYeK7Zm0XTR5pfInQAbgWA1JroOFMuXC4QWiBzMzaZio1kmOwUC9hsAfO9e+DwYa2Hw1hGOqSRunNl3kkP5VXsO3ua4uM8UDgYPh4ZkYgSSBTnna+gA7Rg7J3tc1dexWzUvDhRoImjYMmRQGGl7C23baplRVK8CcPfDRvG8oc3BZFuQjkdQzbE2tcDQGrnG9dEejOSPSigUVYqFFFFAFKBTqKAaRTGr0amM1qEo4OIQgo19rGsmllK5op0LRkklD0spP5ozrlP7Ebg1oPjiSQ4V1jcR5uln1+Eg3FxqL+YBrLMPjpcPlhxKZ4tkN9vWKUX6f6dR6CsprZdaR74fAy4WZZMM3Nhk6NR0kNrknT8u1z20uDWieH8Hho3Ms6EqFV41kJKjTotqLgm+W4LEW03vDeEuD4eSVXkkcwmxyWIz79DqLk7Zja62vcrpXv4i41CxEkjc8h2sqMYbhgVBzoDmIsAchsAlhe5rCUjSKpHtxziMEplzlzJIzSRxIMsLONmmaWxlAYWsxCgaAVXI8DJckENM1pGMQGVFFySGHSPWwsBS4Lh/MVjFmOp5juAgAOiopc3Jt5m58hXbhyNOUTA8evVuw7ElRdr/psf8ANZtnZhwctsSLhUataQNIzKHR0KkMO9swGYjX6bV04gkjoaystjcFBnXQOqC2pUDYGxJqb4RwOTEaBSEvmOY5rM3xZSwOT21b+29XnhHg+KPVhmY7nX/Ov1JqY43IvPyIQ0vsZbPgDK5YQyC+pAIVbnfLnXa9ei8CcHWCTL5CRLn52sPpW3QcLRdlA9gK9zg18hWi8czfnzqqMHOBF8rrKqDXKqKT7NIpJ9zb5UTO0rqzGJUj6VUjOgB/LYDb+4CtuxPCY3+JFPuAf5qvcV8ExSXKdDeev763+V7elRLA/QR8z3RkuNhjLAwq6yG1imisNQdM11O+gJFeGPk5Dr+G2HnUr+Ojk5rWU3012HcjfQVaOK8Flwt1KDKb3Zbg2Pkdlt5ge4G9QmWNgWkLAAdEMd+jMBl6mGViTYm25uax2jdwhkja+5IcKk0LoZJkjMbSRTEcyLKxUPCyqBJGO/TZgRcAgWlvE/ClxIEw/BJKrKANDZsoubi4vYgEaXvc6AUqXCPHl5qHMqq0Tag5WPfKQSt9NCCLmrBw3jEDcwJh+XKvLLqJi+XISMyBieYL2BF75ToemrWcU4OLplT46JJJnwOFXLGjEux6cyr/AOZM50CC9wuvsSaIXTDKY8MSWIs+IIIZh3WMH/TT/wBzdyBpVv494fcwJJoup5qBxlt+R2LagWGz3PqTvSZ+JxwsEgXnznQMVJjVj+iM6yH1YW/prWMrRi0aJ4Kw2XDqT+Ysx+ZsP2FWdBVK8B4nErnixRUnVwCwMq3OoZQOkeQJFrbeV3U10w6M2OpQKAKUCrFBCKSn0UAUUUUAhFMe1OINVfxpi3MTQQm8zWJRSM4S+py3vuLaVEpUWSKz438YwMfu6qzpf8R1OXbbICOoa63t/moXhuGMllgdZY3IvGy62JtcxNv7qT7ivDETTIMs6Ej9M6X+mYZh8iKkfDEkaM00cLBlGVUVndGZgT8J1UBVJ+LsPOueTtWaLsmsSwVEjjlSPDAMgkdCbsRdlQBTfNbqa1so7C1V3BYpC5cRKrn4MtmRbNvZiSSSNza29q9+OTXe/VG0uUqjMXMQ3YHyLFi1u2bWl4asQOaNbKVAUynpDWHxEegNr2FzvWD0jpxQ5Soko4uUVsSH7hipEh7tFItwpF9DVt8LcCbEkM5tGvl73sD3ba7dvc9Nf4Hw1Z5Y1jUK7MQxVs8YAF7p6WuT7W71tHDcGsKKiiyqLD/78z/vV8UL2zXycrj8KPTB4BY1CoAANAALbV1AW3qJfiDcvnBgqalVtfMBe2vYkC+m31rj4zxWRgYo4mJljujBrMubQlltcWGulx2NdDkkjgSLC8yquYkBf1Ei31qNglIxMxZo+XkjI6zmG+6npUHzFQ+FkP3KLJIk3KK8y+txrupsQRe9rDbagcW5qkZbtYhlKG+mwIYZbg276m1qpLJxe0WUXRbGcdyNfWly1UuOoBg1ieUJL0soViG1bpAsL21A2rrw/iYWGdMtwoQ3+NicpAG9xrpubGwNWc1dMjiyXxvD1kWzAEeR/asn8W+HjhpAy2ykkq2UEA2N9Ngbf7jvbRoMayqkxlEsbMqMAFyqXYKMlhewYgEEk12cZ4cs8bI2x2PcHsR7GoklJF8WR4pWYgkJmUrbLuVIXmYhnF1BYKehSdDbTbua4HxyxhRLh3eRc4mcMUbKjWUXscpXQHQHW21SXGMAYZWja4vcHlqGckbANuAR5dgL1HcQRVeMm0a2Adc4lawtdmUG6Eg7HuD5VyLs9DJBTja+pZOCpiZuhpo/xAQiuFLSxspdLMdb3GXNm7ag2qqzcOlwzywwRCMqTnkHxkHXrlbSMa7dI967eHcUhRLwsQ5ujxPGwiSPmWDhtSr6hsy6dPrq7xZLJOsRxLnKQ13iF0kZTYn+knfW/tYitFpnnvo5fDPF8PhJSJplLSCxKBmVbG/U9rHf8txpe9ahhJFdQUIZTsykEH5isRWWGM/hQpf9cv4j/IN0j/pq+eCsfLGG+83jDleXzLR5jY3CAgX0HauiM60ZSRegtFIrUoNbFKCiiihAU1mpSfUD30qo+I/tAwuHukR58o0IU9AP9T7fIVDdE0eHjHxcYXMEedWygtIuTMM2wXMCBp3tWa4nBwyMWMs4cm5ZlR9fMkMDT8Z4pEzl5cPE7ndg0qE9hs9tBptXOeKw98O4H9Mw/wDlH/msXbNOjuwz4iIWhx4y/ocyqp+TKyfWpr/xd1gW5jE3xARqgV8xya5AA3UoNvRfUVWBxPCn8k6+vMiP/wABUtMAmWRULKqfhn+q9wW7aE9vKqS+ZKFjzWKYglSud7sDnLuB066i+5NSGExoVVS8iAEnpCspv5qfTSufF4bETMJpI5CUjjzyPc9PwIerzFjp6mmGsMjPT8LHyUmax9l2DDK8530jFlAGwLEft9DWhZaq32bRZcBCf1GRj85Gt+wFWkmuyCqJ52WXKbZUvFXBoxF8ToqsZb8whEOouFJst2by7mqRxLizqCA65y0cjOGssyFSotsb3a5He3axFTXjHiUrq8TvHC5Yq6yFHXlZbqwO41B7aXFUqLBWico6zqi6hCRyCWuCSRqDc6ed7HQ3o5raaCj8UaJPh3iXGRpYHLE1xmIcJc6kg6m/sf5rogx7CXmJiIZMy3lLiVQbGwXLe+a+2UafWoqHFYUKiySs6ABmi5LZ8wvcIynLrsSf8VxYvjH3gEqt1VlLZwWZbsBYG9rG2WxuNdq5XOUkkz0cihCVRj2WHjPiDEMQWcG1hkLDQkkG1mDMQNL286juH8Scc0zMbszK7lrFAWsiKL3VTucuuune/HxNm0OuVtdWJBsdiAbfUA1YON+Fo444wJ4AxjWVzLdSBI263OQ9xtfT10RuROVRxwjrf7F88IcNgMS5VUlGz5RIXVS3UDl2U+4B796tNZr4Bxo5vJwqlQpYzNJc8xBohW1+u1j2uG9q0uuyG0eXN7Mw+1Thl2WQaFlO3mlhv6ggfKsu5YANv+71tv2nrbDI+nTIoPs4Kn9yPpWKsK5syqR6/gPljcWIuGY9WdL5MvLexvGAe3prbbUjvU1h/u4w5APMIIC4ZmbUkNZ7KQd9CB/SKi8PwWckTRK7CxLsqMbIG1sPz5ctzb+RapzEsgwrviIlzSosazxALeJDYFksBc5QR5gilnnSVOiu4jEYxSQnKwo8gYIm9Lm/MP1qLk4dnN5sWpJ3KrLIfmxAB+tEkmEViFbENqdckKj6hzTPv+FB0jnY/wBUsaj9oya1RjRb/DHiv7vkiMssyEqv4ioMtzbQ5i1vnWnhhWBnjMQ+DCxgju8sr7egK1d/D32mRmy4pCrfrQFlPuu4/etISoq4mjUVycP4rBOt4ZUf+1gSPcbiuutk7KHNj8CJVKtse1VXinhggHlhQfMKt/ncVda85TpVXFMsnRjPE4cUpKorXG/4ZIv6G1vrXCuH4kRpG49SIl/m1WHx7wLNO8zyFYyF0VJHNwLEkKLD61TxBgV3kmb+2GNf3aU2+lY1Rbsk4eHcRb4niQX3klwqfsTc1IYaGSNxHKOYliZclmVsq5nyldjbS4ta96rP3rDj4IZ2t+uVQPosX+am5MQzR8xQYWKlSAWKmM2BGvUe1zqKrKyyOviMTrMimdpUK9OrkKj/AOmLnQi1hppe9eD114fENhTGl7xOQbsMymI2Jy6bq+tv96ZxCDJI6eTED27ftXPkPV/D5alE3D7Ozfh2G/tYfR2qxSSKoLMQABck6ACqR9kGMzYN4j8UUjCx8n6h+5I+VWbxBAjwSCRcyhWbKb2JUXG3tXbF3Gzyskam0/cy/wAeSQ4yZ3UmwXlh11CvuMwAvkZSO997bWqN4NC8WGxudsxlgjLWAYBonsLm9xdWG4HfepSLw6//AIbHisKTzHTO66NmsSDl2IIAGmxtUHjppGgZnkLSLlEp1VwGschsMsiiwIN7gXFt7U+Gt6fuTBvkq90RuDwpc6KzBQGYLbNlB6iL+leSYg8zNEpjjYHMqXY5Njn7sSN/UaCncsjWxt5gX0Pvoa6Y54rdcLHe7CXJf3AQgVwp0e9lSn/Rz4pwT0kka6kW+g7ftVj8bxyTyBVlZF5GHBAkYJlEeYgx5RnJzXspNstzVcmS92CFVsTYm4AA/UbXrow3Gn6Gjkd3UqHjsetVGgZyVIQCwKggW3vtWkPVI5vMUEo2+vuTPgrxCMJMmbqiClLAKpsSCXIAszXAOup0rbsLiUlRZI2DIwBVhsQay3jnAMnDnxcyg4g8txp8AeQNlX0ANtb7Vp3DlHLSwAuA1gABdhc7e9dWJOOmeXlmpytKkVf7WGtw5/V4gP8ArFYnetX+2PF3jw+HXVncvb0QFR9S37VnsXApCV2uWVSOrTMRbWwB37VhnVyPT/D6jjbZ4hZoQksGIlUgHMLnKlxcgLa2o1+TGvafgk8azGPExSIyBXRWIV2LA6Fly3V8vf8AMfI29ZMZjI2fDJNCI2XLoES67yajVmFgpJvpf2qCxOJyx9bmRoisaodEMetipBF7Ekf83vUI4Jy22cwwvETorMfRGjb90Y1zyw8SXcYj/pk/m1eBlgOjQOv9kth/742/mlVYQeifFRegVXH1WRP4rdMwPObHY9PiOIX35gqZ8P8ADMfigGaaZEPcswJH9Iv+5p/AeFzTyKY8bOygrmDc5Om+ovmZTcdr1reEiUbC1aJJlWyH4BwHkWOZ3f8AXIxdvlf4flVgCmvVRS1pFUUsdSEU4CkqQjmxODVxqBWe+NfDmHhH3kRFyCAUVsga+1zY9/IVpRFRvFMDzFKnY+3+arJa0SmYvBxHFMf+Hw6Rr+pIwB/zTSk2/wCoVJTTvKEUyRzzAN0Ixey6ZgWsFPsCab4r8MSo4aacmIneViSvkAoBzaDQAf71z8KwsIbJFHM75T+IQVCi24VblR6sflWEi6O3hWOeMMZEvF1mMuOgOQdG9Dl+qipniWK6Y5IkHWoHUTdSosVNrE+liKg8HPOLxjMAwcrG6lkbuRra98twb6NarJg8THP0QixZBl0AOZRoGW5ykFbab3HpfGR1+PPjI7fAvG3wuNDTrkjxFkY2AXNpkPkADp7Ma2XFwhlIOxBB9iLGvniTDl7pldBe8kkzbW32G2vvWpfZ34vE6jCYg2xMYspb/wAxRsQe5tb3GtaYZ+jLeVi3zX6lU4b4vk4Wk2Bkg5uR3EfUV0Y3F9DdTvp5kV5yeDsZCDMMxDi7wqzaAkkKf1KL9hfTtvV+8XeCYcZ1m6SgWEq2v6Bhswrjwv8A4pAvLf7tikAtdy8T221IBvp/+1pxp7OO9aM3xPAMQpVlhUFupVAjzb6Dlb/K2ne1dyxY7NzRhYs+ULrB0jXfKDvfv5VM+BYuInEuTIy4dWe4frQ6myxltbDTXTSrDhuO4gzCNggUuV56qSl9gtio02F/PS9ROTm9lsTULVfczPF8Anz6x3c3zZmw62JGv5xpr3UdqsXBPs1M8eeQcokNlQWNjtqTfvrua6vtBwHEXxClHkOHuuURggIDYHmKnUe+uunlVpfDcQmXl82GCO1rwq5kI20Z/h97XqihTLzzOUaZRDx7F4514fKFssoR3TTMsTWO22g1+VbPCMq+QA+VgKg/DPhSDBr+GvUd3bVj7k1U/tP8YhQcFh3GdumZwdEU/lv2J7+QrT/RWzOEHOXFFV8S8WONxkuITmcqK0cbxDNltfKTtoxztprbtUdhpHDc64mSMqWZQAWFzo17ZiANt+3ekxnDlAUQiQ305qspjcWOa2Q6C42PYG9THDsRBBG0Tq+ZepjYBOsZVsfzOWNlXta+lr1y227PTk1jx0voiG4niSphbGR8vCv1jlvFz2Vici5Fe8YygLroLnc2qKw3E1VgI5liupyc1TIuUn4T0sB21NTGP4XFEypIsaw52lkCyLJIygWTrzGw7KDY3J06agxw+BgizRyxZieXOrBka+ozIbKbeatf0rRUzzpHbPhmdS5w8EgA1eAML/8ANASq/Nab4X4FDjGJCyoEIzIxVgSb2s4Cm2mxUVy8P8NsZsuHxEbAbyQv1L7ro6n5W9a1DhWA5agXZj3ZjmZvUk1tGNmbPfh/C1jACgAAaAaD6VIpFakjFeorZIzsAKLUtFSQOAoIoooBCKY5r0prLQlFC+0mdUhRmR2QOLhSALkELmOpAOuw+m9UXAQYrHsIoUCp8RRemNQPzSMd7fqa9a54pSMYaUyLmUIbrtf59ves1++zTxFMy4XBoRmCAgG+wZjdpnPYEk+1YZOy6G4+B4FhVJw+VtCqhrMG/IBc29O9qmOF8dNhJiETLfkA2dQrWBS4G3UovlsdL2Otq3JxdjkgwaFFzAggAzSOL2JbUr/apA87nWu8STRFwXQHKGto4L2tcAXBIBZSe4Jve1xizSLJuYNMokRskgPUhsVNiRqpGXQ6HTuPO9R8cN7tmkWZevmjpWMqdAbDttptpvXZwzjDMyswAimLDmRpYFhlLq4tmj1tqGy97WrsxnDkm1Uub3blKRZio1NlJGhFv8nQnNqtndizJrjIs3hD7TwQIuIdB2We3Q399vhPqNPatJiZJFDIysp2ZSCD7EaGvnrHTZVMZFgbDluoyr5t/U3bMNra03hM0+Fkth8WYltcspLx+fUovf6VpHO1pkZPDUtwPof7uPL6Uz7kvkPoKyLh32i8SBK5cLibW6geWTf5i59LV3QfafjnBy4CM20JEjWB+la/5YnM/GyexqnIFMxE0cSl5GVFG7MQoHzNY/iPH/E5gcn3bDC5FzbMSNwBIdx7VXpJZJ7nGzTy5Ws4LWCX0FgdGJPlpVZZ0ui0fEn/ANaLx4k+0VpiYOHadnxL2VVB0ut9vc/KqJwvERqHjcDM2bNKxzZ79gcpK+YI1Y7kXpgws0TlY82W+uU/huL+t11HcgkXqZgCgqcQHkAaxVFS6jU2LnKL66k2IA2F6xbcns7HCGBfyefCMBCkgLl0WS+RQvMa+w6RpcncmwFeXGJopVnMSyFIupXzqRmJKKWa2oJZrEas17aAmncS4vFIjcpHXCoCDKqktK2xUOoAA3UnMoCmyg3vUHiI55ciNKCpu0cKMoRbqFynYK1tAO1jfdbylRxZMjk7Z4r4fR2aOHFoXeMEF7ohkuboCfh0/MdDUMcPicG7RuCh/NGwDKw/qVgVceuvpXtheJPGWjnQ5b2KgBJIyNOgkaf2t0n03HfNxJ44wJcuLwl7KTcNGTrYN8UD/wBJup/qrVIwZLfZwUbEOyRGM5CHyH8L4haynVDe+gJG+1alCBVT8CYaE4cPBmyszEl7Zr7a2002q3RxV0Q6M2x4pwFAWlqxUaRRTqTLQmhaKWloKG0hNPNIVoCo/aBjkjwx5mYqWUEKbE2uQM1jlBIFzWVPiZcW6Io02jiQEKvsP5Y3Pma2/jfB0nieN9VYEf7Eeo3rFpJyo+64MZne6yzfCSBfMif+nEAOpt2t2G+M1s0j0ejHlt93wrBpbHnYgGyIoHWEbsgHxPu2gGhs3KeIkuiYYkIumf4HkJGrMRqoI2UGwHmb1yYzEKF+7Yc3QkGSW1jIynS3lGp2HzPpc/Afh+ONGxuK0w8Ow2Mkg2VfSs50kWWxvF8NjcJliJcxSZJPw82WTS4IC2ZHI0axG+1dOEwWaPnGWHMDdsJM0meFWOhV5QZL63vdgNd6rPiLj0uKnaUsQS1wFJsLaCw20Gle8vCE5KytImb8yOG18sjD4tO2nzrOvctZb3xEYOQnMTplZi7Cx1KM7KXFvynPbsbaUnFeAcsNlsY76uBmUgWIzFDZT6dO2xqtYXjwEIhnEc8QAVFAIkXS25UqwUbXvpbUV34HxBDIArSNhWPRnyRyRMv5Q1wWjsB2vVeKNoZ5R0joThhS1rnzK5Q1j6MGH8GuYcOJZgqLmNwt7tluf5HmR8qlBNFEoSZoGAHS6xwKj5gSAsnXd720JTv6W9MCMThbtNFA0Qa7SP8Ai5dN1/Dsotqe1OCNfzT9UcMPApbyArzLLmN85yWub3B7+R3p0fDESxkaXU5GPKdvi8soGfa9gb1IS8SLzGSLGYOEhSFbmoZCttgsJSO2vwsSe9655OLRlGWaLEYgyCxMDLIklur/AFXTOh0uRGSNdCdTRRKvyZvrRJGIx2GEZ3KEaxQqWDXuAFe4N9fiyqLE9q8sfxvEQEjEnDW6VXDMzcxQws4yRqALqCS1l3Nhrc1bFeIIolEWGgkgjZruFlZZyo2RnXpS+utmNiNa55sLFNG8yMAzZfweY0r5gLMZHZRp6dz5Vajnc2+yVjXGcTdYoWUQx5isUSvFFGFIYHvfXQXJN6qiY5o5GjmTpuVZbdaHbMjHUODrrodjvTOFcSkw8yyqxzKb21t7W9r1cvGnBFxUI4hh1sr/AOoo7HQX976H6+dOn8iEuX1IHEIJwqTOvNIPJxOyyqNkl/SRsGJup0bSxETHJLhnItlOqujC4I7q6HRl9DXLhcbkvFLcxNv5qdg6eTD6EaeolpJVYLFiGHwjk4kXtl7B+7J2/Uh8wCK0qipePszxseWRIwyi4cx6lUJ0OVjuptex1Gup3q/o16rHg/gCwQLlIJYBmcWsxYdiO3lVmjjtXRAyfZ6CigUtqsVEopaSgHUUUUAUGltSUBH8axPLgkfyU29zoP3rDMdzGDx4aNjm/wBWVRbNb8qsbdAI18z6AVvHEuGJOmSQErcGwNtvPzpuE4PFH8CgfIVSUW3ZdOkYX4f4C2dRIClyLs2gA71J+MPEAkyQQ3XDxDLGnn5s3mx3rX+I8GjmWzj/AL9DULD4Bwym9r+//d6zljt7JU9UY/wrDZ21B01tY11ccxV2CA3C1rcvg/D26ERT5ga1WMd9my3LK4B9cxP81HBkplUweJaLDvYKc3ZlVhc7GxG/qK4MBKc2UvIE3IVrWO1wDpfepLxFhzARCfK4PmO1R3Dl1JqjRNnRLLGgITMwzDpljUrcWN7rJe+vlrXr9zjJ6TEp3ty3K+V9Sbm/Y6a1Fv8AF/zVIYU9XyP80otyYgnSQgTMcw6Q8cMea3qSy+VtjXlxCXKwVHmyjbM9+1r2UADSuUb+x/zXvxFPhNKI5M7cbiOdh1FkTJ2RQoJG5NtydyTXDwiazEX0b+RXd4fwxmJiG51v5DuTVowf2c9y6/vepUSvJlG4jFZr7Xq0fZz4oGGlMUlmgl6WViLAkWvqdj3q2J4BiNs7OSPJrCnf/wA7g7MfZrN+9S8VqmSp0yk/aH4XSJ80DBomuyagsvmrAbWvv3qpYWV415c6Nyj+bKbodsynb3HcVvGC8KwoLFQw9QD/ADXpL4XgP5AvsAKvHG4qm7IckRf2dYwvhVRiCY+gMNQyfkIPfTT5Va71F8L8Px4ckx6ZtwNAbeg0v61Kha0iqKPsBSiiirFRDSU6i1AFLaltS0AhpAKdRQBRRRQBRRRQDSKY8N69aKAr3G/DEOIHXv2NtR7HtWf8f8Ofc9VJKG417Ht/mtfZah+O8J58boRowIv5eR+RqkoX0WTMK8qlUWz/AC/2pOJcBngcCSMgFrBwDl3t8qe8eWQg+v8ANYMuuiLddW9z/NWTgvBPvdlvZRYk/wAAVDLg3kkIjQsfQafXYVq3g/hBggRW+Ii7e/v6VaMbaIbH8B8KRYfWMAE6FrdR9yd6sSQ2p0Yr0rdIpY3LSiloqxAUUUVAEpDS2otQCWpKfSWoBtFFFAPooooAooooAooooAooooAoovRQBS0gp1AcfEMMJEKkXrJeP4EriFRR1OMq+5b/AO62Uiq/ivDmfFRT6dCvp3u1rH5a/WqShbsvGVJnTwDhSQRKqgaAXPcnualqREtTrVdaKtiUUUGhAUUUUAUUUUAUUUUAUUUUAhFNp9FAAopaKASi1LRQCUWpaKASgClooAtSClooAApaKKAKKKKAKS9FFABoFLRQBSUtFAIaSiigC1LaiigC1IaKKAKKKK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6" name="Picture 8" descr="http://www.archikerch.narod.ru/zvpgs96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953" y="2776804"/>
            <a:ext cx="2171869" cy="2265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60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1721224"/>
          </a:xfrm>
        </p:spPr>
        <p:txBody>
          <a:bodyPr>
            <a:normAutofit/>
          </a:bodyPr>
          <a:lstStyle/>
          <a:p>
            <a:r>
              <a:rPr lang="ru-RU" sz="4000" dirty="0"/>
              <a:t>Р</a:t>
            </a:r>
            <a:r>
              <a:rPr lang="ru-RU" sz="4000" dirty="0" smtClean="0"/>
              <a:t>есурсы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84312" y="2662518"/>
            <a:ext cx="10018713" cy="312868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www.slideshare.net/rsvsite/45-32982318</a:t>
            </a:r>
            <a:endParaRPr lang="ru-RU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www.zorich.ru/games/bb/campaign4.htm</a:t>
            </a:r>
            <a:endParaRPr lang="ru-RU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https://ru.wikipedia.org/wiki/%D0%9E%D0%B1%D0%BE%D1%80%D0%BE%D0%BD%D0%B0_%D0%A1%D0%B5%D0%B2%D0%B0%D1%81%D1%82%D0%BE%D0%BF%D0%BE%D0%BB%D1%8F_(1941%E2%80%941942</a:t>
            </a:r>
            <a:r>
              <a:rPr lang="en-US" dirty="0" smtClean="0">
                <a:hlinkClick r:id="rId4"/>
              </a:rPr>
              <a:t>)</a:t>
            </a:r>
            <a:endParaRPr lang="ru-RU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57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836" y="1304364"/>
            <a:ext cx="12027459" cy="3859306"/>
          </a:xfrm>
        </p:spPr>
        <p:txBody>
          <a:bodyPr>
            <a:normAutofit/>
          </a:bodyPr>
          <a:lstStyle/>
          <a:p>
            <a:r>
              <a:rPr lang="ru-RU" sz="8000" dirty="0" smtClean="0"/>
              <a:t>Спасибо за внимание!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01306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/>
          <a:lstStyle/>
          <a:p>
            <a:r>
              <a:rPr lang="ru-RU" dirty="0" smtClean="0"/>
              <a:t>Героическая битва за </a:t>
            </a:r>
            <a:r>
              <a:rPr lang="ru-RU" dirty="0"/>
              <a:t>К</a:t>
            </a:r>
            <a:r>
              <a:rPr lang="ru-RU" dirty="0" smtClean="0"/>
              <a:t>авказ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605334" y="1371600"/>
            <a:ext cx="6691502" cy="5136776"/>
          </a:xfrm>
        </p:spPr>
        <p:txBody>
          <a:bodyPr>
            <a:normAutofit fontScale="92500"/>
          </a:bodyPr>
          <a:lstStyle/>
          <a:p>
            <a:pPr marL="0" indent="363538" algn="just">
              <a:buNone/>
            </a:pPr>
            <a:r>
              <a:rPr lang="ru-RU" dirty="0" smtClean="0"/>
              <a:t>В </a:t>
            </a:r>
            <a:r>
              <a:rPr lang="ru-RU" dirty="0"/>
              <a:t>соответствии с общим планом летней кампании 1942 года гитлеровское командование разработало план овладения Кав­казом. получивший условное название «Эдельвейс».</a:t>
            </a:r>
          </a:p>
          <a:p>
            <a:pPr marL="0" indent="363538" algn="just">
              <a:buNone/>
            </a:pPr>
            <a:r>
              <a:rPr lang="ru-RU" dirty="0"/>
              <a:t>Замысел врага состоял в том, чтобы </a:t>
            </a:r>
            <a:r>
              <a:rPr lang="ru-RU" dirty="0" smtClean="0"/>
              <a:t>окружить </a:t>
            </a:r>
            <a:r>
              <a:rPr lang="ru-RU" dirty="0"/>
              <a:t>и уничтожить советские войска юж­нее и юго-западнее Ростова и овладеть Северным Кавказом. Затем предполагалось обойти Главный Кавказский хребет одной группой войск с запада, захватив Новорос­сийск и Туапсе, а другой — с востока, овладев Грозным и Баку. Одновременно с обход­ным маневром намечалось преодолеть хребет в его центральной части по перевалам и выйти в районы Тбилиси, Кутаиси и Сухуми.</a:t>
            </a:r>
          </a:p>
          <a:p>
            <a:endParaRPr lang="ru-RU" dirty="0"/>
          </a:p>
        </p:txBody>
      </p:sp>
      <p:pic>
        <p:nvPicPr>
          <p:cNvPr id="1028" name="Picture 4" descr="https://encrypted-tbn0.gstatic.com/images?q=tbn:ANd9GcTHcOLF78x_bncTaWfMm-kpfy68Qy7Thy0yuYphZXLXmQ1pCM_8L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025" y="1371600"/>
            <a:ext cx="3878975" cy="310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3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9650" y="425003"/>
            <a:ext cx="7746434" cy="5895115"/>
          </a:xfrm>
        </p:spPr>
        <p:txBody>
          <a:bodyPr>
            <a:normAutofit fontScale="92500" lnSpcReduction="10000"/>
          </a:bodyPr>
          <a:lstStyle/>
          <a:p>
            <a:pPr marL="0" indent="268288" algn="just">
              <a:buNone/>
            </a:pPr>
            <a:r>
              <a:rPr lang="ru-RU" dirty="0"/>
              <a:t>С выходом в Закавказье враг надеялся </a:t>
            </a:r>
            <a:r>
              <a:rPr lang="ru-RU" dirty="0" smtClean="0"/>
              <a:t>парализовать </a:t>
            </a:r>
            <a:r>
              <a:rPr lang="ru-RU" dirty="0"/>
              <a:t>базы Черноморского флота, обеспечив полное господство на Черном море, установить непосредственную связь с турецкой </a:t>
            </a:r>
            <a:r>
              <a:rPr lang="ru-RU" dirty="0" smtClean="0"/>
              <a:t>армией, </a:t>
            </a:r>
            <a:r>
              <a:rPr lang="ru-RU" dirty="0"/>
              <a:t>26 дивизий которой были уже развернуты на границах с Советским Союзом, а также создать предпосылки дня вторжения на Ближний и Средний Восток.</a:t>
            </a:r>
          </a:p>
          <a:p>
            <a:pPr marL="0" indent="268288" algn="just">
              <a:buNone/>
            </a:pPr>
            <a:r>
              <a:rPr lang="ru-RU" dirty="0"/>
              <a:t>Для выполнения этих задач предназначались группы «А» (командующий </a:t>
            </a:r>
            <a:r>
              <a:rPr lang="ru-RU" dirty="0" smtClean="0"/>
              <a:t>генерал-фельдмаршал В</a:t>
            </a:r>
            <a:r>
              <a:rPr lang="ru-RU" dirty="0"/>
              <a:t>. Лист) в составе 1-й и 4-й </a:t>
            </a:r>
            <a:r>
              <a:rPr lang="ru-RU" dirty="0" smtClean="0"/>
              <a:t>танковых, </a:t>
            </a:r>
            <a:r>
              <a:rPr lang="ru-RU" dirty="0"/>
              <a:t>17-й и 3-й (</a:t>
            </a:r>
            <a:r>
              <a:rPr lang="ru-RU" dirty="0" smtClean="0"/>
              <a:t>румынских</a:t>
            </a:r>
            <a:r>
              <a:rPr lang="ru-RU" dirty="0"/>
              <a:t>) армий и частей 4-го воздушного флота. Вражеской группировке противостояли войска Южного и часть сил Северо-Кавказского фронтов. Советские войска уступали противнику в людях в 1.5 раза, в орудиях и минометах — в 2 раза, в танках — более чем в 9 раз и в авиации — почти в 8 раз.</a:t>
            </a:r>
          </a:p>
          <a:p>
            <a:pPr marL="0" indent="268288" algn="just">
              <a:buNone/>
            </a:pPr>
            <a:r>
              <a:rPr lang="ru-RU" dirty="0"/>
              <a:t>Перед советскими войсками стояла задача остановить врага, измотать его в упорных оборонительных боях и подготовить условия для перехода в решительное наступление.</a:t>
            </a:r>
          </a:p>
          <a:p>
            <a:pPr marL="0" indent="268288"/>
            <a:endParaRPr lang="ru-RU" dirty="0"/>
          </a:p>
        </p:txBody>
      </p:sp>
      <p:pic>
        <p:nvPicPr>
          <p:cNvPr id="10" name="Picture 6" descr="http://ansar.ru/uploads/imagesb/2012/10/88fd94f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560" y="786528"/>
            <a:ext cx="3229440" cy="221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encrypted-tbn0.gstatic.com/images?q=tbn:ANd9GcSi6HijiudP-FrmmncgfITke8efxoY5Hr1NjHlgR6IdppxIR1xI4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560" y="3541907"/>
            <a:ext cx="3225319" cy="209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22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682581"/>
            <a:ext cx="6893208" cy="5301360"/>
          </a:xfrm>
        </p:spPr>
        <p:txBody>
          <a:bodyPr>
            <a:normAutofit/>
          </a:bodyPr>
          <a:lstStyle/>
          <a:p>
            <a:pPr marL="0" indent="444500" algn="just">
              <a:buNone/>
            </a:pPr>
            <a:r>
              <a:rPr lang="ru-RU" sz="2200" dirty="0"/>
              <a:t>Боевые действия Северо-Кавказского фронта в конце июля и начале августа протекали в чрезвычайно сложной обстановке. И все же 17 августа войска Приморской группы остановили фашистов в предгорьях западной части Главного Кавказского хребта, а войска 37-й армии и передовые отряды Закавказского фронта преградили врагу путь на Нальчикском направлении, организовав крепкую оборону по южному берегу реки Баксан.</a:t>
            </a:r>
          </a:p>
          <a:p>
            <a:pPr marL="0" indent="444500">
              <a:buNone/>
            </a:pPr>
            <a:r>
              <a:rPr lang="ru-RU" sz="2200" dirty="0"/>
              <a:t>В это же время было остановлено продвижение фашистских войск в районе Терского хребта в сторону Грозного и Орджоникидзе.</a:t>
            </a:r>
          </a:p>
          <a:p>
            <a:endParaRPr lang="ru-RU" sz="2200" dirty="0"/>
          </a:p>
        </p:txBody>
      </p:sp>
      <p:pic>
        <p:nvPicPr>
          <p:cNvPr id="4098" name="Picture 2" descr="https://encrypted-tbn3.gstatic.com/images?q=tbn:ANd9GcSNOOM_RxQ-4gXjfHRkig_Y6JmGtZfoz7krAdllT7tDhQGLwQ3vR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434" y="682581"/>
            <a:ext cx="3448237" cy="2076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2.gstatic.com/images?q=tbn:ANd9GcQ0cyYYA1lmNLag729H7iAWPt_o7tJnof7ilPHuHigvrGLewk64V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434" y="3345694"/>
            <a:ext cx="3448237" cy="2237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86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34471"/>
            <a:ext cx="7605902" cy="6575611"/>
          </a:xfrm>
        </p:spPr>
        <p:txBody>
          <a:bodyPr>
            <a:normAutofit fontScale="85000" lnSpcReduction="20000"/>
          </a:bodyPr>
          <a:lstStyle/>
          <a:p>
            <a:pPr marL="0" indent="363538" algn="just">
              <a:buNone/>
            </a:pPr>
            <a:r>
              <a:rPr lang="ru-RU" sz="2600" dirty="0"/>
              <a:t>Здесь особой стойкостью отличились войска 44-й армии под командованием генерала И. К. Петрова. В ее состав входили национальные дивизии, сформированные в </a:t>
            </a:r>
            <a:r>
              <a:rPr lang="ru-RU" sz="2600" dirty="0" smtClean="0"/>
              <a:t>Закавказье— </a:t>
            </a:r>
            <a:r>
              <a:rPr lang="ru-RU" sz="2600" dirty="0"/>
              <a:t>три грузинские, три </a:t>
            </a:r>
            <a:r>
              <a:rPr lang="ru-RU" sz="2600" dirty="0" smtClean="0"/>
              <a:t>азербайджанские, </a:t>
            </a:r>
            <a:r>
              <a:rPr lang="ru-RU" sz="2600" dirty="0"/>
              <a:t>одна армянская и одна смешанного состава из народностей Северного Кавказа.</a:t>
            </a:r>
          </a:p>
          <a:p>
            <a:pPr marL="0" indent="363538" algn="just">
              <a:buNone/>
            </a:pPr>
            <a:r>
              <a:rPr lang="ru-RU" sz="2600" dirty="0"/>
              <a:t>Особо ожесточенные бои развернулись в районе </a:t>
            </a:r>
            <a:r>
              <a:rPr lang="ru-RU" sz="2600" dirty="0" err="1"/>
              <a:t>Эльхотовских</a:t>
            </a:r>
            <a:r>
              <a:rPr lang="ru-RU" sz="2600" dirty="0"/>
              <a:t> ворот (горный проход по долине реки Терек. Длина — 10 км, ширина — 2-3 км).</a:t>
            </a:r>
          </a:p>
          <a:p>
            <a:pPr marL="0" indent="363538" algn="just">
              <a:buNone/>
            </a:pPr>
            <a:r>
              <a:rPr lang="ru-RU" sz="2600" dirty="0"/>
              <a:t>Советские войска и население создали там мощный оборонительный рубеж с сетью траншей, противотанковых заграждений. минных полей.</a:t>
            </a:r>
          </a:p>
          <a:p>
            <a:pPr marL="0" indent="363538" algn="just">
              <a:buNone/>
            </a:pPr>
            <a:r>
              <a:rPr lang="ru-RU" sz="2600" dirty="0"/>
              <a:t>Для штурма </a:t>
            </a:r>
            <a:r>
              <a:rPr lang="ru-RU" sz="2600" dirty="0" err="1"/>
              <a:t>Эльхотовских</a:t>
            </a:r>
            <a:r>
              <a:rPr lang="ru-RU" sz="2600" dirty="0"/>
              <a:t> ворот немецкое командование выделило пехотную и танковую дивизию, которые 25 сентября 1942 года вышли к селу Эльхотово. Дальнейшее продвижение противника остановили </a:t>
            </a:r>
            <a:r>
              <a:rPr lang="ru-RU" sz="2600" dirty="0" smtClean="0"/>
              <a:t>воины </a:t>
            </a:r>
            <a:r>
              <a:rPr lang="ru-RU" sz="2600" dirty="0"/>
              <a:t>151-й</a:t>
            </a:r>
            <a:r>
              <a:rPr lang="en-US" sz="2600" dirty="0"/>
              <a:t> </a:t>
            </a:r>
            <a:r>
              <a:rPr lang="ru-RU" sz="2600" dirty="0" err="1"/>
              <a:t>сд</a:t>
            </a:r>
            <a:r>
              <a:rPr lang="ru-RU" sz="2600" dirty="0"/>
              <a:t>., 19-й и 84-й отдельных бригад морской пехоты и удерживали </a:t>
            </a:r>
            <a:r>
              <a:rPr lang="ru-RU" sz="2600" dirty="0" err="1"/>
              <a:t>Эльхотовские</a:t>
            </a:r>
            <a:r>
              <a:rPr lang="ru-RU" sz="2600" dirty="0"/>
              <a:t> высоты до декабря 1942 года, а в начале января советские войска Закавказского фронта перешли в контрнаступление и отбросили противника от </a:t>
            </a:r>
            <a:r>
              <a:rPr lang="ru-RU" sz="2600" dirty="0" err="1"/>
              <a:t>Эльхотовских</a:t>
            </a:r>
            <a:r>
              <a:rPr lang="ru-RU" sz="2600" dirty="0"/>
              <a:t> ворот</a:t>
            </a:r>
          </a:p>
          <a:p>
            <a:pPr algn="just"/>
            <a:endParaRPr lang="ru-RU" dirty="0"/>
          </a:p>
        </p:txBody>
      </p:sp>
      <p:pic>
        <p:nvPicPr>
          <p:cNvPr id="4" name="Picture 4" descr="http://upload.wikimedia.org/wikipedia/commons/c/c1/Ivan_petrovR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6012" y="480659"/>
            <a:ext cx="2286955" cy="285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encrypted-tbn1.gstatic.com/images?q=tbn:ANd9GcSMaXuQDGG2eFfQAhzWJ11E-tHQ0XIIwu_KUKGrASM2z5IEtMr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716" y="3962399"/>
            <a:ext cx="2732251" cy="199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9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6358" y="322729"/>
            <a:ext cx="7498543" cy="5777753"/>
          </a:xfrm>
        </p:spPr>
        <p:txBody>
          <a:bodyPr>
            <a:noAutofit/>
          </a:bodyPr>
          <a:lstStyle/>
          <a:p>
            <a:pPr indent="615950">
              <a:buNone/>
            </a:pPr>
            <a:r>
              <a:rPr lang="ru-RU" sz="2000" dirty="0" smtClean="0"/>
              <a:t>.</a:t>
            </a:r>
            <a:endParaRPr lang="ru-RU" sz="2000" dirty="0"/>
          </a:p>
          <a:p>
            <a:pPr indent="615950" algn="just">
              <a:buNone/>
            </a:pPr>
            <a:r>
              <a:rPr lang="ru-RU" sz="2200" dirty="0"/>
              <a:t>На подступах к городу Орджоникидзе, у села </a:t>
            </a:r>
            <a:r>
              <a:rPr lang="ru-RU" sz="2200" dirty="0" err="1"/>
              <a:t>Марилюдовка</a:t>
            </a:r>
            <a:r>
              <a:rPr lang="ru-RU" sz="2200" dirty="0"/>
              <a:t> героический подвиг совершили братья </a:t>
            </a:r>
            <a:r>
              <a:rPr lang="ru-RU" sz="2200" dirty="0" smtClean="0"/>
              <a:t>Остапенко, </a:t>
            </a:r>
            <a:r>
              <a:rPr lang="ru-RU" sz="2200" dirty="0"/>
              <a:t>Дмитрий и Иван. Огнем из</a:t>
            </a:r>
            <a:r>
              <a:rPr lang="en-US" sz="2200" dirty="0"/>
              <a:t> </a:t>
            </a:r>
            <a:r>
              <a:rPr lang="ru-RU" sz="2200" dirty="0"/>
              <a:t>противотанковых ружей они подбили за один день 20 фашистских танков. Тринадцать из них подбил Дмитрий, семь — Иван. Первому было присвоено звание Героя Советского Союза, второй — награжден орденом Ленина.</a:t>
            </a:r>
          </a:p>
          <a:p>
            <a:pPr indent="615950" algn="just">
              <a:buNone/>
            </a:pPr>
            <a:r>
              <a:rPr lang="ru-RU" sz="2200" dirty="0"/>
              <a:t>А в небе над Северным Кавказом смело сражались летчики, и среди них тоже два </a:t>
            </a:r>
            <a:r>
              <a:rPr lang="ru-RU" sz="2200" dirty="0" smtClean="0"/>
              <a:t>брата </a:t>
            </a:r>
            <a:r>
              <a:rPr lang="ru-RU" sz="2200" dirty="0"/>
              <a:t>— </a:t>
            </a:r>
            <a:r>
              <a:rPr lang="ru-RU" sz="2200" dirty="0" smtClean="0"/>
              <a:t>Дмитрий </a:t>
            </a:r>
            <a:r>
              <a:rPr lang="ru-RU" sz="2200" dirty="0"/>
              <a:t>и Борис </a:t>
            </a:r>
            <a:r>
              <a:rPr lang="ru-RU" sz="2200" dirty="0" err="1" smtClean="0"/>
              <a:t>Глинко</a:t>
            </a:r>
            <a:r>
              <a:rPr lang="ru-RU" sz="2200" dirty="0" smtClean="0"/>
              <a:t>. </a:t>
            </a:r>
            <a:r>
              <a:rPr lang="ru-RU" sz="2200" dirty="0"/>
              <a:t>С каждым днем рос счет сбитых братьями самолетов. Весной 1943 года он достиг уже двух десятков. Оба брата стали Героями Советского Союза. Впоследствии Дмитрий довел в 1943 году счет лично им сбитых самолетов до 29, и ему вручили вторую </a:t>
            </a:r>
            <a:r>
              <a:rPr lang="ru-RU" sz="2200" dirty="0" smtClean="0"/>
              <a:t>Золотую </a:t>
            </a:r>
            <a:r>
              <a:rPr lang="ru-RU" sz="2200" dirty="0"/>
              <a:t>Звезду Героя. А всего советские летчики на Северо-Кавказском направлении сбили более тысячи самолетов врага.</a:t>
            </a:r>
            <a:endParaRPr lang="ru-RU" sz="2200" dirty="0"/>
          </a:p>
        </p:txBody>
      </p:sp>
      <p:pic>
        <p:nvPicPr>
          <p:cNvPr id="4" name="Picture 2" descr="http://www.airwar.ru/history/aces/ace2ww/pilots/foto/glink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3477" y="699247"/>
            <a:ext cx="2858523" cy="206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https://encrypted-tbn0.gstatic.com/images?q=tbn:ANd9GcSyzscnhxYAy4c4QsVsUdXa6ZZT6dX5YSyhLc7EPly8sXeec47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3476" y="3900759"/>
            <a:ext cx="2858523" cy="2199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3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4706" y="215153"/>
            <a:ext cx="7557248" cy="6400800"/>
          </a:xfrm>
        </p:spPr>
        <p:txBody>
          <a:bodyPr>
            <a:normAutofit fontScale="92500" lnSpcReduction="20000"/>
          </a:bodyPr>
          <a:lstStyle/>
          <a:p>
            <a:pPr marL="0" indent="363538" algn="just">
              <a:buNone/>
            </a:pPr>
            <a:r>
              <a:rPr lang="ru-RU" dirty="0"/>
              <a:t>Главным итогом героической борьбы советского народа и </a:t>
            </a:r>
            <a:r>
              <a:rPr lang="ru-RU" dirty="0" smtClean="0"/>
              <a:t>его Вооруженных </a:t>
            </a:r>
            <a:r>
              <a:rPr lang="ru-RU" dirty="0"/>
              <a:t>сил </a:t>
            </a:r>
            <a:r>
              <a:rPr lang="ru-RU" dirty="0" smtClean="0"/>
              <a:t>летом и </a:t>
            </a:r>
            <a:r>
              <a:rPr lang="ru-RU" dirty="0"/>
              <a:t>осенью 1942 года </a:t>
            </a:r>
            <a:r>
              <a:rPr lang="ru-RU" dirty="0" smtClean="0"/>
              <a:t>явилось то, </a:t>
            </a:r>
            <a:r>
              <a:rPr lang="ru-RU" dirty="0"/>
              <a:t>что они-заставили противника прекратить наступление и перейти вновь к </a:t>
            </a:r>
            <a:r>
              <a:rPr lang="ru-RU" dirty="0" smtClean="0"/>
              <a:t>стратегической </a:t>
            </a:r>
            <a:r>
              <a:rPr lang="ru-RU" dirty="0"/>
              <a:t>обороне.</a:t>
            </a:r>
          </a:p>
          <a:p>
            <a:pPr marL="0" indent="363538" algn="just">
              <a:buNone/>
            </a:pPr>
            <a:r>
              <a:rPr lang="ru-RU" dirty="0"/>
              <a:t>Советские войска отразили все атаки противника в районе Туапсе, а затем нанесли контрудар </a:t>
            </a:r>
            <a:r>
              <a:rPr lang="ru-RU" dirty="0" smtClean="0"/>
              <a:t>и </a:t>
            </a:r>
            <a:r>
              <a:rPr lang="ru-RU" dirty="0"/>
              <a:t>разгромили вклинившуюся на юг группировку противника. И </a:t>
            </a:r>
            <a:r>
              <a:rPr lang="ru-RU" dirty="0" smtClean="0"/>
              <a:t>здесь </a:t>
            </a:r>
            <a:r>
              <a:rPr lang="ru-RU" dirty="0"/>
              <a:t>фашисты вынуждены были отказаться от дальнейшего наступления и перейти к обороне. К концу сентября — началу октября на Северном Кавказе фронт повсеместно стабилизировался.</a:t>
            </a:r>
          </a:p>
          <a:p>
            <a:pPr marL="0" indent="363538" algn="just">
              <a:buNone/>
            </a:pPr>
            <a:r>
              <a:rPr lang="ru-RU" dirty="0"/>
              <a:t>Исход оборонительного сражения на Кавказе имел огромное </a:t>
            </a:r>
            <a:r>
              <a:rPr lang="ru-RU" dirty="0" smtClean="0"/>
              <a:t>военно-политическое </a:t>
            </a:r>
            <a:r>
              <a:rPr lang="ru-RU" dirty="0"/>
              <a:t>значение. В итоге борьбы Советской Армией была сохранена национальная независимость народов Кавказа, которую намеревался уничтожить Гитлер. Не достались врагу и богатые источники кавказской нефти н других видов стратегического сырья. </a:t>
            </a:r>
            <a:r>
              <a:rPr lang="ru-RU" dirty="0" smtClean="0"/>
              <a:t>Германским захватчикам </a:t>
            </a:r>
            <a:r>
              <a:rPr lang="ru-RU" dirty="0"/>
              <a:t>была закрыта дорога в страны Центральной и Юго-Восточной Азии, Ближнего Востока, что значительно облегчило им борьбу за свое национальное освобождение.</a:t>
            </a:r>
          </a:p>
          <a:p>
            <a:pPr algn="just"/>
            <a:endParaRPr lang="ru-RU" dirty="0"/>
          </a:p>
        </p:txBody>
      </p:sp>
      <p:pic>
        <p:nvPicPr>
          <p:cNvPr id="4" name="Picture 14" descr="https://encrypted-tbn1.gstatic.com/images?q=tbn:ANd9GcQlUI83TC9n8D3QvtKDMl5ZRGlpfW2KY9WwrjW1tJBmunbX47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6146" y="215153"/>
            <a:ext cx="3067072" cy="215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https://encrypted-tbn0.gstatic.com/images?q=tbn:ANd9GcTiMl35FLVCcPyDbhDoVlxdkiBKKACiEIwqWXdOgF6K-JGWTBy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6147" y="3207403"/>
            <a:ext cx="3067072" cy="204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98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2976" y="309283"/>
            <a:ext cx="7014232" cy="4701988"/>
          </a:xfrm>
        </p:spPr>
        <p:txBody>
          <a:bodyPr>
            <a:noAutofit/>
          </a:bodyPr>
          <a:lstStyle/>
          <a:p>
            <a:pPr marL="0" indent="363538" algn="just">
              <a:buNone/>
            </a:pPr>
            <a:r>
              <a:rPr lang="ru-RU" sz="2200" dirty="0"/>
              <a:t>Чтобы избежать окружения своих войск, немецкое военное командование 1 января 1943 года стало их постепенно отводить из района Моздока в северо-западном направлении.</a:t>
            </a:r>
          </a:p>
          <a:p>
            <a:pPr marL="0" indent="363538" algn="just">
              <a:buNone/>
            </a:pPr>
            <a:r>
              <a:rPr lang="ru-RU" sz="2200" dirty="0"/>
              <a:t>3 января 1943 года Северная группа войск перешла к преследованию противника на </a:t>
            </a:r>
            <a:r>
              <a:rPr lang="ru-RU" sz="2200" dirty="0" err="1" smtClean="0"/>
              <a:t>Нальчиско</a:t>
            </a:r>
            <a:r>
              <a:rPr lang="ru-RU" sz="2200" dirty="0" smtClean="0"/>
              <a:t>-Ставропольском </a:t>
            </a:r>
            <a:r>
              <a:rPr lang="ru-RU" sz="2200" dirty="0"/>
              <a:t>направлении и 24 января освободила Моздок, Минеральные </a:t>
            </a:r>
            <a:r>
              <a:rPr lang="ru-RU" sz="2200" dirty="0" smtClean="0"/>
              <a:t>Воды, Пятигорск, Ставрополь, </a:t>
            </a:r>
            <a:r>
              <a:rPr lang="ru-RU" sz="2200" dirty="0"/>
              <a:t>Армавир и другие города Северного Кавказа.</a:t>
            </a:r>
          </a:p>
          <a:p>
            <a:pPr marL="0" indent="363538" algn="just">
              <a:buNone/>
            </a:pPr>
            <a:r>
              <a:rPr lang="ru-RU" sz="2200" dirty="0"/>
              <a:t>Противник, оказывая яростное сопротивление, постепенно отводил остатки разгромленных соединении и частей к низовьям Кубани и на Таманский полуостров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6146" name="Picture 2" descr="https://encrypted-tbn1.gstatic.com/images?q=tbn:ANd9GcQ2HK9-bESnSjqRFFNNW4LoPDdVX881D6_EUC7HM2En8_kMt3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230" y="424981"/>
            <a:ext cx="3320416" cy="2587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encrypted-tbn3.gstatic.com/images?q=tbn:ANd9GcRZv98CNERxgx-ScJetq3VY9-B_l4BpZ6c_yePhtEVSRF_OQPQ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113" y="5011271"/>
            <a:ext cx="4989098" cy="180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s://encrypted-tbn3.gstatic.com/images?q=tbn:ANd9GcR7WiIorZvIletnZ4on5ZH0s7E8nyTz5Dh6oKiSdyMmb1tMtgq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208" y="3902634"/>
            <a:ext cx="3551438" cy="201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0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664" y="205068"/>
            <a:ext cx="10018713" cy="1752599"/>
          </a:xfrm>
        </p:spPr>
        <p:txBody>
          <a:bodyPr/>
          <a:lstStyle/>
          <a:p>
            <a:r>
              <a:rPr lang="ru-RU" dirty="0" smtClean="0"/>
              <a:t>Героическая оборона </a:t>
            </a:r>
            <a:r>
              <a:rPr lang="ru-RU" dirty="0"/>
              <a:t>Н</a:t>
            </a:r>
            <a:r>
              <a:rPr lang="ru-RU" dirty="0" smtClean="0"/>
              <a:t>овороссийска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5187" y="1559859"/>
            <a:ext cx="7590213" cy="4787153"/>
          </a:xfrm>
        </p:spPr>
        <p:txBody>
          <a:bodyPr>
            <a:normAutofit/>
          </a:bodyPr>
          <a:lstStyle/>
          <a:p>
            <a:pPr marL="0" indent="363538" algn="just">
              <a:buNone/>
            </a:pPr>
            <a:r>
              <a:rPr lang="ru-RU" dirty="0" smtClean="0"/>
              <a:t>С началом </a:t>
            </a:r>
            <a:r>
              <a:rPr lang="ru-RU" dirty="0"/>
              <a:t>битвы за Кавказ Новороссийск оказался в полосе удара противника. 17 августа 1942 года был создан Новороссийский оборонительный район. Город обороняли 47-я армия, моряки Черноморского флота и Азовской военной флотилии. В ноябре в Новороссийск был переведен основной штаб Черноморского флота. На предприятиях создавались отряды народного ополчения. Было построено 40 командных </a:t>
            </a:r>
            <a:r>
              <a:rPr lang="ru-RU" dirty="0" smtClean="0"/>
              <a:t>пунктов, </a:t>
            </a:r>
            <a:r>
              <a:rPr lang="ru-RU" dirty="0"/>
              <a:t>150 огневых точек, оборудована полоса противопехотных и противотанковых препятствий обшей протяженностью более 30 км.</a:t>
            </a:r>
          </a:p>
          <a:p>
            <a:pPr algn="just"/>
            <a:endParaRPr lang="ru-RU" dirty="0"/>
          </a:p>
        </p:txBody>
      </p:sp>
      <p:pic>
        <p:nvPicPr>
          <p:cNvPr id="9218" name="Picture 2" descr="https://encrypted-tbn1.gstatic.com/images?q=tbn:ANd9GcR8tEpCBmFAvS1chX_-bZiP35jSJ66mezXD77UOysfUWHoxHdub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1833283"/>
            <a:ext cx="3206209" cy="212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encrypted-tbn0.gstatic.com/images?q=tbn:ANd9GcSoNnXtMFVrwASOmKW40Thz6_oXBRyrPv9o39z5cel-RaKFOrn1H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4226859"/>
            <a:ext cx="3206209" cy="246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46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C35D3CF63395A4EB444B2F1EE7EF8E0" ma:contentTypeVersion="49" ma:contentTypeDescription="Создание документа." ma:contentTypeScope="" ma:versionID="3855a8dc82c3d0ede21885336cc094b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AWJJH2MPE6E2-1312635499-27</_dlc_DocId>
    <_dlc_DocIdUrl xmlns="4a252ca3-5a62-4c1c-90a6-29f4710e47f8">
      <Url>http://edu-sps.koiro.local/Kostroma_EDU/L-34/_layouts/15/DocIdRedir.aspx?ID=AWJJH2MPE6E2-1312635499-27</Url>
      <Description>AWJJH2MPE6E2-1312635499-27</Description>
    </_dlc_DocIdUrl>
  </documentManagement>
</p:properties>
</file>

<file path=customXml/itemProps1.xml><?xml version="1.0" encoding="utf-8"?>
<ds:datastoreItem xmlns:ds="http://schemas.openxmlformats.org/officeDocument/2006/customXml" ds:itemID="{C6B3B889-EADA-48D8-AAD9-1AB7F3C91BAE}"/>
</file>

<file path=customXml/itemProps2.xml><?xml version="1.0" encoding="utf-8"?>
<ds:datastoreItem xmlns:ds="http://schemas.openxmlformats.org/officeDocument/2006/customXml" ds:itemID="{9D27017E-F188-437E-AE8D-39D0C5695268}"/>
</file>

<file path=customXml/itemProps3.xml><?xml version="1.0" encoding="utf-8"?>
<ds:datastoreItem xmlns:ds="http://schemas.openxmlformats.org/officeDocument/2006/customXml" ds:itemID="{41767D1D-0250-4DAA-A06E-233DCB7A2706}"/>
</file>

<file path=customXml/itemProps4.xml><?xml version="1.0" encoding="utf-8"?>
<ds:datastoreItem xmlns:ds="http://schemas.openxmlformats.org/officeDocument/2006/customXml" ds:itemID="{48A94D00-4C25-4CCB-BBC0-2246371137C1}"/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481</TotalTime>
  <Words>1381</Words>
  <Application>Microsoft Office PowerPoint</Application>
  <PresentationFormat>Широкоэкранный</PresentationFormat>
  <Paragraphs>46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Corbel</vt:lpstr>
      <vt:lpstr>Times New Roman</vt:lpstr>
      <vt:lpstr>Параллакс</vt:lpstr>
      <vt:lpstr>Битва за Кавказ</vt:lpstr>
      <vt:lpstr>Героическая битва за Кавказ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Героическая оборона Новороссийска</vt:lpstr>
      <vt:lpstr>Презентация PowerPoint</vt:lpstr>
      <vt:lpstr>Презентация PowerPoint</vt:lpstr>
      <vt:lpstr>Презентация PowerPoint</vt:lpstr>
      <vt:lpstr>Ресурсы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Марк Лустгартен</dc:creator>
  <cp:lastModifiedBy>Марк Лустгартен</cp:lastModifiedBy>
  <cp:revision>27</cp:revision>
  <dcterms:created xsi:type="dcterms:W3CDTF">2014-11-16T10:18:12Z</dcterms:created>
  <dcterms:modified xsi:type="dcterms:W3CDTF">2014-11-16T18:19:47Z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0x0101002C35D3CF63395A4EB444B2F1EE7EF8E0</vt:lpwstr>
  </property>
  <property fmtid="{D5CDD505-2E9C-101B-9397-08002B2CF9AE}" pid="3" name="_dlc_DocIdItemGuid">
    <vt:lpwstr>b3742f7f-6c01-45b2-85cc-b5a345dbd1e8</vt:lpwstr>
  </property>
</Properties>
</file>