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5.xml" ContentType="application/vnd.openxmlformats-officedocument.presentationml.slide+xml"/>
  <Override PartName="/ppt/slides/slide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slideLayouts/slideLayout2.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1" autoAdjust="0"/>
    <p:restoredTop sz="94638" autoAdjust="0"/>
  </p:normalViewPr>
  <p:slideViewPr>
    <p:cSldViewPr>
      <p:cViewPr varScale="1">
        <p:scale>
          <a:sx n="71" d="100"/>
          <a:sy n="71" d="100"/>
        </p:scale>
        <p:origin x="-90" y="-3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tableStyles" Target="tableStyles.xml"/><Relationship Id="rId20" Type="http://schemas.openxmlformats.org/officeDocument/2006/relationships/customXml" Target="../customXml/item4.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5502FA-2DCA-48FD-983D-3A0E8BD4F588}" type="datetimeFigureOut">
              <a:rPr lang="ru-RU" smtClean="0"/>
              <a:pPr/>
              <a:t>24.02.2015</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0B9643-F84B-403B-8A00-78CDAEDB31FF}"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030B9643-F84B-403B-8A00-78CDAEDB31FF}" type="slidenum">
              <a:rPr lang="ru-RU" smtClean="0"/>
              <a:pPr/>
              <a:t>1</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B41ABA4E-CD72-497B-97AA-7213B3980F60}" type="datetimeFigureOut">
              <a:rPr lang="en-US" smtClean="0"/>
              <a:pPr/>
              <a:t>2/24/2015</a:t>
            </a:fld>
            <a:endParaRPr lang="en-US"/>
          </a:p>
        </p:txBody>
      </p:sp>
      <p:sp>
        <p:nvSpPr>
          <p:cNvPr id="19" name="Нижний колонтитул 18"/>
          <p:cNvSpPr>
            <a:spLocks noGrp="1"/>
          </p:cNvSpPr>
          <p:nvPr>
            <p:ph type="ftr" sz="quarter" idx="11"/>
          </p:nvPr>
        </p:nvSpPr>
        <p:spPr/>
        <p:txBody>
          <a:bodyPr/>
          <a:lstStyle/>
          <a:p>
            <a:endParaRPr kumimoji="0" lang="en-US"/>
          </a:p>
        </p:txBody>
      </p:sp>
      <p:sp>
        <p:nvSpPr>
          <p:cNvPr id="27" name="Номер слайда 26"/>
          <p:cNvSpPr>
            <a:spLocks noGrp="1"/>
          </p:cNvSpPr>
          <p:nvPr>
            <p:ph type="sldNum" sz="quarter" idx="12"/>
          </p:nvPr>
        </p:nvSpPr>
        <p:spPr/>
        <p:txBody>
          <a:bodyPr/>
          <a:lstStyle/>
          <a:p>
            <a:fld id="{D2E57653-3E58-4892-A7ED-712530ACC680}"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1ABA4E-CD72-497B-97AA-7213B3980F60}" type="datetimeFigureOut">
              <a:rPr lang="en-US" smtClean="0"/>
              <a:pPr/>
              <a:t>2/24/2015</a:t>
            </a:fld>
            <a:endParaRPr lang="en-US"/>
          </a:p>
        </p:txBody>
      </p:sp>
      <p:sp>
        <p:nvSpPr>
          <p:cNvPr id="5" name="Нижний колонтитул 4"/>
          <p:cNvSpPr>
            <a:spLocks noGrp="1"/>
          </p:cNvSpPr>
          <p:nvPr>
            <p:ph type="ftr" sz="quarter" idx="11"/>
          </p:nvPr>
        </p:nvSpPr>
        <p:spPr/>
        <p:txBody>
          <a:bodyPr/>
          <a:lstStyle/>
          <a:p>
            <a:endParaRPr kumimoji="0" lang="en-US"/>
          </a:p>
        </p:txBody>
      </p:sp>
      <p:sp>
        <p:nvSpPr>
          <p:cNvPr id="6" name="Номер слайда 5"/>
          <p:cNvSpPr>
            <a:spLocks noGrp="1"/>
          </p:cNvSpPr>
          <p:nvPr>
            <p:ph type="sldNum" sz="quarter" idx="12"/>
          </p:nvPr>
        </p:nvSpPr>
        <p:spPr/>
        <p:txBody>
          <a:bodyPr/>
          <a:lstStyle/>
          <a:p>
            <a:fld id="{D2E57653-3E58-4892-A7ED-712530ACC680}"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1ABA4E-CD72-497B-97AA-7213B3980F60}" type="datetimeFigureOut">
              <a:rPr lang="en-US" smtClean="0"/>
              <a:pPr/>
              <a:t>2/24/2015</a:t>
            </a:fld>
            <a:endParaRPr lang="en-US"/>
          </a:p>
        </p:txBody>
      </p:sp>
      <p:sp>
        <p:nvSpPr>
          <p:cNvPr id="5" name="Нижний колонтитул 4"/>
          <p:cNvSpPr>
            <a:spLocks noGrp="1"/>
          </p:cNvSpPr>
          <p:nvPr>
            <p:ph type="ftr" sz="quarter" idx="11"/>
          </p:nvPr>
        </p:nvSpPr>
        <p:spPr/>
        <p:txBody>
          <a:bodyPr/>
          <a:lstStyle/>
          <a:p>
            <a:endParaRPr kumimoji="0" lang="en-US"/>
          </a:p>
        </p:txBody>
      </p:sp>
      <p:sp>
        <p:nvSpPr>
          <p:cNvPr id="6" name="Номер слайда 5"/>
          <p:cNvSpPr>
            <a:spLocks noGrp="1"/>
          </p:cNvSpPr>
          <p:nvPr>
            <p:ph type="sldNum" sz="quarter" idx="12"/>
          </p:nvPr>
        </p:nvSpPr>
        <p:spPr/>
        <p:txBody>
          <a:bodyPr/>
          <a:lstStyle/>
          <a:p>
            <a:fld id="{D2E57653-3E58-4892-A7ED-712530ACC680}"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1ABA4E-CD72-497B-97AA-7213B3980F60}" type="datetimeFigureOut">
              <a:rPr lang="en-US" smtClean="0"/>
              <a:pPr/>
              <a:t>2/24/2015</a:t>
            </a:fld>
            <a:endParaRPr lang="en-US"/>
          </a:p>
        </p:txBody>
      </p:sp>
      <p:sp>
        <p:nvSpPr>
          <p:cNvPr id="5" name="Нижний колонтитул 4"/>
          <p:cNvSpPr>
            <a:spLocks noGrp="1"/>
          </p:cNvSpPr>
          <p:nvPr>
            <p:ph type="ftr" sz="quarter" idx="11"/>
          </p:nvPr>
        </p:nvSpPr>
        <p:spPr/>
        <p:txBody>
          <a:bodyPr/>
          <a:lstStyle/>
          <a:p>
            <a:endParaRPr kumimoji="0" lang="en-US"/>
          </a:p>
        </p:txBody>
      </p:sp>
      <p:sp>
        <p:nvSpPr>
          <p:cNvPr id="6" name="Номер слайда 5"/>
          <p:cNvSpPr>
            <a:spLocks noGrp="1"/>
          </p:cNvSpPr>
          <p:nvPr>
            <p:ph type="sldNum" sz="quarter" idx="12"/>
          </p:nvPr>
        </p:nvSpPr>
        <p:spPr/>
        <p:txBody>
          <a:bodyPr/>
          <a:lstStyle/>
          <a:p>
            <a:fld id="{D2E57653-3E58-4892-A7ED-712530ACC680}" type="slidenum">
              <a:rPr kumimoji="0" lang="en-US" smtClean="0"/>
              <a:pPr/>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B41ABA4E-CD72-497B-97AA-7213B3980F60}" type="datetimeFigureOut">
              <a:rPr lang="en-US" smtClean="0"/>
              <a:pPr/>
              <a:t>2/24/2015</a:t>
            </a:fld>
            <a:endParaRPr lang="en-US"/>
          </a:p>
        </p:txBody>
      </p:sp>
      <p:sp>
        <p:nvSpPr>
          <p:cNvPr id="5" name="Нижний колонтитул 4"/>
          <p:cNvSpPr>
            <a:spLocks noGrp="1"/>
          </p:cNvSpPr>
          <p:nvPr>
            <p:ph type="ftr" sz="quarter" idx="11"/>
          </p:nvPr>
        </p:nvSpPr>
        <p:spPr/>
        <p:txBody>
          <a:bodyPr/>
          <a:lstStyle/>
          <a:p>
            <a:endParaRPr kumimoji="0" lang="en-US"/>
          </a:p>
        </p:txBody>
      </p:sp>
      <p:sp>
        <p:nvSpPr>
          <p:cNvPr id="6" name="Номер слайда 5"/>
          <p:cNvSpPr>
            <a:spLocks noGrp="1"/>
          </p:cNvSpPr>
          <p:nvPr>
            <p:ph type="sldNum" sz="quarter" idx="12"/>
          </p:nvPr>
        </p:nvSpPr>
        <p:spPr/>
        <p:txBody>
          <a:bodyPr/>
          <a:lstStyle/>
          <a:p>
            <a:fld id="{D2E57653-3E58-4892-A7ED-712530ACC680}"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1ABA4E-CD72-497B-97AA-7213B3980F60}" type="datetimeFigureOut">
              <a:rPr lang="en-US" smtClean="0"/>
              <a:pPr/>
              <a:t>2/24/2015</a:t>
            </a:fld>
            <a:endParaRPr lang="en-US"/>
          </a:p>
        </p:txBody>
      </p:sp>
      <p:sp>
        <p:nvSpPr>
          <p:cNvPr id="6" name="Нижний колонтитул 5"/>
          <p:cNvSpPr>
            <a:spLocks noGrp="1"/>
          </p:cNvSpPr>
          <p:nvPr>
            <p:ph type="ftr" sz="quarter" idx="11"/>
          </p:nvPr>
        </p:nvSpPr>
        <p:spPr/>
        <p:txBody>
          <a:bodyPr/>
          <a:lstStyle/>
          <a:p>
            <a:endParaRPr kumimoji="0" lang="en-US"/>
          </a:p>
        </p:txBody>
      </p:sp>
      <p:sp>
        <p:nvSpPr>
          <p:cNvPr id="7" name="Номер слайда 6"/>
          <p:cNvSpPr>
            <a:spLocks noGrp="1"/>
          </p:cNvSpPr>
          <p:nvPr>
            <p:ph type="sldNum" sz="quarter" idx="12"/>
          </p:nvPr>
        </p:nvSpPr>
        <p:spPr/>
        <p:txBody>
          <a:bodyPr/>
          <a:lstStyle/>
          <a:p>
            <a:fld id="{D2E57653-3E58-4892-A7ED-712530ACC680}"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B41ABA4E-CD72-497B-97AA-7213B3980F60}" type="datetimeFigureOut">
              <a:rPr lang="en-US" smtClean="0"/>
              <a:pPr/>
              <a:t>2/24/2015</a:t>
            </a:fld>
            <a:endParaRPr lang="en-US"/>
          </a:p>
        </p:txBody>
      </p:sp>
      <p:sp>
        <p:nvSpPr>
          <p:cNvPr id="8" name="Нижний колонтитул 7"/>
          <p:cNvSpPr>
            <a:spLocks noGrp="1"/>
          </p:cNvSpPr>
          <p:nvPr>
            <p:ph type="ftr" sz="quarter" idx="11"/>
          </p:nvPr>
        </p:nvSpPr>
        <p:spPr/>
        <p:txBody>
          <a:bodyPr/>
          <a:lstStyle/>
          <a:p>
            <a:endParaRPr kumimoji="0" lang="en-US"/>
          </a:p>
        </p:txBody>
      </p:sp>
      <p:sp>
        <p:nvSpPr>
          <p:cNvPr id="9" name="Номер слайда 8"/>
          <p:cNvSpPr>
            <a:spLocks noGrp="1"/>
          </p:cNvSpPr>
          <p:nvPr>
            <p:ph type="sldNum" sz="quarter" idx="12"/>
          </p:nvPr>
        </p:nvSpPr>
        <p:spPr/>
        <p:txBody>
          <a:bodyPr/>
          <a:lstStyle/>
          <a:p>
            <a:fld id="{D2E57653-3E58-4892-A7ED-712530ACC680}" type="slidenum">
              <a:rPr kumimoji="0" lang="en-US" smtClean="0"/>
              <a:pPr/>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B41ABA4E-CD72-497B-97AA-7213B3980F60}" type="datetimeFigureOut">
              <a:rPr lang="en-US" smtClean="0"/>
              <a:pPr/>
              <a:t>2/24/2015</a:t>
            </a:fld>
            <a:endParaRPr lang="en-US"/>
          </a:p>
        </p:txBody>
      </p:sp>
      <p:sp>
        <p:nvSpPr>
          <p:cNvPr id="4" name="Нижний колонтитул 3"/>
          <p:cNvSpPr>
            <a:spLocks noGrp="1"/>
          </p:cNvSpPr>
          <p:nvPr>
            <p:ph type="ftr" sz="quarter" idx="11"/>
          </p:nvPr>
        </p:nvSpPr>
        <p:spPr/>
        <p:txBody>
          <a:bodyPr/>
          <a:lstStyle/>
          <a:p>
            <a:endParaRPr kumimoji="0" lang="en-US"/>
          </a:p>
        </p:txBody>
      </p:sp>
      <p:sp>
        <p:nvSpPr>
          <p:cNvPr id="5" name="Номер слайда 4"/>
          <p:cNvSpPr>
            <a:spLocks noGrp="1"/>
          </p:cNvSpPr>
          <p:nvPr>
            <p:ph type="sldNum" sz="quarter" idx="12"/>
          </p:nvPr>
        </p:nvSpPr>
        <p:spPr/>
        <p:txBody>
          <a:bodyPr/>
          <a:lstStyle/>
          <a:p>
            <a:fld id="{D2E57653-3E58-4892-A7ED-712530ACC680}"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1ABA4E-CD72-497B-97AA-7213B3980F60}" type="datetimeFigureOut">
              <a:rPr lang="en-US" smtClean="0"/>
              <a:pPr/>
              <a:t>2/24/2015</a:t>
            </a:fld>
            <a:endParaRPr lang="en-US"/>
          </a:p>
        </p:txBody>
      </p:sp>
      <p:sp>
        <p:nvSpPr>
          <p:cNvPr id="3" name="Нижний колонтитул 2"/>
          <p:cNvSpPr>
            <a:spLocks noGrp="1"/>
          </p:cNvSpPr>
          <p:nvPr>
            <p:ph type="ftr" sz="quarter" idx="11"/>
          </p:nvPr>
        </p:nvSpPr>
        <p:spPr/>
        <p:txBody>
          <a:bodyPr/>
          <a:lstStyle/>
          <a:p>
            <a:endParaRPr kumimoji="0" lang="en-US"/>
          </a:p>
        </p:txBody>
      </p:sp>
      <p:sp>
        <p:nvSpPr>
          <p:cNvPr id="4" name="Номер слайда 3"/>
          <p:cNvSpPr>
            <a:spLocks noGrp="1"/>
          </p:cNvSpPr>
          <p:nvPr>
            <p:ph type="sldNum" sz="quarter" idx="12"/>
          </p:nvPr>
        </p:nvSpPr>
        <p:spPr/>
        <p:txBody>
          <a:bodyPr/>
          <a:lstStyle/>
          <a:p>
            <a:fld id="{D2E57653-3E58-4892-A7ED-712530ACC680}"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1ABA4E-CD72-497B-97AA-7213B3980F60}" type="datetimeFigureOut">
              <a:rPr lang="en-US" smtClean="0"/>
              <a:pPr/>
              <a:t>2/24/2015</a:t>
            </a:fld>
            <a:endParaRPr lang="en-US"/>
          </a:p>
        </p:txBody>
      </p:sp>
      <p:sp>
        <p:nvSpPr>
          <p:cNvPr id="6" name="Нижний колонтитул 5"/>
          <p:cNvSpPr>
            <a:spLocks noGrp="1"/>
          </p:cNvSpPr>
          <p:nvPr>
            <p:ph type="ftr" sz="quarter" idx="11"/>
          </p:nvPr>
        </p:nvSpPr>
        <p:spPr/>
        <p:txBody>
          <a:bodyPr/>
          <a:lstStyle/>
          <a:p>
            <a:endParaRPr kumimoji="0" lang="en-US"/>
          </a:p>
        </p:txBody>
      </p:sp>
      <p:sp>
        <p:nvSpPr>
          <p:cNvPr id="7" name="Номер слайда 6"/>
          <p:cNvSpPr>
            <a:spLocks noGrp="1"/>
          </p:cNvSpPr>
          <p:nvPr>
            <p:ph type="sldNum" sz="quarter" idx="12"/>
          </p:nvPr>
        </p:nvSpPr>
        <p:spPr/>
        <p:txBody>
          <a:bodyPr/>
          <a:lstStyle/>
          <a:p>
            <a:fld id="{D2E57653-3E58-4892-A7ED-712530ACC680}" type="slidenum">
              <a:rPr kumimoji="0" lang="en-US" smtClean="0"/>
              <a:pPr/>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B41ABA4E-CD72-497B-97AA-7213B3980F60}" type="datetimeFigureOut">
              <a:rPr lang="en-US" smtClean="0"/>
              <a:pPr/>
              <a:t>2/24/2015</a:t>
            </a:fld>
            <a:endParaRPr lang="en-US"/>
          </a:p>
        </p:txBody>
      </p:sp>
      <p:sp>
        <p:nvSpPr>
          <p:cNvPr id="6" name="Нижний колонтитул 5"/>
          <p:cNvSpPr>
            <a:spLocks noGrp="1"/>
          </p:cNvSpPr>
          <p:nvPr>
            <p:ph type="ftr" sz="quarter" idx="11"/>
          </p:nvPr>
        </p:nvSpPr>
        <p:spPr/>
        <p:txBody>
          <a:bodyPr/>
          <a:lstStyle/>
          <a:p>
            <a:endParaRPr kumimoji="0" lang="en-US"/>
          </a:p>
        </p:txBody>
      </p:sp>
      <p:sp>
        <p:nvSpPr>
          <p:cNvPr id="7" name="Номер слайда 6"/>
          <p:cNvSpPr>
            <a:spLocks noGrp="1"/>
          </p:cNvSpPr>
          <p:nvPr>
            <p:ph type="sldNum" sz="quarter" idx="12"/>
          </p:nvPr>
        </p:nvSpPr>
        <p:spPr>
          <a:xfrm>
            <a:off x="8077200" y="6356350"/>
            <a:ext cx="609600" cy="365125"/>
          </a:xfrm>
        </p:spPr>
        <p:txBody>
          <a:bodyPr/>
          <a:lstStyle/>
          <a:p>
            <a:fld id="{D2E57653-3E58-4892-A7ED-712530ACC680}" type="slidenum">
              <a:rPr kumimoji="0" lang="en-US" smtClean="0"/>
              <a:pPr/>
              <a:t>‹#›</a:t>
            </a:fld>
            <a:endParaRPr kumimoji="0" lang="en-US"/>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41ABA4E-CD72-497B-97AA-7213B3980F60}" type="datetimeFigureOut">
              <a:rPr lang="en-US" smtClean="0"/>
              <a:pPr/>
              <a:t>2/24/2015</a:t>
            </a:fld>
            <a:endParaRPr lang="en-US"/>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kumimoji="0" lang="en-US"/>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2E57653-3E58-4892-A7ED-712530ACC680}" type="slidenum">
              <a:rPr kumimoji="0" lang="en-US" smtClean="0"/>
              <a:pPr/>
              <a:t>‹#›</a:t>
            </a:fld>
            <a:endParaRPr kumimoji="0" lang="en-US"/>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absurdopedia.net/wiki/%D0%9F%D0%B8%D0%B7%D0%B0%D0%BD%D1%81%D0%BA%D0%B0%D1%8F_%D0%B1%D0%B0%D1%88%D0%BD%D1%8F"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absurdopedia.net/wiki/%D0%9F%D0%BE%D1%81%D0%BB%D0%B5%D0%B4%D0%BD%D0%B8%D0%B5_%D0%B8%D1%81%D1%81%D0%BB%D0%B5%D0%B4%D0%BE%D0%B2%D0%B0%D0%BD%D0%B8%D1%8F"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071802" y="642918"/>
            <a:ext cx="2714644" cy="369332"/>
          </a:xfrm>
          <a:prstGeom prst="rect">
            <a:avLst/>
          </a:prstGeom>
        </p:spPr>
        <p:txBody>
          <a:bodyPr wrap="square">
            <a:spAutoFit/>
          </a:bodyPr>
          <a:lstStyle/>
          <a:p>
            <a:r>
              <a:rPr lang="ru-RU" dirty="0" smtClean="0"/>
              <a:t>Китайский треугольник</a:t>
            </a:r>
            <a:endParaRPr lang="ru-RU" dirty="0"/>
          </a:p>
        </p:txBody>
      </p:sp>
      <p:sp>
        <p:nvSpPr>
          <p:cNvPr id="3" name="Прямоугольник 2"/>
          <p:cNvSpPr/>
          <p:nvPr/>
        </p:nvSpPr>
        <p:spPr>
          <a:xfrm>
            <a:off x="5214942" y="5072074"/>
            <a:ext cx="4357718" cy="1200329"/>
          </a:xfrm>
          <a:prstGeom prst="rect">
            <a:avLst/>
          </a:prstGeom>
        </p:spPr>
        <p:txBody>
          <a:bodyPr wrap="square">
            <a:spAutoFit/>
          </a:bodyPr>
          <a:lstStyle/>
          <a:p>
            <a:r>
              <a:rPr lang="ru-RU" dirty="0" smtClean="0"/>
              <a:t>Подготовила презентацию :</a:t>
            </a:r>
          </a:p>
          <a:p>
            <a:r>
              <a:rPr lang="ru-RU" dirty="0" smtClean="0"/>
              <a:t>     Ученица  7 «А» класса </a:t>
            </a:r>
          </a:p>
          <a:p>
            <a:r>
              <a:rPr lang="ru-RU" dirty="0" smtClean="0"/>
              <a:t>           МБОУСОШ № 8</a:t>
            </a:r>
          </a:p>
          <a:p>
            <a:r>
              <a:rPr lang="ru-RU" dirty="0" smtClean="0"/>
              <a:t>           Яблокова  Анна</a:t>
            </a:r>
            <a:endParaRPr lang="ru-RU" dirty="0"/>
          </a:p>
        </p:txBody>
      </p:sp>
      <p:pic>
        <p:nvPicPr>
          <p:cNvPr id="64514" name="Picture 2" descr="http://i.absurdopedia.net/thumb/a/ae/%D0%9A%D0%B8%D1%82%D0%B0%D0%B9%D1%81%D0%BA%D0%B8%D0%B9_3%D1%83%D0%B3%D0%BE%D0%BB%D1%8C%D0%BD%D0%B8%D0%BA.jpg/200px-%D0%9A%D0%B8%D1%82%D0%B0%D0%B9%D1%81%D0%BA%D0%B8%D0%B9_3%D1%83%D0%B3%D0%BE%D0%BB%D1%8C%D0%BD%D0%B8%D0%BA.jpg"/>
          <p:cNvPicPr>
            <a:picLocks noChangeAspect="1" noChangeArrowheads="1"/>
          </p:cNvPicPr>
          <p:nvPr/>
        </p:nvPicPr>
        <p:blipFill>
          <a:blip r:embed="rId3"/>
          <a:srcRect/>
          <a:stretch>
            <a:fillRect/>
          </a:stretch>
        </p:blipFill>
        <p:spPr bwMode="auto">
          <a:xfrm>
            <a:off x="2214546" y="2071678"/>
            <a:ext cx="1905000" cy="1905000"/>
          </a:xfrm>
          <a:prstGeom prst="rect">
            <a:avLst/>
          </a:prstGeom>
          <a:noFill/>
        </p:spPr>
      </p:pic>
      <p:pic>
        <p:nvPicPr>
          <p:cNvPr id="64516" name="Picture 4" descr="http://i.absurdopedia.net/thumb/a/a7/%D0%9A%D0%B8%D1%82%D0%B0%D0%B9%D1%81%D0%BA%D0%B8%D0%B9_3%D1%83%D0%B3%D0%BE%D0%BB%D1%8C%D0%BD%D0%B8%D0%BA_2.jpg/200px-%D0%9A%D0%B8%D1%82%D0%B0%D0%B9%D1%81%D0%BA%D0%B8%D0%B9_3%D1%83%D0%B3%D0%BE%D0%BB%D1%8C%D0%BD%D0%B8%D0%BA_2.jpg"/>
          <p:cNvPicPr>
            <a:picLocks noChangeAspect="1" noChangeArrowheads="1"/>
          </p:cNvPicPr>
          <p:nvPr/>
        </p:nvPicPr>
        <p:blipFill>
          <a:blip r:embed="rId4"/>
          <a:srcRect/>
          <a:stretch>
            <a:fillRect/>
          </a:stretch>
        </p:blipFill>
        <p:spPr bwMode="auto">
          <a:xfrm>
            <a:off x="5286380" y="2071678"/>
            <a:ext cx="1905000" cy="1905000"/>
          </a:xfrm>
          <a:prstGeom prst="rect">
            <a:avLst/>
          </a:prstGeom>
          <a:noFill/>
        </p:spPr>
      </p:pic>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Реферат треугольник паскаля"/>
          <p:cNvPicPr>
            <a:picLocks noChangeAspect="1" noChangeArrowheads="1"/>
          </p:cNvPicPr>
          <p:nvPr/>
        </p:nvPicPr>
        <p:blipFill>
          <a:blip r:embed="rId2"/>
          <a:srcRect/>
          <a:stretch>
            <a:fillRect/>
          </a:stretch>
        </p:blipFill>
        <p:spPr bwMode="auto">
          <a:xfrm>
            <a:off x="5500694" y="1357298"/>
            <a:ext cx="3143272" cy="4886806"/>
          </a:xfrm>
          <a:prstGeom prst="rect">
            <a:avLst/>
          </a:prstGeom>
          <a:noFill/>
        </p:spPr>
      </p:pic>
      <p:pic>
        <p:nvPicPr>
          <p:cNvPr id="55298" name="Picture 2" descr="Треугольник. - Point Blank - хаки , читы , общение"/>
          <p:cNvPicPr>
            <a:picLocks noChangeAspect="1" noChangeArrowheads="1"/>
          </p:cNvPicPr>
          <p:nvPr/>
        </p:nvPicPr>
        <p:blipFill>
          <a:blip r:embed="rId3"/>
          <a:srcRect/>
          <a:stretch>
            <a:fillRect/>
          </a:stretch>
        </p:blipFill>
        <p:spPr bwMode="auto">
          <a:xfrm>
            <a:off x="428596" y="1643050"/>
            <a:ext cx="4572032" cy="4572032"/>
          </a:xfrm>
          <a:prstGeom prst="rect">
            <a:avLst/>
          </a:prstGeom>
          <a:noFill/>
        </p:spPr>
      </p:pic>
      <p:sp>
        <p:nvSpPr>
          <p:cNvPr id="5" name="Прямоугольник 4"/>
          <p:cNvSpPr/>
          <p:nvPr/>
        </p:nvSpPr>
        <p:spPr>
          <a:xfrm>
            <a:off x="2500298" y="714356"/>
            <a:ext cx="4009239" cy="369332"/>
          </a:xfrm>
          <a:prstGeom prst="rect">
            <a:avLst/>
          </a:prstGeom>
        </p:spPr>
        <p:txBody>
          <a:bodyPr wrap="none">
            <a:spAutoFit/>
          </a:bodyPr>
          <a:lstStyle/>
          <a:p>
            <a:r>
              <a:rPr lang="ru-RU" dirty="0" smtClean="0"/>
              <a:t>Русский и Китайский треугольник !!!</a:t>
            </a:r>
            <a:endParaRPr lang="ru-RU" dirty="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000100" y="928670"/>
            <a:ext cx="7358114" cy="923330"/>
          </a:xfrm>
          <a:prstGeom prst="rect">
            <a:avLst/>
          </a:prstGeom>
        </p:spPr>
        <p:txBody>
          <a:bodyPr wrap="square">
            <a:spAutoFit/>
          </a:bodyPr>
          <a:lstStyle/>
          <a:p>
            <a:r>
              <a:rPr lang="ru-RU" b="1" dirty="0" smtClean="0"/>
              <a:t>Китайский треугольник</a:t>
            </a:r>
            <a:r>
              <a:rPr lang="ru-RU" dirty="0" smtClean="0"/>
              <a:t> — легендарная геометрическая фигура, многоугольник, через который можно решить практически любую геометрическую (и не только) задачу</a:t>
            </a:r>
            <a:endParaRPr lang="ru-RU" dirty="0"/>
          </a:p>
        </p:txBody>
      </p:sp>
      <p:pic>
        <p:nvPicPr>
          <p:cNvPr id="63492" name="Picture 4" descr="http://i.absurdopedia.net/thumb/a/ae/%D0%9A%D0%B8%D1%82%D0%B0%D0%B9%D1%81%D0%BA%D0%B8%D0%B9_3%D1%83%D0%B3%D0%BE%D0%BB%D1%8C%D0%BD%D0%B8%D0%BA.jpg/200px-%D0%9A%D0%B8%D1%82%D0%B0%D0%B9%D1%81%D0%BA%D0%B8%D0%B9_3%D1%83%D0%B3%D0%BE%D0%BB%D1%8C%D0%BD%D0%B8%D0%BA.jpg"/>
          <p:cNvPicPr>
            <a:picLocks noChangeAspect="1" noChangeArrowheads="1"/>
          </p:cNvPicPr>
          <p:nvPr/>
        </p:nvPicPr>
        <p:blipFill>
          <a:blip r:embed="rId2"/>
          <a:srcRect/>
          <a:stretch>
            <a:fillRect/>
          </a:stretch>
        </p:blipFill>
        <p:spPr bwMode="auto">
          <a:xfrm>
            <a:off x="1142976" y="2571744"/>
            <a:ext cx="1905000" cy="1905000"/>
          </a:xfrm>
          <a:prstGeom prst="rect">
            <a:avLst/>
          </a:prstGeom>
          <a:noFill/>
        </p:spPr>
      </p:pic>
      <p:sp>
        <p:nvSpPr>
          <p:cNvPr id="8" name="Прямоугольник 7"/>
          <p:cNvSpPr/>
          <p:nvPr/>
        </p:nvSpPr>
        <p:spPr>
          <a:xfrm>
            <a:off x="214282" y="4786322"/>
            <a:ext cx="4143404" cy="1477328"/>
          </a:xfrm>
          <a:prstGeom prst="rect">
            <a:avLst/>
          </a:prstGeom>
        </p:spPr>
        <p:txBody>
          <a:bodyPr wrap="square">
            <a:spAutoFit/>
          </a:bodyPr>
          <a:lstStyle/>
          <a:p>
            <a:r>
              <a:rPr lang="ru-RU" dirty="0" smtClean="0"/>
              <a:t>1) Типичный сделанный в Китае    треугольник: сумма углов не равна 180, два прямых угла, а квадрат наибольшей стороны не равен абсолютно ничему.</a:t>
            </a:r>
            <a:endParaRPr lang="ru-RU" dirty="0"/>
          </a:p>
        </p:txBody>
      </p:sp>
      <p:pic>
        <p:nvPicPr>
          <p:cNvPr id="63494" name="Picture 6" descr="http://i.absurdopedia.net/thumb/a/a7/%D0%9A%D0%B8%D1%82%D0%B0%D0%B9%D1%81%D0%BA%D0%B8%D0%B9_3%D1%83%D0%B3%D0%BE%D0%BB%D1%8C%D0%BD%D0%B8%D0%BA_2.jpg/200px-%D0%9A%D0%B8%D1%82%D0%B0%D0%B9%D1%81%D0%BA%D0%B8%D0%B9_3%D1%83%D0%B3%D0%BE%D0%BB%D1%8C%D0%BD%D0%B8%D0%BA_2.jpg"/>
          <p:cNvPicPr>
            <a:picLocks noChangeAspect="1" noChangeArrowheads="1"/>
          </p:cNvPicPr>
          <p:nvPr/>
        </p:nvPicPr>
        <p:blipFill>
          <a:blip r:embed="rId3"/>
          <a:srcRect/>
          <a:stretch>
            <a:fillRect/>
          </a:stretch>
        </p:blipFill>
        <p:spPr bwMode="auto">
          <a:xfrm>
            <a:off x="5715008" y="2571744"/>
            <a:ext cx="1905000" cy="1905000"/>
          </a:xfrm>
          <a:prstGeom prst="rect">
            <a:avLst/>
          </a:prstGeom>
          <a:noFill/>
        </p:spPr>
      </p:pic>
      <p:sp>
        <p:nvSpPr>
          <p:cNvPr id="10" name="Прямоугольник 9"/>
          <p:cNvSpPr/>
          <p:nvPr/>
        </p:nvSpPr>
        <p:spPr>
          <a:xfrm>
            <a:off x="4286248" y="4857760"/>
            <a:ext cx="4714908" cy="923330"/>
          </a:xfrm>
          <a:prstGeom prst="rect">
            <a:avLst/>
          </a:prstGeom>
        </p:spPr>
        <p:txBody>
          <a:bodyPr wrap="square">
            <a:spAutoFit/>
          </a:bodyPr>
          <a:lstStyle/>
          <a:p>
            <a:r>
              <a:rPr lang="ru-RU" dirty="0" smtClean="0"/>
              <a:t>2) Редкий китайский треугольник — с одним </a:t>
            </a:r>
            <a:r>
              <a:rPr lang="ru-RU" dirty="0" err="1" smtClean="0"/>
              <a:t>впуклым</a:t>
            </a:r>
            <a:r>
              <a:rPr lang="ru-RU" dirty="0" smtClean="0"/>
              <a:t> углом и очень непрямыми сторонами</a:t>
            </a:r>
            <a:endParaRPr lang="ru-RU" dirty="0"/>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928794" y="785794"/>
            <a:ext cx="5786462" cy="369332"/>
          </a:xfrm>
          <a:prstGeom prst="rect">
            <a:avLst/>
          </a:prstGeom>
        </p:spPr>
        <p:txBody>
          <a:bodyPr wrap="square">
            <a:spAutoFit/>
          </a:bodyPr>
          <a:lstStyle/>
          <a:p>
            <a:r>
              <a:rPr lang="ru-RU" dirty="0" smtClean="0"/>
              <a:t>1) Суть и свойства китайского треугольника</a:t>
            </a:r>
            <a:endParaRPr lang="ru-RU" dirty="0"/>
          </a:p>
        </p:txBody>
      </p:sp>
      <p:sp>
        <p:nvSpPr>
          <p:cNvPr id="3" name="Прямоугольник 2"/>
          <p:cNvSpPr/>
          <p:nvPr/>
        </p:nvSpPr>
        <p:spPr>
          <a:xfrm>
            <a:off x="357158" y="1357298"/>
            <a:ext cx="8501122" cy="923330"/>
          </a:xfrm>
          <a:prstGeom prst="rect">
            <a:avLst/>
          </a:prstGeom>
        </p:spPr>
        <p:txBody>
          <a:bodyPr wrap="square">
            <a:spAutoFit/>
          </a:bodyPr>
          <a:lstStyle/>
          <a:p>
            <a:r>
              <a:rPr lang="ru-RU" dirty="0" smtClean="0"/>
              <a:t>В узком понимании китайский треугольник — это треугольник с непрямыми сторонами. Данное свойство позволяет ему выходить из рамок типичного определения треугольников, и соответственно:</a:t>
            </a:r>
            <a:endParaRPr lang="ru-RU" dirty="0"/>
          </a:p>
        </p:txBody>
      </p:sp>
      <p:sp>
        <p:nvSpPr>
          <p:cNvPr id="4" name="Прямоугольник 3"/>
          <p:cNvSpPr/>
          <p:nvPr/>
        </p:nvSpPr>
        <p:spPr>
          <a:xfrm>
            <a:off x="357158" y="2428868"/>
            <a:ext cx="8358246" cy="3139321"/>
          </a:xfrm>
          <a:prstGeom prst="rect">
            <a:avLst/>
          </a:prstGeom>
        </p:spPr>
        <p:txBody>
          <a:bodyPr wrap="square">
            <a:spAutoFit/>
          </a:bodyPr>
          <a:lstStyle/>
          <a:p>
            <a:r>
              <a:rPr lang="ru-RU" dirty="0" smtClean="0"/>
              <a:t>А)Он может иметь сумму углов, не равную 180</a:t>
            </a:r>
            <a:r>
              <a:rPr lang="ru-RU" baseline="30000" dirty="0" smtClean="0"/>
              <a:t>•</a:t>
            </a:r>
            <a:endParaRPr lang="ru-RU" dirty="0" smtClean="0"/>
          </a:p>
          <a:p>
            <a:r>
              <a:rPr lang="ru-RU" dirty="0" smtClean="0"/>
              <a:t>Б))Может иметь до 3 прямых углов</a:t>
            </a:r>
          </a:p>
          <a:p>
            <a:r>
              <a:rPr lang="ru-RU" dirty="0" smtClean="0"/>
              <a:t>В)Одна из сторон может быть больше суммы двух других</a:t>
            </a:r>
          </a:p>
          <a:p>
            <a:r>
              <a:rPr lang="ru-RU" dirty="0" smtClean="0"/>
              <a:t>Г)Катет прямоугольного китайского треугольника бывает длиннее гипотенузы</a:t>
            </a:r>
          </a:p>
          <a:p>
            <a:r>
              <a:rPr lang="ru-RU" dirty="0" smtClean="0"/>
              <a:t>Д)Углы китайского треугольника не обязательно выпуклые</a:t>
            </a:r>
          </a:p>
          <a:p>
            <a:r>
              <a:rPr lang="ru-RU" dirty="0" smtClean="0"/>
              <a:t>Е)Его периметр не всегда равен сумме всех сторон</a:t>
            </a:r>
          </a:p>
          <a:p>
            <a:r>
              <a:rPr lang="ru-RU" dirty="0" smtClean="0"/>
              <a:t>Ж) Он не обязательно имеет 3 угла, но при этом остаётся треугольником</a:t>
            </a:r>
          </a:p>
          <a:p>
            <a:r>
              <a:rPr lang="ru-RU" dirty="0" smtClean="0"/>
              <a:t>З)Любой треугольник может считаться китайским при любых обстоятельствах, так как </a:t>
            </a:r>
            <a:r>
              <a:rPr lang="ru-RU" dirty="0" err="1" smtClean="0"/>
              <a:t>прямосторонний</a:t>
            </a:r>
            <a:r>
              <a:rPr lang="ru-RU" dirty="0" smtClean="0"/>
              <a:t> треугольник — всего лишь частный случай китайского.</a:t>
            </a:r>
            <a:endParaRPr lang="ru-RU" dirty="0"/>
          </a:p>
        </p:txBody>
      </p:sp>
    </p:spTree>
  </p:cSld>
  <p:clrMapOvr>
    <a:masterClrMapping/>
  </p:clrMapOvr>
  <p:transition>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14678" y="714356"/>
            <a:ext cx="2559932" cy="369332"/>
          </a:xfrm>
          <a:prstGeom prst="rect">
            <a:avLst/>
          </a:prstGeom>
        </p:spPr>
        <p:txBody>
          <a:bodyPr wrap="none">
            <a:spAutoFit/>
          </a:bodyPr>
          <a:lstStyle/>
          <a:p>
            <a:r>
              <a:rPr lang="ru-RU" dirty="0" smtClean="0"/>
              <a:t>История изобретения:</a:t>
            </a:r>
            <a:endParaRPr lang="ru-RU" dirty="0"/>
          </a:p>
        </p:txBody>
      </p:sp>
      <p:sp>
        <p:nvSpPr>
          <p:cNvPr id="3" name="Прямоугольник 2"/>
          <p:cNvSpPr/>
          <p:nvPr/>
        </p:nvSpPr>
        <p:spPr>
          <a:xfrm>
            <a:off x="714348" y="1500174"/>
            <a:ext cx="7858180" cy="3970318"/>
          </a:xfrm>
          <a:prstGeom prst="rect">
            <a:avLst/>
          </a:prstGeom>
        </p:spPr>
        <p:txBody>
          <a:bodyPr wrap="square">
            <a:spAutoFit/>
          </a:bodyPr>
          <a:lstStyle/>
          <a:p>
            <a:r>
              <a:rPr lang="ru-RU" dirty="0" smtClean="0"/>
              <a:t>Дата изобретения и первого использования китайского треугольника точно неизвестна. Предположительно, он был создан китайскими инженерами во время создания Великой Стены, однако вполне возможно, что его прототипы применялись гораздо раньше. Согласно одной древнекитайской легенде, когда  император приказал строить Великую Стену, инженеры спросили, где она должна пролегать, и тогда правитель взял карту Китая и начертил на ней какую-то фигуру, отдалённо напоминавшую треугольник, сказав, что по его периметру и должна проходить стена. Однако, поскольку большинство инженеров прибыли из Кореи и Японии, они не совсем поняли замысел императора, и начерченную фигуру стали многократно, наподобие звеньев, использовать в фундаменте Великой Стены. Вероятно, именно из-за такой неординарной конструкции монголы смогли легко преодолеть стену, но при этом местами она сохранилась до сих пор.</a:t>
            </a:r>
            <a:endParaRPr lang="ru-RU" dirty="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85918" y="785794"/>
            <a:ext cx="6357982" cy="369332"/>
          </a:xfrm>
          <a:prstGeom prst="rect">
            <a:avLst/>
          </a:prstGeom>
        </p:spPr>
        <p:txBody>
          <a:bodyPr wrap="square">
            <a:spAutoFit/>
          </a:bodyPr>
          <a:lstStyle/>
          <a:p>
            <a:r>
              <a:rPr lang="ru-RU" dirty="0" smtClean="0"/>
              <a:t>Решение задач с помощью китайского треугольника:</a:t>
            </a:r>
            <a:endParaRPr lang="ru-RU" dirty="0"/>
          </a:p>
        </p:txBody>
      </p:sp>
      <p:sp>
        <p:nvSpPr>
          <p:cNvPr id="3" name="Прямоугольник 2"/>
          <p:cNvSpPr/>
          <p:nvPr/>
        </p:nvSpPr>
        <p:spPr>
          <a:xfrm>
            <a:off x="3214678" y="1285860"/>
            <a:ext cx="2275688" cy="369332"/>
          </a:xfrm>
          <a:prstGeom prst="rect">
            <a:avLst/>
          </a:prstGeom>
        </p:spPr>
        <p:txBody>
          <a:bodyPr wrap="none">
            <a:spAutoFit/>
          </a:bodyPr>
          <a:lstStyle/>
          <a:p>
            <a:r>
              <a:rPr lang="ru-RU" b="1" dirty="0" smtClean="0"/>
              <a:t>1)Общий принцип</a:t>
            </a:r>
            <a:endParaRPr lang="ru-RU" dirty="0"/>
          </a:p>
        </p:txBody>
      </p:sp>
      <p:sp>
        <p:nvSpPr>
          <p:cNvPr id="4" name="Прямоугольник 3"/>
          <p:cNvSpPr/>
          <p:nvPr/>
        </p:nvSpPr>
        <p:spPr>
          <a:xfrm>
            <a:off x="142844" y="1785926"/>
            <a:ext cx="8786874" cy="1200329"/>
          </a:xfrm>
          <a:prstGeom prst="rect">
            <a:avLst/>
          </a:prstGeom>
        </p:spPr>
        <p:txBody>
          <a:bodyPr wrap="square">
            <a:spAutoFit/>
          </a:bodyPr>
          <a:lstStyle/>
          <a:p>
            <a:r>
              <a:rPr lang="ru-RU" dirty="0" smtClean="0"/>
              <a:t>С помощью китайского треугольника проще всего решать геометрические задачи, в которых присутствуют обычные треугольники. В таком случае обычный треугольник можно приравнять к китайскому (см. последнее свойство), и далее подбирать длины его сторон и величины углов так, как это удобно.</a:t>
            </a:r>
            <a:endParaRPr lang="ru-RU" dirty="0"/>
          </a:p>
        </p:txBody>
      </p:sp>
      <p:sp>
        <p:nvSpPr>
          <p:cNvPr id="5" name="Прямоугольник 4"/>
          <p:cNvSpPr/>
          <p:nvPr/>
        </p:nvSpPr>
        <p:spPr>
          <a:xfrm>
            <a:off x="2571736" y="3214686"/>
            <a:ext cx="3712235" cy="369332"/>
          </a:xfrm>
          <a:prstGeom prst="rect">
            <a:avLst/>
          </a:prstGeom>
        </p:spPr>
        <p:txBody>
          <a:bodyPr wrap="none">
            <a:spAutoFit/>
          </a:bodyPr>
          <a:lstStyle/>
          <a:p>
            <a:r>
              <a:rPr lang="ru-RU" b="1" dirty="0" smtClean="0"/>
              <a:t>2)Решение задач стереометрии</a:t>
            </a:r>
            <a:endParaRPr lang="ru-RU" dirty="0"/>
          </a:p>
        </p:txBody>
      </p:sp>
      <p:sp>
        <p:nvSpPr>
          <p:cNvPr id="6" name="Прямоугольник 5"/>
          <p:cNvSpPr/>
          <p:nvPr/>
        </p:nvSpPr>
        <p:spPr>
          <a:xfrm>
            <a:off x="214282" y="4000504"/>
            <a:ext cx="8286808" cy="923330"/>
          </a:xfrm>
          <a:prstGeom prst="rect">
            <a:avLst/>
          </a:prstGeom>
        </p:spPr>
        <p:txBody>
          <a:bodyPr wrap="square">
            <a:spAutoFit/>
          </a:bodyPr>
          <a:lstStyle/>
          <a:p>
            <a:r>
              <a:rPr lang="ru-RU" dirty="0" smtClean="0"/>
              <a:t>Даже здесь китайский треугольник может вас выручить. «Застелите» поверхность объёмной фигуры различными китайскими треугольниками и дальше решайте по принципу предыдущего пункта.</a:t>
            </a:r>
            <a:endParaRPr lang="ru-RU" dirty="0"/>
          </a:p>
        </p:txBody>
      </p:sp>
    </p:spTree>
  </p:cSld>
  <p:clrMapOvr>
    <a:masterClrMapping/>
  </p:clrMapOvr>
  <p:transition>
    <p:wipe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85984" y="714356"/>
            <a:ext cx="4185185" cy="369332"/>
          </a:xfrm>
          <a:prstGeom prst="rect">
            <a:avLst/>
          </a:prstGeom>
        </p:spPr>
        <p:txBody>
          <a:bodyPr wrap="none">
            <a:spAutoFit/>
          </a:bodyPr>
          <a:lstStyle/>
          <a:p>
            <a:r>
              <a:rPr lang="ru-RU" dirty="0" smtClean="0"/>
              <a:t>Китайский треугольник в экономике:</a:t>
            </a:r>
            <a:endParaRPr lang="ru-RU" dirty="0"/>
          </a:p>
        </p:txBody>
      </p:sp>
      <p:sp>
        <p:nvSpPr>
          <p:cNvPr id="3" name="Прямоугольник 2"/>
          <p:cNvSpPr/>
          <p:nvPr/>
        </p:nvSpPr>
        <p:spPr>
          <a:xfrm>
            <a:off x="2428860" y="1142984"/>
            <a:ext cx="3768789" cy="369332"/>
          </a:xfrm>
          <a:prstGeom prst="rect">
            <a:avLst/>
          </a:prstGeom>
        </p:spPr>
        <p:txBody>
          <a:bodyPr wrap="none">
            <a:spAutoFit/>
          </a:bodyPr>
          <a:lstStyle/>
          <a:p>
            <a:r>
              <a:rPr lang="ru-RU" b="1" dirty="0" smtClean="0"/>
              <a:t>1)Архитектура и строительство:</a:t>
            </a:r>
            <a:endParaRPr lang="ru-RU" dirty="0"/>
          </a:p>
        </p:txBody>
      </p:sp>
      <p:sp>
        <p:nvSpPr>
          <p:cNvPr id="4" name="Прямоугольник 3"/>
          <p:cNvSpPr/>
          <p:nvPr/>
        </p:nvSpPr>
        <p:spPr>
          <a:xfrm>
            <a:off x="714348" y="1714488"/>
            <a:ext cx="7500990" cy="4247317"/>
          </a:xfrm>
          <a:prstGeom prst="rect">
            <a:avLst/>
          </a:prstGeom>
        </p:spPr>
        <p:txBody>
          <a:bodyPr wrap="square">
            <a:spAutoFit/>
          </a:bodyPr>
          <a:lstStyle/>
          <a:p>
            <a:r>
              <a:rPr lang="ru-RU" dirty="0" smtClean="0"/>
              <a:t>Ещё с давних времён китайский треугольник применяли в архитектуре, например, как было сказано выше, он был использован при строительстве Великой Стены. По некоторым данным, четырёхугольный китайский треугольник лежит в основе египетских  пирамид. Также самое эффектное проявление китайского треугольника имеется в Пизанской </a:t>
            </a:r>
            <a:r>
              <a:rPr lang="ru-RU" dirty="0" smtClean="0">
                <a:hlinkClick r:id="rId2" tooltip="Пизанская башня"/>
              </a:rPr>
              <a:t> </a:t>
            </a:r>
            <a:r>
              <a:rPr lang="ru-RU" dirty="0" smtClean="0"/>
              <a:t>башне  — по мнению специалистов, он использован в её фундаменте неправильно, от чего башня и покосилась. Большинство современных небоскрёбов в Шанхае, Пекине и </a:t>
            </a:r>
            <a:r>
              <a:rPr lang="ru-RU" dirty="0" err="1" smtClean="0"/>
              <a:t>Шэньчжэни</a:t>
            </a:r>
            <a:r>
              <a:rPr lang="ru-RU" dirty="0" smtClean="0"/>
              <a:t> имеют в плане китайско-треугольную форму, что позволяет в 6,5 раз увеличить плотность жителей на квадратный метр площади застройки. Как показывает строительная практика, попытки китайских архитекторов использовать в проектировании зданий другие фигуры (например, европейский прямоугольник, арабский квадрат, японский круг) неминуемо заканчиваются строительством китайских треугольников.</a:t>
            </a:r>
            <a:endParaRPr lang="ru-RU" dirty="0"/>
          </a:p>
        </p:txBody>
      </p:sp>
    </p:spTree>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928926" y="500042"/>
            <a:ext cx="2518382" cy="369332"/>
          </a:xfrm>
          <a:prstGeom prst="rect">
            <a:avLst/>
          </a:prstGeom>
        </p:spPr>
        <p:txBody>
          <a:bodyPr wrap="none">
            <a:spAutoFit/>
          </a:bodyPr>
          <a:lstStyle/>
          <a:p>
            <a:r>
              <a:rPr lang="ru-RU" b="1" dirty="0" smtClean="0"/>
              <a:t>2)Промышленность</a:t>
            </a:r>
            <a:r>
              <a:rPr lang="ru-RU" dirty="0" smtClean="0"/>
              <a:t>.</a:t>
            </a:r>
            <a:endParaRPr lang="ru-RU" dirty="0"/>
          </a:p>
        </p:txBody>
      </p:sp>
      <p:sp>
        <p:nvSpPr>
          <p:cNvPr id="3" name="Прямоугольник 2"/>
          <p:cNvSpPr/>
          <p:nvPr/>
        </p:nvSpPr>
        <p:spPr>
          <a:xfrm>
            <a:off x="285720" y="857232"/>
            <a:ext cx="8572560" cy="2308324"/>
          </a:xfrm>
          <a:prstGeom prst="rect">
            <a:avLst/>
          </a:prstGeom>
        </p:spPr>
        <p:txBody>
          <a:bodyPr wrap="square">
            <a:spAutoFit/>
          </a:bodyPr>
          <a:lstStyle/>
          <a:p>
            <a:r>
              <a:rPr lang="ru-RU" dirty="0" smtClean="0"/>
              <a:t>Китайский треугольник широко используется в промышленном производстве Китая. Приверженность производителей китайским треугольникам позволила вывести экономику страны на передовые позиции в мире. Это в первую очередь обусловлено тем, что изделия в виде китайского треугольника легко изготовить вручную, без использования высокоточных и дорогостоящих промышленных роботов. Даже в роботизированном производстве сохраняется высокая доля ручного труда, где изготовленные машинной обработкой изделия подвергаются доработке напильником, чтобы они приняли форму китайского треугольника.</a:t>
            </a:r>
            <a:endParaRPr lang="ru-RU" dirty="0"/>
          </a:p>
        </p:txBody>
      </p:sp>
      <p:sp>
        <p:nvSpPr>
          <p:cNvPr id="4" name="Прямоугольник 3"/>
          <p:cNvSpPr/>
          <p:nvPr/>
        </p:nvSpPr>
        <p:spPr>
          <a:xfrm>
            <a:off x="3071802" y="3143248"/>
            <a:ext cx="2664191" cy="369332"/>
          </a:xfrm>
          <a:prstGeom prst="rect">
            <a:avLst/>
          </a:prstGeom>
        </p:spPr>
        <p:txBody>
          <a:bodyPr wrap="none">
            <a:spAutoFit/>
          </a:bodyPr>
          <a:lstStyle/>
          <a:p>
            <a:r>
              <a:rPr lang="ru-RU" b="1" dirty="0" smtClean="0"/>
              <a:t>3)Сельское хозяйство</a:t>
            </a:r>
            <a:r>
              <a:rPr lang="ru-RU" dirty="0" smtClean="0"/>
              <a:t>.</a:t>
            </a:r>
            <a:endParaRPr lang="ru-RU" dirty="0"/>
          </a:p>
        </p:txBody>
      </p:sp>
      <p:sp>
        <p:nvSpPr>
          <p:cNvPr id="5" name="Прямоугольник 4"/>
          <p:cNvSpPr/>
          <p:nvPr/>
        </p:nvSpPr>
        <p:spPr>
          <a:xfrm>
            <a:off x="428596" y="3500438"/>
            <a:ext cx="8501122" cy="3139321"/>
          </a:xfrm>
          <a:prstGeom prst="rect">
            <a:avLst/>
          </a:prstGeom>
        </p:spPr>
        <p:txBody>
          <a:bodyPr wrap="square">
            <a:spAutoFit/>
          </a:bodyPr>
          <a:lstStyle/>
          <a:p>
            <a:r>
              <a:rPr lang="ru-RU" dirty="0" smtClean="0"/>
              <a:t>Несмотря на высокие темпы индустриализации, Китай остаётся отсталой аграрной страной. Последние </a:t>
            </a:r>
            <a:r>
              <a:rPr lang="ru-RU" dirty="0" smtClean="0">
                <a:hlinkClick r:id="rId2" tooltip="Последние исследования"/>
              </a:rPr>
              <a:t> </a:t>
            </a:r>
            <a:r>
              <a:rPr lang="ru-RU" dirty="0" smtClean="0"/>
              <a:t>исследования китайских учёных показывают, что главной причиной неэффективности сельского хозяйства является несоответствие землеустройства и средств производства. Вместо китайских треугольников, земельные наделы имеют прямоугольную форму, которая не позволяет эффективно использовать мотыги, сеялки, веялки и уборочную технику треугольной формы. Аграрная реформа, инициированная Коммунистической партией Китая, предусматривает нарезку земельных участков в форме китайских треугольников, что позволит китайским фермерам повысить производительность в 88 раз и засыпать мировой рынок рисом и клубникой треугольной формы.</a:t>
            </a:r>
            <a:endParaRPr lang="ru-RU" dirty="0"/>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14678" y="785794"/>
            <a:ext cx="2328779" cy="369332"/>
          </a:xfrm>
          <a:prstGeom prst="rect">
            <a:avLst/>
          </a:prstGeom>
        </p:spPr>
        <p:txBody>
          <a:bodyPr wrap="none">
            <a:spAutoFit/>
          </a:bodyPr>
          <a:lstStyle/>
          <a:p>
            <a:r>
              <a:rPr lang="ru-RU" dirty="0" smtClean="0"/>
              <a:t>Интересные факты!:</a:t>
            </a:r>
            <a:endParaRPr lang="ru-RU" dirty="0"/>
          </a:p>
        </p:txBody>
      </p:sp>
      <p:sp>
        <p:nvSpPr>
          <p:cNvPr id="3" name="Прямоугольник 2"/>
          <p:cNvSpPr/>
          <p:nvPr/>
        </p:nvSpPr>
        <p:spPr>
          <a:xfrm>
            <a:off x="500034" y="1428736"/>
            <a:ext cx="7715304" cy="3416320"/>
          </a:xfrm>
          <a:prstGeom prst="rect">
            <a:avLst/>
          </a:prstGeom>
        </p:spPr>
        <p:txBody>
          <a:bodyPr wrap="square">
            <a:spAutoFit/>
          </a:bodyPr>
          <a:lstStyle/>
          <a:p>
            <a:r>
              <a:rPr lang="ru-RU" dirty="0" smtClean="0"/>
              <a:t>1)Китайцы гордятся китайским треугольником и считают, что он есть первоначалом всех фигур, и все остальные фигуры — лишь его частные случаи.</a:t>
            </a:r>
          </a:p>
          <a:p>
            <a:r>
              <a:rPr lang="ru-RU" dirty="0" smtClean="0"/>
              <a:t>2)По древнеиндийской версии, Земля поддерживается тремя слонами, которые стоят на черепахе, что лежит на китайском треугольнике.</a:t>
            </a:r>
          </a:p>
          <a:p>
            <a:r>
              <a:rPr lang="ru-RU" dirty="0" smtClean="0"/>
              <a:t>3)Есть данные, что картина  « Чёрный квадрат » на самом деле должна была называться «Чёрный китайский треугольник», но для благозвучности была переименована.</a:t>
            </a:r>
          </a:p>
          <a:p>
            <a:r>
              <a:rPr lang="ru-RU" dirty="0" smtClean="0"/>
              <a:t>4)Золотой треугольник между Таиландом, Бирмой </a:t>
            </a:r>
            <a:r>
              <a:rPr lang="ru-RU" smtClean="0"/>
              <a:t>и </a:t>
            </a:r>
            <a:r>
              <a:rPr lang="ru-RU" smtClean="0"/>
              <a:t>Лаосом </a:t>
            </a:r>
            <a:r>
              <a:rPr lang="ru-RU" dirty="0" smtClean="0"/>
              <a:t>на самом деле был китайским и не вписывался в традиционную схему триангуляции, что делало его невидимым для американских спутников-шпионов.</a:t>
            </a:r>
            <a:endParaRPr lang="ru-RU" dirty="0"/>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i.absurdopedia.net/thumb/9/9b/Scraper_erection2.jpg/180px-Scraper_erection2.jpg"/>
          <p:cNvPicPr>
            <a:picLocks noChangeAspect="1" noChangeArrowheads="1"/>
          </p:cNvPicPr>
          <p:nvPr/>
        </p:nvPicPr>
        <p:blipFill>
          <a:blip r:embed="rId2"/>
          <a:srcRect/>
          <a:stretch>
            <a:fillRect/>
          </a:stretch>
        </p:blipFill>
        <p:spPr bwMode="auto">
          <a:xfrm>
            <a:off x="2643174" y="1142984"/>
            <a:ext cx="3689011" cy="2500330"/>
          </a:xfrm>
          <a:prstGeom prst="rect">
            <a:avLst/>
          </a:prstGeom>
          <a:noFill/>
        </p:spPr>
      </p:pic>
      <p:sp>
        <p:nvSpPr>
          <p:cNvPr id="3" name="Прямоугольник 2"/>
          <p:cNvSpPr/>
          <p:nvPr/>
        </p:nvSpPr>
        <p:spPr>
          <a:xfrm>
            <a:off x="2571736" y="4000504"/>
            <a:ext cx="4572000" cy="1200329"/>
          </a:xfrm>
          <a:prstGeom prst="rect">
            <a:avLst/>
          </a:prstGeom>
        </p:spPr>
        <p:txBody>
          <a:bodyPr>
            <a:spAutoFit/>
          </a:bodyPr>
          <a:lstStyle/>
          <a:p>
            <a:r>
              <a:rPr lang="ru-RU" dirty="0" smtClean="0"/>
              <a:t>Небольшая ошибка в расчёте конструкций китайского треугольника может привести к неожиданным результатам</a:t>
            </a:r>
            <a:endParaRPr lang="ru-RU" dirty="0"/>
          </a:p>
        </p:txBody>
      </p:sp>
    </p:spTree>
  </p:cSld>
  <p:clrMapOvr>
    <a:masterClrMapping/>
  </p:clrMapOvr>
  <p:transition>
    <p:wip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Документ" ma:contentTypeID="0x01010036DCD14D6131824F93CD806DC1514337" ma:contentTypeVersion="49" ma:contentTypeDescription="Создание документа." ma:contentTypeScope="" ma:versionID="69f3a19ad76ea74e1257462e919f4490">
  <xsd:schema xmlns:xsd="http://www.w3.org/2001/XMLSchema" xmlns:xs="http://www.w3.org/2001/XMLSchema" xmlns:p="http://schemas.microsoft.com/office/2006/metadata/properties" xmlns:ns2="4a252ca3-5a62-4c1c-90a6-29f4710e47f8" targetNamespace="http://schemas.microsoft.com/office/2006/metadata/properties" ma:root="true" ma:fieldsID="5c4f13c40a96413ccefc1a56f91fbc1e" ns2:_="">
    <xsd:import namespace="4a252ca3-5a62-4c1c-90a6-29f4710e47f8"/>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a252ca3-5a62-4c1c-90a6-29f4710e47f8" elementFormDefault="qualified">
    <xsd:import namespace="http://schemas.microsoft.com/office/2006/documentManagement/types"/>
    <xsd:import namespace="http://schemas.microsoft.com/office/infopath/2007/PartnerControls"/>
    <xsd:element name="_dlc_DocId" ma:index="8" nillable="true" ma:displayName="Значение идентификатора документа" ma:description="Значение идентификатора документа, присвоенного данному элементу." ma:internalName="_dlc_DocId" ma:readOnly="true">
      <xsd:simpleType>
        <xsd:restriction base="dms:Text"/>
      </xsd:simpleType>
    </xsd:element>
    <xsd:element name="_dlc_DocIdUrl" ma:index="9" nillable="true" ma:displayName="Идентификатор документа" ma:description="Постоянная ссылка на этот документ."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Сохранить идентификатор" ma:description="Сохранять идентификатор при добавлении."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Тип контента"/>
        <xsd:element ref="dc:title" minOccurs="0" maxOccurs="1" ma:index="4" ma:displayName="Название"/>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_dlc_DocId xmlns="4a252ca3-5a62-4c1c-90a6-29f4710e47f8">AWJJH2MPE6E2-304600351-41</_dlc_DocId>
    <_dlc_DocIdUrl xmlns="4a252ca3-5a62-4c1c-90a6-29f4710e47f8">
      <Url>http://edu-sps.koiro.local/Kostroma_EDU/Kos-Sch-8/nazarova_nb/_layouts/15/DocIdRedir.aspx?ID=AWJJH2MPE6E2-304600351-41</Url>
      <Description>AWJJH2MPE6E2-304600351-41</Description>
    </_dlc_DocIdUrl>
  </documentManagement>
</p:properties>
</file>

<file path=customXml/itemProps1.xml><?xml version="1.0" encoding="utf-8"?>
<ds:datastoreItem xmlns:ds="http://schemas.openxmlformats.org/officeDocument/2006/customXml" ds:itemID="{CBEAD015-243D-4873-B184-56B45764A022}"/>
</file>

<file path=customXml/itemProps2.xml><?xml version="1.0" encoding="utf-8"?>
<ds:datastoreItem xmlns:ds="http://schemas.openxmlformats.org/officeDocument/2006/customXml" ds:itemID="{1BCB09EE-361A-493A-8563-3A88B83309D5}"/>
</file>

<file path=customXml/itemProps3.xml><?xml version="1.0" encoding="utf-8"?>
<ds:datastoreItem xmlns:ds="http://schemas.openxmlformats.org/officeDocument/2006/customXml" ds:itemID="{FED10E37-BDC2-46E4-8DFE-4F1E8EFD6716}"/>
</file>

<file path=customXml/itemProps4.xml><?xml version="1.0" encoding="utf-8"?>
<ds:datastoreItem xmlns:ds="http://schemas.openxmlformats.org/officeDocument/2006/customXml" ds:itemID="{FE540307-DBCA-432C-B1D4-FA583F62CA05}"/>
</file>

<file path=docProps/app.xml><?xml version="1.0" encoding="utf-8"?>
<Properties xmlns="http://schemas.openxmlformats.org/officeDocument/2006/extended-properties" xmlns:vt="http://schemas.openxmlformats.org/officeDocument/2006/docPropsVTypes">
  <Template>Flow</Template>
  <TotalTime>73</TotalTime>
  <Words>402</Words>
  <Application>Microsoft Office PowerPoint</Application>
  <PresentationFormat>Экран (4:3)</PresentationFormat>
  <Paragraphs>40</Paragraphs>
  <Slides>10</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Поток</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Наталья</cp:lastModifiedBy>
  <cp:revision>9</cp:revision>
  <dcterms:created xsi:type="dcterms:W3CDTF">2015-02-23T19:14:12Z</dcterms:created>
  <dcterms:modified xsi:type="dcterms:W3CDTF">2015-02-24T11:43:17Z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0x01010036DCD14D6131824F93CD806DC1514337</vt:lpwstr>
  </property>
  <property fmtid="{D5CDD505-2E9C-101B-9397-08002B2CF9AE}" pid="3" name="_dlc_DocIdItemGuid">
    <vt:lpwstr>f6fa38fb-53f1-47a7-a128-e4e4a7cca3ea</vt:lpwstr>
  </property>
</Properties>
</file>