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5" r:id="rId3"/>
    <p:sldId id="277" r:id="rId4"/>
    <p:sldId id="284" r:id="rId5"/>
    <p:sldId id="285" r:id="rId6"/>
    <p:sldId id="283" r:id="rId7"/>
    <p:sldId id="278" r:id="rId8"/>
    <p:sldId id="281" r:id="rId9"/>
    <p:sldId id="286" r:id="rId10"/>
    <p:sldId id="28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7" autoAdjust="0"/>
  </p:normalViewPr>
  <p:slideViewPr>
    <p:cSldViewPr>
      <p:cViewPr varScale="1">
        <p:scale>
          <a:sx n="71" d="100"/>
          <a:sy n="71" d="100"/>
        </p:scale>
        <p:origin x="-282" y="-90"/>
      </p:cViewPr>
      <p:guideLst>
        <p:guide orient="horz" pos="22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B568D-B5CE-4DFC-83C6-D98AD0543D25}" type="datetimeFigureOut">
              <a:rPr lang="ru-RU" smtClean="0"/>
              <a:t>31.10.2015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789AF-D99C-4DC4-8DE9-4DD20A2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40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D1287-87BD-4818-98F9-88A95CF6A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53025-701B-418A-B46D-4BEF0C9C4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EED29-F3B2-4AC0-99ED-BAAD9DCDE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CE430-DFEE-4445-AB3B-DCCB04924D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38D97-69A4-47E9-9974-B1837DF387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386A2-23CC-4732-A683-03A882B1E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2A2ED-CCF5-438F-B281-068FE8F46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3D5BE-6146-46FB-8E4E-794B85CDA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FD102-FE4F-4DB5-A57D-1E80A2CC82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8EE3-5C00-4A4C-80E6-530169172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7561-BD90-40B3-875C-B65C49E0A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F965DAB-BFE4-4AA5-8FD2-086BC39E1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0034" y="785794"/>
            <a:ext cx="792961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54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Monotype Corsiva" pitchFamily="66" charset="0"/>
                <a:ea typeface="DFKai-SB" pitchFamily="65" charset="-120"/>
              </a:rPr>
              <a:t>Искра знаний возгорается в том, </a:t>
            </a:r>
          </a:p>
          <a:p>
            <a:pPr algn="ctr" eaLnBrk="0" hangingPunct="0">
              <a:defRPr/>
            </a:pPr>
            <a:r>
              <a:rPr lang="ru-RU" sz="54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Monotype Corsiva" pitchFamily="66" charset="0"/>
                <a:ea typeface="DFKai-SB" pitchFamily="65" charset="-120"/>
              </a:rPr>
              <a:t>кто достигнет понимания собственными силами</a:t>
            </a:r>
          </a:p>
          <a:p>
            <a:pPr algn="ctr" eaLnBrk="0" hangingPunct="0">
              <a:defRPr/>
            </a:pPr>
            <a:r>
              <a:rPr lang="ru-RU" sz="36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Monotype Corsiva" pitchFamily="66" charset="0"/>
                <a:ea typeface="DFKai-SB" pitchFamily="65" charset="-120"/>
              </a:rPr>
              <a:t>                                                           </a:t>
            </a:r>
            <a:r>
              <a:rPr lang="ru-RU" sz="360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Monotype Corsiva" pitchFamily="66" charset="0"/>
                <a:ea typeface="DFKai-SB" pitchFamily="65" charset="-120"/>
              </a:rPr>
              <a:t>Бхакара</a:t>
            </a:r>
            <a:endParaRPr lang="ru-RU" sz="360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Monotype Corsiva" pitchFamily="66" charset="0"/>
              <a:ea typeface="DFKai-SB" pitchFamily="65" charset="-120"/>
            </a:endParaRPr>
          </a:p>
          <a:p>
            <a:pPr algn="ctr" eaLnBrk="0" hangingPunct="0">
              <a:defRPr/>
            </a:pPr>
            <a:r>
              <a:rPr lang="ru-RU" sz="54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Monotype Corsiva" pitchFamily="66" charset="0"/>
                <a:ea typeface="DFKai-SB" pitchFamily="65" charset="-120"/>
              </a:rPr>
              <a:t>                    </a:t>
            </a:r>
            <a:r>
              <a:rPr lang="ru-RU" sz="3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Monotype Corsiva" pitchFamily="66" charset="0"/>
                <a:ea typeface="DFKai-SB" pitchFamily="65" charset="-120"/>
              </a:rPr>
              <a:t>(</a:t>
            </a:r>
            <a:r>
              <a:rPr lang="ru-RU" sz="2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Monotype Corsiva" pitchFamily="66" charset="0"/>
                <a:ea typeface="DFKai-SB" pitchFamily="65" charset="-120"/>
              </a:rPr>
              <a:t>индийский математик 12 века)</a:t>
            </a:r>
            <a:endParaRPr lang="ru-RU" sz="28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Monotype Corsiva" pitchFamily="66" charset="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b="1" kern="12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Мне </a:t>
            </a:r>
            <a:r>
              <a:rPr lang="ru-RU" b="1" kern="1200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все понятно, у меня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b="1" kern="1200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все получается</a:t>
            </a:r>
            <a:r>
              <a:rPr lang="ru-RU" b="1" kern="12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!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b="1" kern="1200" dirty="0" smtClean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b="1" kern="1200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b="1" kern="12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Мне </a:t>
            </a:r>
            <a:r>
              <a:rPr lang="ru-RU" b="1" kern="1200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все понятно, у меня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b="1" kern="1200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все получается</a:t>
            </a:r>
            <a:r>
              <a:rPr lang="ru-RU" b="1" kern="12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!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b="1" kern="1200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b="1" kern="1200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6145" y="4019612"/>
            <a:ext cx="54843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3200" b="1" dirty="0" smtClean="0">
              <a:solidFill>
                <a:prstClr val="black"/>
              </a:solidFill>
              <a:latin typeface="Monotype Corsiva" pitchFamily="66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Мне </a:t>
            </a:r>
            <a:r>
              <a:rPr lang="ru-RU" sz="3200" b="1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ничего не понятно, </a:t>
            </a:r>
          </a:p>
          <a:p>
            <a:pPr lvl="0"/>
            <a:r>
              <a:rPr lang="ru-RU" sz="3200" b="1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у меня ничего не получается!</a:t>
            </a:r>
          </a:p>
        </p:txBody>
      </p:sp>
      <p:pic>
        <p:nvPicPr>
          <p:cNvPr id="5" name="Picture 2" descr="http://s20.rimg.info/af52a8edfa39ee140d401c73d8f46b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043" y="530368"/>
            <a:ext cx="122396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gifportal.ru/data/smiles/emocii-185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494" y="2564904"/>
            <a:ext cx="11938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gifportal.ru/data/smiles/emocii-1616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81128"/>
            <a:ext cx="11890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17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Monotype Corsiva" pitchFamily="66" charset="0"/>
              </a:rPr>
              <a:t>Устная разминка</a:t>
            </a:r>
            <a:endParaRPr lang="ru-RU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Переложите одну палочку так, чтобы равенство стало верным:</a:t>
            </a:r>
          </a:p>
          <a:p>
            <a:pPr algn="ctr">
              <a:buNone/>
            </a:pPr>
            <a:r>
              <a:rPr lang="ru-RU" sz="5400" b="1" dirty="0" smtClean="0"/>
              <a:t>Х</a:t>
            </a:r>
            <a:r>
              <a:rPr lang="en-US" sz="5400" b="1" dirty="0" smtClean="0"/>
              <a:t>III=VII-VI</a:t>
            </a:r>
          </a:p>
          <a:p>
            <a:pPr algn="ctr">
              <a:buNone/>
            </a:pPr>
            <a:r>
              <a:rPr lang="en-US" sz="5400" b="1" dirty="0" smtClean="0"/>
              <a:t>VII=V-I</a:t>
            </a:r>
          </a:p>
          <a:p>
            <a:pPr algn="ctr">
              <a:buNone/>
            </a:pPr>
            <a:r>
              <a:rPr lang="en-US" sz="5400" b="1" dirty="0" smtClean="0"/>
              <a:t>I</a:t>
            </a:r>
            <a:r>
              <a:rPr lang="ru-RU" sz="5400" b="1" dirty="0" smtClean="0"/>
              <a:t>Х</a:t>
            </a:r>
            <a:r>
              <a:rPr lang="en-US" sz="5400" b="1" dirty="0" smtClean="0"/>
              <a:t>-V=VI</a:t>
            </a:r>
            <a:endParaRPr lang="ru-RU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Monotype Corsiva" pitchFamily="66" charset="0"/>
              </a:rPr>
              <a:t>Кто быстрее вычислит значение выражения</a:t>
            </a:r>
            <a:endParaRPr lang="ru-RU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86808" cy="3186122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а)</a:t>
            </a:r>
            <a:r>
              <a:rPr lang="ru-RU" sz="3600" b="1" dirty="0" smtClean="0"/>
              <a:t>59·(83456-83455)+27034-27034=59</a:t>
            </a:r>
          </a:p>
          <a:p>
            <a:pPr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б)</a:t>
            </a:r>
            <a:r>
              <a:rPr lang="ru-RU" sz="3600" b="1" dirty="0" smtClean="0"/>
              <a:t>(86·7-7·86)+356+44=400</a:t>
            </a:r>
          </a:p>
          <a:p>
            <a:pPr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в)</a:t>
            </a:r>
            <a:r>
              <a:rPr lang="ru-RU" sz="3600" b="1" dirty="0" smtClean="0"/>
              <a:t>(72·20)·5-200=700</a:t>
            </a:r>
            <a:endParaRPr lang="ru-RU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Monotype Corsiva" pitchFamily="66" charset="0"/>
              </a:rPr>
              <a:t>Реши уравнение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</a:t>
            </a:r>
            <a:r>
              <a:rPr lang="ru-RU" dirty="0"/>
              <a:t>Х∙6=24                б) 45∙У=90</a:t>
            </a:r>
          </a:p>
          <a:p>
            <a:r>
              <a:rPr lang="ru-RU" dirty="0"/>
              <a:t>       Х=24:6                    У=90:45</a:t>
            </a:r>
          </a:p>
          <a:p>
            <a:r>
              <a:rPr lang="ru-RU" dirty="0"/>
              <a:t>       Х=4                          У=2</a:t>
            </a:r>
          </a:p>
          <a:p>
            <a:r>
              <a:rPr lang="ru-RU" dirty="0"/>
              <a:t>Ответ:4                     Ответ:2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13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70C0"/>
                </a:solidFill>
                <a:latin typeface="Monotype Corsiva" pitchFamily="66" charset="0"/>
              </a:rPr>
              <a:t>Тема урока: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5400" b="1" dirty="0">
                <a:solidFill>
                  <a:srgbClr val="FF0000"/>
                </a:solidFill>
                <a:latin typeface="Monotype Corsiva" pitchFamily="66" charset="0"/>
              </a:rPr>
              <a:t>Деление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5400" b="1" dirty="0">
                <a:solidFill>
                  <a:srgbClr val="FF0000"/>
                </a:solidFill>
                <a:latin typeface="Monotype Corsiva" pitchFamily="66" charset="0"/>
              </a:rPr>
              <a:t>натуральных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чисел</a:t>
            </a:r>
            <a:endParaRPr lang="ru-RU" sz="5400" b="1" dirty="0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615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Monotype Corsiva" pitchFamily="66" charset="0"/>
              </a:rPr>
              <a:t>Историческая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Monotype Corsiva" pitchFamily="66" charset="0"/>
              </a:rPr>
              <a:t>справка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0984" y="1391316"/>
            <a:ext cx="4860032" cy="4753182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Делению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обучалось человечество дольше всего. До сих пор среди итальянских поговорок сохранилась «Трудная вещь – деление».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усвоивший в средние века деление, получал звание «доктора абака». Что такое абак? Демонстрирую счеты. Сначала знака для этого действия не было. Писали словом, индийские математики-первой буквой названия действия. Знак двоеточия для обозначения деления вошел  в употребление в конце XVII века (в 1684 году) благодаря знаменитому немецкому математику Готфриду Вильгельму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Лейбницу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2" y="468672"/>
            <a:ext cx="1342028" cy="922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atomas.ru/mat/intezad/ris5/image66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8680"/>
            <a:ext cx="17470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ages.fineartamerica.com/images-medium-large/1-leonardo-fibonacci-gran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092" y="3121413"/>
            <a:ext cx="1872208" cy="210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47656" y="2748735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Готфрид Вильгельм Лейбниц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7208" y="5292570"/>
            <a:ext cx="255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Леонардо Фибоначчи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6288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Абак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287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  <a:latin typeface="Monotype Corsiva" pitchFamily="66" charset="0"/>
              </a:rPr>
              <a:t>Установи соответствие</a:t>
            </a:r>
            <a:endParaRPr lang="ru-RU" b="1" i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653513"/>
              </p:ext>
            </p:extLst>
          </p:nvPr>
        </p:nvGraphicFramePr>
        <p:xfrm>
          <a:off x="469900" y="1196752"/>
          <a:ext cx="8204200" cy="2784221"/>
        </p:xfrm>
        <a:graphic>
          <a:graphicData uri="http://schemas.openxmlformats.org/drawingml/2006/table">
            <a:tbl>
              <a:tblPr/>
              <a:tblGrid>
                <a:gridCol w="3022600"/>
                <a:gridCol w="5181600"/>
              </a:tblGrid>
              <a:tr h="432048">
                <a:tc gridSpan="2">
                  <a:txBody>
                    <a:bodyPr/>
                    <a:lstStyle/>
                    <a:p>
                      <a:pPr marL="384175" indent="-274320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kern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 : </a:t>
                      </a:r>
                      <a:r>
                        <a:rPr lang="ru-RU" sz="28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= с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140">
                <a:tc>
                  <a:txBody>
                    <a:bodyPr/>
                    <a:lstStyle/>
                    <a:p>
                      <a:pPr marL="347345" indent="-34734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1)    </a:t>
                      </a:r>
                      <a:r>
                        <a:rPr lang="en-US" sz="1800" b="1" i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 indent="-27432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а) делитель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90">
                <a:tc>
                  <a:txBody>
                    <a:bodyPr/>
                    <a:lstStyle/>
                    <a:p>
                      <a:pPr marL="347345" indent="-34734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2)    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 indent="-27432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б) частное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347345" indent="-34734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3)     с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 indent="-27432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в) делимое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347345" indent="-34734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4)      а : а=1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 indent="-27432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г)   правило деления числа на число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marL="347345" indent="-34734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5)     </a:t>
                      </a:r>
                      <a:r>
                        <a:rPr lang="en-US" sz="1800" b="1" i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: a = 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 indent="-27432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д)   правило деления числа на единицу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47345" indent="-34734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6)     </a:t>
                      </a:r>
                      <a:r>
                        <a:rPr lang="en-US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ru-RU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0 </a:t>
                      </a:r>
                      <a:r>
                        <a:rPr lang="ru-RU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800" b="1" i="1" kern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НЕЛЬЗЯ!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 indent="-27432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 )   Правило деления нуля на число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347345" indent="-34734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7)     </a:t>
                      </a:r>
                      <a:r>
                        <a:rPr lang="en-US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ru-RU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1800" b="1" i="1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 = a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 indent="-27432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ж)   Правило деления числа на нуль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088438"/>
              </p:ext>
            </p:extLst>
          </p:nvPr>
        </p:nvGraphicFramePr>
        <p:xfrm>
          <a:off x="1422400" y="4293096"/>
          <a:ext cx="6299202" cy="1421130"/>
        </p:xfrm>
        <a:graphic>
          <a:graphicData uri="http://schemas.openxmlformats.org/drawingml/2006/table">
            <a:tbl>
              <a:tblPr/>
              <a:tblGrid>
                <a:gridCol w="899886"/>
                <a:gridCol w="899886"/>
                <a:gridCol w="899886"/>
                <a:gridCol w="899886"/>
                <a:gridCol w="899886"/>
                <a:gridCol w="899886"/>
                <a:gridCol w="89988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800" b="1" dirty="0" smtClean="0">
                          <a:effectLst/>
                          <a:latin typeface="Calibri"/>
                          <a:cs typeface="Times New Roman"/>
                        </a:rPr>
                        <a:t>в</a:t>
                      </a:r>
                      <a:endParaRPr lang="ru-RU" sz="2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800" b="1" dirty="0" smtClean="0">
                          <a:effectLst/>
                          <a:latin typeface="Calibri"/>
                          <a:cs typeface="Times New Roman"/>
                        </a:rPr>
                        <a:t>а</a:t>
                      </a:r>
                      <a:endParaRPr lang="ru-RU" sz="2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800" b="1" dirty="0" smtClean="0">
                          <a:effectLst/>
                          <a:latin typeface="Calibri"/>
                          <a:cs typeface="Times New Roman"/>
                        </a:rPr>
                        <a:t>б</a:t>
                      </a:r>
                      <a:endParaRPr lang="ru-RU" sz="2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800" b="1" dirty="0" smtClean="0">
                          <a:effectLst/>
                          <a:latin typeface="Calibri"/>
                          <a:cs typeface="Times New Roman"/>
                        </a:rPr>
                        <a:t>г</a:t>
                      </a:r>
                      <a:endParaRPr lang="ru-RU" sz="2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800" b="1" dirty="0" smtClean="0">
                          <a:effectLst/>
                          <a:latin typeface="Calibri"/>
                          <a:cs typeface="Times New Roman"/>
                        </a:rPr>
                        <a:t>е</a:t>
                      </a:r>
                      <a:endParaRPr lang="ru-RU" sz="2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800" b="1" dirty="0" smtClean="0">
                          <a:effectLst/>
                          <a:latin typeface="Calibri"/>
                          <a:cs typeface="Times New Roman"/>
                        </a:rPr>
                        <a:t>ж</a:t>
                      </a:r>
                      <a:endParaRPr lang="ru-RU" sz="2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800" b="1" dirty="0" smtClean="0">
                          <a:effectLst/>
                          <a:latin typeface="Calibri"/>
                          <a:cs typeface="Times New Roman"/>
                        </a:rPr>
                        <a:t>д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ru-RU" sz="2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22400" y="36147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0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1"/>
            <a:ext cx="8229600" cy="1872208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Monotype Corsiva" pitchFamily="66" charset="0"/>
                <a:ea typeface="Times New Roman"/>
              </a:rPr>
              <a:t>Рассмотрим задачу, которая показывает, что деление нужно в жизни каждому человеку.</a:t>
            </a:r>
          </a:p>
          <a:p>
            <a:r>
              <a:rPr lang="ru-RU" sz="2000" b="1" i="1" dirty="0">
                <a:latin typeface="Times New Roman"/>
                <a:ea typeface="Times New Roman"/>
              </a:rPr>
              <a:t>а) </a:t>
            </a:r>
            <a:r>
              <a:rPr lang="ru-RU" sz="2000" i="1" dirty="0">
                <a:latin typeface="Times New Roman"/>
                <a:ea typeface="Times New Roman"/>
              </a:rPr>
              <a:t>Ученик пятого класса в день должен получить 2400 ккал. За обедом он потребляет половину килокалорий, а на полдник десятую часть. Завтрак и ужин имеет одинаковое количество килокалорий. Сколько килокалорий употребляет ученик на завтрак? --</a:t>
            </a:r>
            <a:r>
              <a:rPr lang="ru-RU" sz="2000" dirty="0">
                <a:latin typeface="Times New Roman"/>
                <a:ea typeface="Times New Roman"/>
              </a:rPr>
              <a:t>Анализируем условие задачи Два ученика решали эту задачу, вот, что у них получилось, давайте поможем им разобраться, кто из них прав. </a:t>
            </a: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Выберите правильное решение задачи (объясните выбор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)</a:t>
            </a:r>
          </a:p>
          <a:p>
            <a:endParaRPr lang="ru-RU" sz="2000" dirty="0">
              <a:latin typeface="Times New Roman"/>
              <a:ea typeface="Times New Roman"/>
            </a:endParaRPr>
          </a:p>
          <a:p>
            <a:pPr marL="0" lvl="0" indent="0">
              <a:spcAft>
                <a:spcPts val="1200"/>
              </a:spcAft>
              <a:buNone/>
            </a:pPr>
            <a:r>
              <a:rPr lang="ru-RU" sz="2800" b="1" i="1" dirty="0" smtClean="0">
                <a:solidFill>
                  <a:srgbClr val="339966"/>
                </a:solidFill>
                <a:latin typeface="Times New Roman"/>
                <a:ea typeface="Times New Roman"/>
              </a:rPr>
              <a:t>    1)2400:2=1200           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1)2400:2=1200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</a:t>
            </a:r>
            <a:r>
              <a:rPr lang="ru-RU" sz="2800" b="1" i="1" dirty="0" smtClean="0">
                <a:solidFill>
                  <a:srgbClr val="339966"/>
                </a:solidFill>
                <a:latin typeface="Times New Roman"/>
                <a:ea typeface="Times New Roman"/>
              </a:rPr>
              <a:t>2)2400:10=240          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2)2400:10=240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>
              <a:buNone/>
            </a:pPr>
            <a:r>
              <a:rPr lang="ru-RU" sz="2800" b="1" i="1" dirty="0" smtClean="0">
                <a:solidFill>
                  <a:srgbClr val="339966"/>
                </a:solidFill>
                <a:latin typeface="Times New Roman"/>
                <a:ea typeface="Times New Roman"/>
              </a:rPr>
              <a:t>    3)1200:2=600             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3)(2400-1200-240)=480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/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/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120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ahoma"/>
                <a:ea typeface="Times New Roman"/>
              </a:rPr>
              <a:t> 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sz="2800" dirty="0">
              <a:latin typeface="Times New Roman"/>
              <a:ea typeface="Times New Roman"/>
            </a:endParaRPr>
          </a:p>
          <a:p>
            <a:pPr marL="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018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Monotype Corsiva" pitchFamily="66" charset="0"/>
              </a:rPr>
              <a:t>Тест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813995"/>
          </a:xfrm>
        </p:spPr>
        <p:txBody>
          <a:bodyPr/>
          <a:lstStyle/>
          <a:p>
            <a:pPr marL="0" indent="0" algn="ctr">
              <a:buNone/>
            </a:pPr>
            <a:endPara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 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проверки теста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74385"/>
              </p:ext>
            </p:extLst>
          </p:nvPr>
        </p:nvGraphicFramePr>
        <p:xfrm>
          <a:off x="1907704" y="2060848"/>
          <a:ext cx="6120680" cy="1169035"/>
        </p:xfrm>
        <a:graphic>
          <a:graphicData uri="http://schemas.openxmlformats.org/drawingml/2006/table">
            <a:tbl>
              <a:tblPr firstRow="1" firstCol="1" bandRow="1"/>
              <a:tblGrid>
                <a:gridCol w="990494"/>
                <a:gridCol w="990494"/>
                <a:gridCol w="990494"/>
                <a:gridCol w="990494"/>
                <a:gridCol w="990494"/>
                <a:gridCol w="1168210"/>
              </a:tblGrid>
              <a:tr h="490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Номер задания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1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2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3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4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5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Ответ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б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б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а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б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8;  24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658988"/>
              </p:ext>
            </p:extLst>
          </p:nvPr>
        </p:nvGraphicFramePr>
        <p:xfrm>
          <a:off x="1907704" y="3933056"/>
          <a:ext cx="6087615" cy="1146810"/>
        </p:xfrm>
        <a:graphic>
          <a:graphicData uri="http://schemas.openxmlformats.org/drawingml/2006/table">
            <a:tbl>
              <a:tblPr firstRow="1" firstCol="1" bandRow="1"/>
              <a:tblGrid>
                <a:gridCol w="1134510"/>
                <a:gridCol w="990494"/>
                <a:gridCol w="990494"/>
                <a:gridCol w="990494"/>
                <a:gridCol w="990494"/>
                <a:gridCol w="991129"/>
              </a:tblGrid>
              <a:tr h="105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Номер задания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1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2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3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4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5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Ответ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б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б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а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>
                          <a:effectLst/>
                          <a:latin typeface="Times New Roman"/>
                          <a:ea typeface="SimSun"/>
                          <a:cs typeface="Tahoma"/>
                        </a:rPr>
                        <a:t>б</a:t>
                      </a:r>
                      <a:endParaRPr lang="ru-RU" sz="2000" b="1" kern="15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/>
                          <a:ea typeface="SimSun"/>
                          <a:cs typeface="Tahoma"/>
                        </a:rPr>
                        <a:t>9; 36</a:t>
                      </a:r>
                      <a:endParaRPr lang="ru-RU" sz="2000" b="1" kern="150" dirty="0">
                        <a:effectLst/>
                        <a:latin typeface="Calibri"/>
                        <a:ea typeface="SimSun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3528" y="2362774"/>
            <a:ext cx="820891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Вариант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Вариант 2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158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6DCD14D6131824F93CD806DC1514337" ma:contentTypeVersion="49" ma:contentTypeDescription="Создание документа." ma:contentTypeScope="" ma:versionID="69f3a19ad76ea74e1257462e919f44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AWJJH2MPE6E2-304600351-76</_dlc_DocId>
    <_dlc_DocIdUrl xmlns="4a252ca3-5a62-4c1c-90a6-29f4710e47f8">
      <Url>http://edu-sps.koiro.local/Kostroma_EDU/Kos-Sch-8/nazarova_nb/_layouts/15/DocIdRedir.aspx?ID=AWJJH2MPE6E2-304600351-76</Url>
      <Description>AWJJH2MPE6E2-304600351-76</Description>
    </_dlc_DocIdUrl>
  </documentManagement>
</p:properties>
</file>

<file path=customXml/itemProps1.xml><?xml version="1.0" encoding="utf-8"?>
<ds:datastoreItem xmlns:ds="http://schemas.openxmlformats.org/officeDocument/2006/customXml" ds:itemID="{7F771289-2902-4CDC-80BE-FA47EDCE76A4}"/>
</file>

<file path=customXml/itemProps2.xml><?xml version="1.0" encoding="utf-8"?>
<ds:datastoreItem xmlns:ds="http://schemas.openxmlformats.org/officeDocument/2006/customXml" ds:itemID="{6EBBD06E-B94B-40CF-86EF-F3CD01F4F019}"/>
</file>

<file path=customXml/itemProps3.xml><?xml version="1.0" encoding="utf-8"?>
<ds:datastoreItem xmlns:ds="http://schemas.openxmlformats.org/officeDocument/2006/customXml" ds:itemID="{223B42C3-BA2E-4871-BA46-B60B89FDCAFE}"/>
</file>

<file path=customXml/itemProps4.xml><?xml version="1.0" encoding="utf-8"?>
<ds:datastoreItem xmlns:ds="http://schemas.openxmlformats.org/officeDocument/2006/customXml" ds:itemID="{5B6163D3-CC59-4A66-8AD8-C23B108F195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</TotalTime>
  <Words>441</Words>
  <Application>Microsoft Office PowerPoint</Application>
  <PresentationFormat>Экран (4:3)</PresentationFormat>
  <Paragraphs>117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Устная разминка</vt:lpstr>
      <vt:lpstr>Кто быстрее вычислит значение выражения</vt:lpstr>
      <vt:lpstr>Реши уравнение</vt:lpstr>
      <vt:lpstr>Тема урока: </vt:lpstr>
      <vt:lpstr>Историческая справка </vt:lpstr>
      <vt:lpstr>Установи соответствие</vt:lpstr>
      <vt:lpstr>Презентация PowerPoint</vt:lpstr>
      <vt:lpstr>Тест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Коля</dc:creator>
  <cp:lastModifiedBy>User</cp:lastModifiedBy>
  <cp:revision>87</cp:revision>
  <cp:lastPrinted>1601-01-01T00:00:00Z</cp:lastPrinted>
  <dcterms:created xsi:type="dcterms:W3CDTF">1601-01-01T00:00:00Z</dcterms:created>
  <dcterms:modified xsi:type="dcterms:W3CDTF">2015-10-31T20:17:15Z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0x01010036DCD14D6131824F93CD806DC1514337</vt:lpwstr>
  </property>
  <property fmtid="{D5CDD505-2E9C-101B-9397-08002B2CF9AE}" pid="4" name="_dlc_DocIdItemGuid">
    <vt:lpwstr>6007aa4c-7743-496b-b45f-5f47ce50b773</vt:lpwstr>
  </property>
</Properties>
</file>