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5" r:id="rId5"/>
    <p:sldId id="281" r:id="rId6"/>
    <p:sldId id="267" r:id="rId7"/>
    <p:sldId id="280" r:id="rId8"/>
    <p:sldId id="276" r:id="rId9"/>
    <p:sldId id="275" r:id="rId10"/>
    <p:sldId id="277" r:id="rId11"/>
    <p:sldId id="278" r:id="rId12"/>
    <p:sldId id="289" r:id="rId13"/>
    <p:sldId id="268" r:id="rId14"/>
    <p:sldId id="271" r:id="rId15"/>
    <p:sldId id="282" r:id="rId16"/>
    <p:sldId id="283" r:id="rId17"/>
    <p:sldId id="285" r:id="rId18"/>
    <p:sldId id="286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4" autoAdjust="0"/>
    <p:restoredTop sz="94709" autoAdjust="0"/>
  </p:normalViewPr>
  <p:slideViewPr>
    <p:cSldViewPr>
      <p:cViewPr varScale="1">
        <p:scale>
          <a:sx n="67" d="100"/>
          <a:sy n="67" d="100"/>
        </p:scale>
        <p:origin x="-4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D36F9-EEAF-4EB0-A3DA-5CF71DD04ABE}" type="datetimeFigureOut">
              <a:rPr lang="ru-RU"/>
              <a:pPr>
                <a:defRPr/>
              </a:pPr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6FE4B-E97F-478E-9B60-042EE2C8A5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72D8D-258F-442F-A480-FAAEE7F3390F}" type="datetimeFigureOut">
              <a:rPr lang="ru-RU"/>
              <a:pPr>
                <a:defRPr/>
              </a:pPr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BBED0-18A9-496B-83FE-3A7E6231F3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2BE11-17A2-47EC-BA99-79FB25F81F27}" type="datetimeFigureOut">
              <a:rPr lang="ru-RU"/>
              <a:pPr>
                <a:defRPr/>
              </a:pPr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9DD1F-0649-42C6-BDBE-5C29BECA2E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16F1B-F2E7-4826-AF1B-619417AA4566}" type="datetimeFigureOut">
              <a:rPr lang="ru-RU"/>
              <a:pPr>
                <a:defRPr/>
              </a:pPr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0A213-03B4-4312-9AAB-194BD7800A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A7565-A260-495E-843D-85C30269008C}" type="datetimeFigureOut">
              <a:rPr lang="ru-RU"/>
              <a:pPr>
                <a:defRPr/>
              </a:pPr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9080B-DAE9-4D25-8F05-65DE4B75FE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5C94B-1241-48FE-9751-32231BDE5B59}" type="datetimeFigureOut">
              <a:rPr lang="ru-RU"/>
              <a:pPr>
                <a:defRPr/>
              </a:pPr>
              <a:t>26.10.2015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F03E5-B0BE-4540-A3D1-6662BF0566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7534A-2292-4F0C-9A52-43EC415F3EA3}" type="datetimeFigureOut">
              <a:rPr lang="ru-RU"/>
              <a:pPr>
                <a:defRPr/>
              </a:pPr>
              <a:t>26.10.2015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19B82-DC94-4882-8EAC-7EA764360F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86B9F-A23E-4245-905B-5D4C519A2E46}" type="datetimeFigureOut">
              <a:rPr lang="ru-RU"/>
              <a:pPr>
                <a:defRPr/>
              </a:pPr>
              <a:t>26.10.2015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364ED-E727-4495-8D4A-CA1BBAA990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0934D-779E-4795-B6B2-41B9213A5D81}" type="datetimeFigureOut">
              <a:rPr lang="ru-RU"/>
              <a:pPr>
                <a:defRPr/>
              </a:pPr>
              <a:t>26.10.2015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E48B5-DA7A-4636-A770-5878A83FC5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47883-E30B-448B-9DEA-46BCAB5FFC83}" type="datetimeFigureOut">
              <a:rPr lang="ru-RU"/>
              <a:pPr>
                <a:defRPr/>
              </a:pPr>
              <a:t>26.10.2015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45CFF-A2C9-4549-9678-C783B64D0C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2B434-7B0E-473B-97B8-97DA1686C6C1}" type="datetimeFigureOut">
              <a:rPr lang="ru-RU"/>
              <a:pPr>
                <a:defRPr/>
              </a:pPr>
              <a:t>26.10.2015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DCC7D-5631-43B6-980D-3C2A389825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D4362C7-E3A2-460D-A105-80185985EC53}" type="datetimeFigureOut">
              <a:rPr lang="ru-RU"/>
              <a:pPr>
                <a:defRPr/>
              </a:pPr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0F4FFA1-C53C-447A-A537-CAC769ADDB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00125"/>
            <a:ext cx="8101013" cy="40005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ДВУГРАННЫЙ УГОЛ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Задача 3:</a:t>
            </a:r>
          </a:p>
        </p:txBody>
      </p:sp>
      <p:sp>
        <p:nvSpPr>
          <p:cNvPr id="22530" name="Текст 2"/>
          <p:cNvSpPr>
            <a:spLocks noGrp="1"/>
          </p:cNvSpPr>
          <p:nvPr>
            <p:ph type="body" idx="1"/>
          </p:nvPr>
        </p:nvSpPr>
        <p:spPr>
          <a:xfrm>
            <a:off x="457200" y="1357313"/>
            <a:ext cx="4040188" cy="3857625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   В кубе </a:t>
            </a:r>
            <a:r>
              <a:rPr lang="en-US" sz="4000" b="0" i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4000" b="0" i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4000" b="0" baseline="-30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 найдите угол между плоскостями </a:t>
            </a:r>
            <a:r>
              <a:rPr lang="en-US" sz="4000" b="0" i="1" smtClean="0"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4000" b="0" i="1" smtClean="0">
                <a:latin typeface="Times New Roman" pitchFamily="18" charset="0"/>
                <a:cs typeface="Times New Roman" pitchFamily="18" charset="0"/>
              </a:rPr>
              <a:t>BDD</a:t>
            </a:r>
            <a:r>
              <a:rPr lang="en-US" sz="4000" b="0" baseline="-25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b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5500688"/>
            <a:ext cx="4040188" cy="6254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Ответ: </a:t>
            </a:r>
            <a:r>
              <a:rPr lang="en-US" smtClean="0"/>
              <a:t>90</a:t>
            </a:r>
            <a:r>
              <a:rPr lang="en-US" baseline="30000" smtClean="0"/>
              <a:t>o</a:t>
            </a:r>
            <a:r>
              <a:rPr lang="en-US" smtClean="0"/>
              <a:t>.</a:t>
            </a:r>
            <a:endParaRPr lang="ru-RU" smtClean="0"/>
          </a:p>
          <a:p>
            <a:endParaRPr lang="ru-RU" smtClean="0"/>
          </a:p>
        </p:txBody>
      </p:sp>
      <p:pic>
        <p:nvPicPr>
          <p:cNvPr id="22532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4135438" y="1785938"/>
            <a:ext cx="4397375" cy="352266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Задача 4:</a:t>
            </a:r>
            <a:endParaRPr lang="ru-RU" sz="3600" smtClean="0"/>
          </a:p>
        </p:txBody>
      </p:sp>
      <p:sp>
        <p:nvSpPr>
          <p:cNvPr id="23554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38227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   В кубе </a:t>
            </a:r>
            <a:r>
              <a:rPr lang="en-US" sz="4000" b="0" i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4000" b="0" i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4000" b="0" baseline="-30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 найдите угол между плоскостями </a:t>
            </a:r>
            <a:r>
              <a:rPr lang="en-US" sz="4000" b="0" i="1" smtClean="0"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n-US" sz="4000" b="0" baseline="-25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4000" b="0" i="1" smtClean="0">
                <a:latin typeface="Times New Roman" pitchFamily="18" charset="0"/>
                <a:cs typeface="Times New Roman" pitchFamily="18" charset="0"/>
              </a:rPr>
              <a:t>BDD</a:t>
            </a:r>
            <a:r>
              <a:rPr lang="en-US" sz="4000" b="0" baseline="-25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5643563"/>
            <a:ext cx="4040188" cy="4826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Ответ: </a:t>
            </a:r>
            <a:r>
              <a:rPr lang="en-US" smtClean="0"/>
              <a:t>90</a:t>
            </a:r>
            <a:r>
              <a:rPr lang="en-US" baseline="30000" smtClean="0"/>
              <a:t>o</a:t>
            </a:r>
            <a:r>
              <a:rPr lang="en-US" smtClean="0"/>
              <a:t>.</a:t>
            </a:r>
            <a:endParaRPr lang="ru-RU" smtClean="0"/>
          </a:p>
          <a:p>
            <a:endParaRPr lang="ru-RU" smtClean="0"/>
          </a:p>
        </p:txBody>
      </p:sp>
      <p:pic>
        <p:nvPicPr>
          <p:cNvPr id="23556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4500563" y="1857375"/>
            <a:ext cx="4395787" cy="353218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Задача 5:</a:t>
            </a:r>
            <a:endParaRPr lang="ru-RU" sz="3600" smtClean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1393825"/>
          </a:xfrm>
        </p:spPr>
        <p:txBody>
          <a:bodyPr rtlCol="0">
            <a:normAutofit/>
          </a:bodyPr>
          <a:lstStyle/>
          <a:p>
            <a:pPr indent="269875" fontAlgn="auto">
              <a:spcBef>
                <a:spcPct val="5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В кубе </a:t>
            </a:r>
            <a:r>
              <a:rPr lang="en-US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b="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b="0" baseline="-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 найдите угол между плоскостями</a:t>
            </a:r>
            <a:endParaRPr lang="en-US" b="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ct val="5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0" i="1" dirty="0" smtClean="0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b="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b="0" i="1" dirty="0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b="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  <p:sp>
        <p:nvSpPr>
          <p:cNvPr id="24579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5929313"/>
            <a:ext cx="4040187" cy="696912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24580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2571750"/>
            <a:ext cx="4041775" cy="242887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85750" y="3000375"/>
            <a:ext cx="4286250" cy="3571875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0" indent="360363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Пусть О – середина 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D. A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линейный угол двугранного угла А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458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58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58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24586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857375"/>
            <a:ext cx="4157662" cy="348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4587875"/>
            <a:ext cx="4143375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88" y="5786438"/>
            <a:ext cx="220027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Задача 6: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 тетраэдре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DABC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все ребра равны, точка М – середина ребра АС.  Докажите, что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∠</a:t>
            </a:r>
            <a:r>
              <a:rPr lang="en-US" sz="4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DMB </a:t>
            </a:r>
            <a:r>
              <a:rPr lang="ru-RU" sz="4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– линейный угол двугранного угла </a:t>
            </a:r>
            <a:r>
              <a:rPr lang="en-US" sz="4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BACD</a:t>
            </a:r>
            <a:r>
              <a:rPr lang="ru-RU" sz="4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Решение: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14438"/>
            <a:ext cx="4043363" cy="49117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441325">
              <a:buFont typeface="Arial" charset="0"/>
              <a:buNone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Треугольники 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ADC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правильные, поэтому,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BM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⊥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DM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⊥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и, следовательно, 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</a:rPr>
              <a:t>∠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DMB 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</a:rPr>
              <a:t>является линейным углом двугранного угла 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DACB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ru-RU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0" y="1214438"/>
            <a:ext cx="4219575" cy="492918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Задача 7: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ru-RU" sz="3600" smtClean="0">
                <a:solidFill>
                  <a:srgbClr val="000000"/>
                </a:solidFill>
              </a:rPr>
              <a:t>      Из вершины В треугольника АВС, сторона АС которого лежит в плоскости </a:t>
            </a:r>
            <a:r>
              <a:rPr lang="el-GR" sz="3600" smtClean="0">
                <a:solidFill>
                  <a:srgbClr val="000000"/>
                </a:solidFill>
              </a:rPr>
              <a:t>α</a:t>
            </a:r>
            <a:r>
              <a:rPr lang="ru-RU" sz="3600" smtClean="0">
                <a:solidFill>
                  <a:srgbClr val="000000"/>
                </a:solidFill>
              </a:rPr>
              <a:t>, проведен к этой плоскости перпендикуляр ВВ</a:t>
            </a:r>
            <a:r>
              <a:rPr lang="ru-RU" sz="3600" baseline="-25000" smtClean="0">
                <a:solidFill>
                  <a:srgbClr val="000000"/>
                </a:solidFill>
              </a:rPr>
              <a:t>1</a:t>
            </a:r>
            <a:r>
              <a:rPr lang="ru-RU" sz="3600" smtClean="0">
                <a:solidFill>
                  <a:srgbClr val="000000"/>
                </a:solidFill>
              </a:rPr>
              <a:t>. Найдите расстояние от точки В до прямой АС и до плоскости </a:t>
            </a:r>
            <a:r>
              <a:rPr lang="el-GR" sz="3600" smtClean="0">
                <a:solidFill>
                  <a:srgbClr val="000000"/>
                </a:solidFill>
              </a:rPr>
              <a:t>α</a:t>
            </a:r>
            <a:r>
              <a:rPr lang="ru-RU" sz="3600" smtClean="0">
                <a:solidFill>
                  <a:srgbClr val="000000"/>
                </a:solidFill>
              </a:rPr>
              <a:t>, если АВ=2, </a:t>
            </a:r>
            <a:r>
              <a:rPr lang="ru-RU" sz="3600" smtClean="0">
                <a:solidFill>
                  <a:srgbClr val="000000"/>
                </a:solidFill>
                <a:latin typeface="Cambria Math" pitchFamily="18" charset="0"/>
              </a:rPr>
              <a:t>∠ВАС=150</a:t>
            </a:r>
            <a:r>
              <a:rPr lang="ru-RU" sz="3600" baseline="30000" smtClean="0">
                <a:solidFill>
                  <a:srgbClr val="000000"/>
                </a:solidFill>
                <a:latin typeface="Cambria Math" pitchFamily="18" charset="0"/>
              </a:rPr>
              <a:t>0</a:t>
            </a:r>
            <a:r>
              <a:rPr lang="ru-RU" sz="3600" smtClean="0">
                <a:solidFill>
                  <a:srgbClr val="000000"/>
                </a:solidFill>
                <a:latin typeface="Cambria Math" pitchFamily="18" charset="0"/>
              </a:rPr>
              <a:t> и двугранный угол ВАСВ</a:t>
            </a:r>
            <a:r>
              <a:rPr lang="ru-RU" sz="3600" baseline="-25000" smtClean="0">
                <a:solidFill>
                  <a:srgbClr val="000000"/>
                </a:solidFill>
                <a:latin typeface="Cambria Math" pitchFamily="18" charset="0"/>
              </a:rPr>
              <a:t>1</a:t>
            </a:r>
            <a:r>
              <a:rPr lang="ru-RU" sz="3600" smtClean="0">
                <a:solidFill>
                  <a:srgbClr val="000000"/>
                </a:solidFill>
                <a:latin typeface="Cambria Math" pitchFamily="18" charset="0"/>
              </a:rPr>
              <a:t> равен 45</a:t>
            </a:r>
            <a:r>
              <a:rPr lang="ru-RU" sz="3600" baseline="30000" smtClean="0">
                <a:solidFill>
                  <a:srgbClr val="000000"/>
                </a:solidFill>
                <a:latin typeface="Cambria Math" pitchFamily="18" charset="0"/>
              </a:rPr>
              <a:t>0</a:t>
            </a:r>
            <a:r>
              <a:rPr lang="ru-RU" sz="3600" smtClean="0">
                <a:solidFill>
                  <a:srgbClr val="000000"/>
                </a:solidFill>
                <a:latin typeface="Cambria Math" pitchFamily="18" charset="0"/>
              </a:rPr>
              <a:t>.</a:t>
            </a:r>
            <a:endParaRPr lang="ru-RU" sz="36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Решение: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lnSpcReduction="10000"/>
          </a:bodyPr>
          <a:lstStyle/>
          <a:p>
            <a:pPr marL="0" indent="441325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АВС – тупоугольный треугольник с тупым углом А, поэтому основание высоты ВК лежит на продолжении стороны АС. </a:t>
            </a:r>
          </a:p>
          <a:p>
            <a:pPr marL="0" indent="441325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ВК – расстояние от точки В до АС.</a:t>
            </a:r>
          </a:p>
          <a:p>
            <a:pPr marL="0" indent="441325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ВВ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расстояние от точки В до плоскости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0" y="1643063"/>
            <a:ext cx="4292600" cy="321468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625" y="714375"/>
            <a:ext cx="4038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fontScale="85000" lnSpcReduction="10000"/>
          </a:bodyPr>
          <a:lstStyle/>
          <a:p>
            <a:pPr marL="0" indent="365125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Так как АС</a:t>
            </a: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⊥ВК, то АС⊥КВ</a:t>
            </a:r>
            <a:r>
              <a:rPr lang="ru-RU" baseline="-25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(по теореме , обратной теореме о трех перпендикулярах). Следовательно, ∠ВКВ</a:t>
            </a:r>
            <a:r>
              <a:rPr lang="ru-RU" baseline="-25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– линейный угол двугранного угла ВАСВ</a:t>
            </a:r>
            <a:r>
              <a:rPr lang="ru-RU" baseline="-25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и ∠ВКВ</a:t>
            </a:r>
            <a:r>
              <a:rPr lang="ru-RU" baseline="-25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=45</a:t>
            </a:r>
            <a:r>
              <a:rPr lang="ru-RU" baseline="30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0</a:t>
            </a: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.   </a:t>
            </a:r>
          </a:p>
          <a:p>
            <a:pPr marL="0" indent="365125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3) </a:t>
            </a:r>
            <a:r>
              <a:rPr lang="ru-RU" u="sng" dirty="0" smtClean="0">
                <a:latin typeface="Times New Roman" pitchFamily="18" charset="0"/>
                <a:ea typeface="Cambria Math"/>
                <a:cs typeface="Times New Roman" pitchFamily="18" charset="0"/>
              </a:rPr>
              <a:t>∆ВАК</a:t>
            </a: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: </a:t>
            </a:r>
          </a:p>
          <a:p>
            <a:pPr marL="0" indent="365125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∠А=30</a:t>
            </a:r>
            <a:r>
              <a:rPr lang="ru-RU" baseline="30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0</a:t>
            </a: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, ВК=ВА·</a:t>
            </a:r>
            <a:r>
              <a:rPr lang="en-US" dirty="0" smtClean="0">
                <a:latin typeface="Times New Roman" pitchFamily="18" charset="0"/>
                <a:ea typeface="Cambria Math"/>
                <a:cs typeface="Times New Roman" pitchFamily="18" charset="0"/>
              </a:rPr>
              <a:t>sin</a:t>
            </a: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30</a:t>
            </a:r>
            <a:r>
              <a:rPr lang="ru-RU" baseline="30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0</a:t>
            </a: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, ВК =1.</a:t>
            </a:r>
          </a:p>
          <a:p>
            <a:pPr marL="0" indent="365125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u="sng" dirty="0" smtClean="0">
                <a:latin typeface="Times New Roman" pitchFamily="18" charset="0"/>
                <a:ea typeface="Cambria Math"/>
                <a:cs typeface="Times New Roman" pitchFamily="18" charset="0"/>
              </a:rPr>
              <a:t>∆ВКВ</a:t>
            </a:r>
            <a:r>
              <a:rPr lang="ru-RU" u="sng" baseline="-25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:  </a:t>
            </a:r>
          </a:p>
          <a:p>
            <a:pPr marL="0" indent="365125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ВВ</a:t>
            </a:r>
            <a:r>
              <a:rPr lang="ru-RU" baseline="-25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=ВК·</a:t>
            </a:r>
            <a:r>
              <a:rPr lang="en-US" dirty="0" smtClean="0">
                <a:latin typeface="Times New Roman" pitchFamily="18" charset="0"/>
                <a:ea typeface="Cambria Math"/>
                <a:cs typeface="Times New Roman" pitchFamily="18" charset="0"/>
              </a:rPr>
              <a:t>sin</a:t>
            </a: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45</a:t>
            </a:r>
            <a:r>
              <a:rPr lang="ru-RU" baseline="30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0</a:t>
            </a: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, ВВ</a:t>
            </a:r>
            <a:r>
              <a:rPr lang="ru-RU" baseline="-25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=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50" y="4500563"/>
            <a:ext cx="300038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500563" y="1071563"/>
            <a:ext cx="4430712" cy="3319462"/>
          </a:xfrm>
        </p:spPr>
      </p:pic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0" y="5357813"/>
            <a:ext cx="3286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428625" y="1285875"/>
            <a:ext cx="8229600" cy="1143000"/>
          </a:xfrm>
        </p:spPr>
        <p:txBody>
          <a:bodyPr/>
          <a:lstStyle/>
          <a:p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Домашнее задание: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2786063"/>
            <a:ext cx="8229600" cy="178593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indent="1905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Параграф 3, п.22, №167, 169,    с.57, вопросы 7-10.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Основные задачи урока: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Ввести понятие двугранного угла и его линейного угла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Рассмотреть задачи на применение этих понятий</a:t>
            </a:r>
          </a:p>
          <a:p>
            <a:endParaRPr lang="ru-RU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smtClean="0"/>
              <a:t>Определение: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pc="1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4000" spc="1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Двугранным углом </a:t>
            </a:r>
            <a:r>
              <a:rPr lang="ru-RU" sz="4000" spc="100" dirty="0" smtClean="0">
                <a:latin typeface="Times New Roman" pitchFamily="18" charset="0"/>
                <a:cs typeface="Times New Roman" pitchFamily="18" charset="0"/>
              </a:rPr>
              <a:t>называется фигура, образованная двумя полуплоскостями с общей граничной прямой. </a:t>
            </a:r>
            <a:endParaRPr lang="ru-RU" sz="4000" spc="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786313" y="2214563"/>
            <a:ext cx="3816350" cy="340677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4786313"/>
            <a:ext cx="7943850" cy="15716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Величиной двугранного угла называется величина его линейного угла.</a:t>
            </a:r>
            <a:r>
              <a:rPr lang="ru-RU" dirty="0" smtClean="0">
                <a:solidFill>
                  <a:schemeClr val="accent1"/>
                </a:solidFill>
              </a:rPr>
              <a:t/>
            </a:r>
            <a:br>
              <a:rPr lang="ru-RU" dirty="0" smtClean="0">
                <a:solidFill>
                  <a:schemeClr val="accent1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313" y="642938"/>
            <a:ext cx="3786187" cy="40005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endParaRPr lang="ru-RU" sz="2600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3700" i="1" smtClean="0">
                <a:solidFill>
                  <a:srgbClr val="000000"/>
                </a:solidFill>
              </a:rPr>
              <a:t>           </a:t>
            </a:r>
            <a:r>
              <a:rPr lang="en-US" sz="3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AF </a:t>
            </a:r>
            <a:r>
              <a:rPr lang="en-US" sz="3000" b="1" smtClean="0">
                <a:solidFill>
                  <a:srgbClr val="00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⊥ CD</a:t>
            </a:r>
            <a:endParaRPr lang="en-US" sz="3000" b="1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3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3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BF</a:t>
            </a:r>
            <a:r>
              <a:rPr lang="en-US" sz="3000" b="1" smtClean="0">
                <a:solidFill>
                  <a:srgbClr val="000000"/>
                </a:solidFill>
                <a:latin typeface="Times New Roman" pitchFamily="18" charset="0"/>
              </a:rPr>
              <a:t> ⊥ CD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2600" smtClean="0">
              <a:solidFill>
                <a:srgbClr val="000000"/>
              </a:solidFill>
              <a:latin typeface="Cambria Math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3300" smtClean="0">
                <a:solidFill>
                  <a:srgbClr val="000000"/>
                </a:solidFill>
                <a:latin typeface="Cambria Math" pitchFamily="18" charset="0"/>
              </a:rPr>
              <a:t>  </a:t>
            </a:r>
            <a:r>
              <a:rPr lang="ru-RU" sz="3300" smtClean="0">
                <a:solidFill>
                  <a:srgbClr val="000000"/>
                </a:solidFill>
                <a:latin typeface="Cambria Math" pitchFamily="18" charset="0"/>
              </a:rPr>
              <a:t>   </a:t>
            </a:r>
            <a:r>
              <a:rPr lang="en-US" sz="3300" b="1" smtClean="0">
                <a:solidFill>
                  <a:schemeClr val="tx1"/>
                </a:solidFill>
                <a:latin typeface="Cambria Math" pitchFamily="18" charset="0"/>
              </a:rPr>
              <a:t>AFB</a:t>
            </a:r>
            <a:r>
              <a:rPr lang="ru-RU" sz="3300" smtClean="0">
                <a:solidFill>
                  <a:srgbClr val="000000"/>
                </a:solidFill>
                <a:latin typeface="Cambria Math" pitchFamily="18" charset="0"/>
              </a:rPr>
              <a:t>-линейный  угол  двугранного угла</a:t>
            </a:r>
            <a:r>
              <a:rPr lang="en-US" sz="3300" b="1" smtClean="0">
                <a:solidFill>
                  <a:srgbClr val="000000"/>
                </a:solidFill>
                <a:latin typeface="Cambria Math" pitchFamily="18" charset="0"/>
              </a:rPr>
              <a:t> </a:t>
            </a:r>
            <a:r>
              <a:rPr lang="en-US" sz="3300" b="1" smtClean="0">
                <a:solidFill>
                  <a:srgbClr val="632523"/>
                </a:solidFill>
                <a:latin typeface="Cambria Math" pitchFamily="18" charset="0"/>
              </a:rPr>
              <a:t>ACD</a:t>
            </a:r>
            <a:r>
              <a:rPr lang="ru-RU" sz="3300" b="1" smtClean="0">
                <a:solidFill>
                  <a:srgbClr val="632523"/>
                </a:solidFill>
                <a:latin typeface="Cambria Math" pitchFamily="18" charset="0"/>
              </a:rPr>
              <a:t>В</a:t>
            </a:r>
            <a:endParaRPr lang="en-US" sz="3300" b="1" smtClean="0">
              <a:solidFill>
                <a:srgbClr val="632523"/>
              </a:solidFill>
              <a:latin typeface="Cambria Math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600" smtClean="0">
                <a:solidFill>
                  <a:srgbClr val="000000"/>
                </a:solidFill>
                <a:latin typeface="Cambria Math" pitchFamily="18" charset="0"/>
              </a:rPr>
              <a:t>   </a:t>
            </a:r>
            <a:endParaRPr lang="ru-RU" sz="2600" smtClean="0">
              <a:solidFill>
                <a:srgbClr val="000000"/>
              </a:solidFill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525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525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6392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525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525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6396" name="Picture 1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525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6398" name="Picture 1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525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143375" y="642938"/>
            <a:ext cx="4554538" cy="4000500"/>
          </a:xfrm>
        </p:spPr>
        <p:style>
          <a:lnRef idx="1">
            <a:schemeClr val="accent3"/>
          </a:lnRef>
          <a:fillRef idx="1001">
            <a:schemeClr val="lt1"/>
          </a:fillRef>
          <a:effectRef idx="1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Докажем, что все линейные углы двугранного угла равны друг другу.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ru-RU" sz="2200" smtClean="0">
                <a:solidFill>
                  <a:srgbClr val="000000"/>
                </a:solidFill>
                <a:latin typeface="Times New Roman" pitchFamily="18" charset="0"/>
              </a:rPr>
              <a:t>           </a:t>
            </a:r>
            <a:r>
              <a:rPr lang="ru-RU" sz="2300" smtClean="0">
                <a:solidFill>
                  <a:srgbClr val="000000"/>
                </a:solidFill>
                <a:latin typeface="Times New Roman" pitchFamily="18" charset="0"/>
              </a:rPr>
              <a:t>Рассмотрим два линейных угла АОВ и А</a:t>
            </a:r>
            <a:r>
              <a:rPr lang="ru-RU" sz="2300" baseline="-25000" smtClean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ru-RU" sz="2300" smtClean="0">
                <a:solidFill>
                  <a:srgbClr val="000000"/>
                </a:solidFill>
                <a:latin typeface="Times New Roman" pitchFamily="18" charset="0"/>
              </a:rPr>
              <a:t>ОВ</a:t>
            </a:r>
            <a:r>
              <a:rPr lang="ru-RU" sz="2300" baseline="-25000" smtClean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ru-RU" sz="2300" smtClean="0">
                <a:solidFill>
                  <a:srgbClr val="000000"/>
                </a:solidFill>
                <a:latin typeface="Times New Roman" pitchFamily="18" charset="0"/>
              </a:rPr>
              <a:t>. Лучи ОА и ОА</a:t>
            </a:r>
            <a:r>
              <a:rPr lang="ru-RU" sz="2300" baseline="-25000" smtClean="0">
                <a:solidFill>
                  <a:srgbClr val="000000"/>
                </a:solidFill>
                <a:latin typeface="Times New Roman" pitchFamily="18" charset="0"/>
              </a:rPr>
              <a:t>1 </a:t>
            </a:r>
            <a:r>
              <a:rPr lang="ru-RU" sz="2300" smtClean="0">
                <a:solidFill>
                  <a:srgbClr val="000000"/>
                </a:solidFill>
                <a:latin typeface="Times New Roman" pitchFamily="18" charset="0"/>
              </a:rPr>
              <a:t>лежат в одной грани и перпендикулярны ОО</a:t>
            </a:r>
            <a:r>
              <a:rPr lang="ru-RU" sz="2300" baseline="-25000" smtClean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ru-RU" sz="2300" smtClean="0">
                <a:solidFill>
                  <a:srgbClr val="000000"/>
                </a:solidFill>
                <a:latin typeface="Times New Roman" pitchFamily="18" charset="0"/>
              </a:rPr>
              <a:t>, поэтому они сонаправлены. Лучи ОВ и ОВ</a:t>
            </a:r>
            <a:r>
              <a:rPr lang="ru-RU" sz="2300" baseline="-25000" smtClean="0">
                <a:solidFill>
                  <a:srgbClr val="000000"/>
                </a:solidFill>
                <a:latin typeface="Times New Roman" pitchFamily="18" charset="0"/>
              </a:rPr>
              <a:t>1 </a:t>
            </a:r>
            <a:r>
              <a:rPr lang="ru-RU" sz="2300" smtClean="0">
                <a:solidFill>
                  <a:srgbClr val="000000"/>
                </a:solidFill>
                <a:latin typeface="Times New Roman" pitchFamily="18" charset="0"/>
              </a:rPr>
              <a:t>также сонаправлены. </a:t>
            </a:r>
          </a:p>
          <a:p>
            <a:pPr>
              <a:buFont typeface="Arial" charset="0"/>
              <a:buNone/>
            </a:pPr>
            <a:r>
              <a:rPr lang="ru-RU" sz="2300" smtClean="0">
                <a:solidFill>
                  <a:srgbClr val="000000"/>
                </a:solidFill>
                <a:latin typeface="Times New Roman" pitchFamily="18" charset="0"/>
              </a:rPr>
              <a:t>        Следовательно, </a:t>
            </a:r>
            <a:r>
              <a:rPr lang="ru-RU" sz="2300" smtClean="0">
                <a:solidFill>
                  <a:srgbClr val="000000"/>
                </a:solidFill>
                <a:latin typeface="Cambria Math" pitchFamily="18" charset="0"/>
              </a:rPr>
              <a:t>∠</a:t>
            </a:r>
            <a:r>
              <a:rPr lang="ru-RU" sz="2300" smtClean="0">
                <a:solidFill>
                  <a:srgbClr val="000000"/>
                </a:solidFill>
                <a:latin typeface="Times New Roman" pitchFamily="18" charset="0"/>
              </a:rPr>
              <a:t>АОВ</a:t>
            </a:r>
            <a:r>
              <a:rPr lang="en-US" sz="2300" smtClean="0">
                <a:solidFill>
                  <a:srgbClr val="000000"/>
                </a:solidFill>
                <a:latin typeface="Times New Roman" pitchFamily="18" charset="0"/>
              </a:rPr>
              <a:t>=</a:t>
            </a:r>
            <a:r>
              <a:rPr lang="en-US" sz="2300" smtClean="0">
                <a:solidFill>
                  <a:srgbClr val="000000"/>
                </a:solidFill>
                <a:latin typeface="Cambria Math" pitchFamily="18" charset="0"/>
              </a:rPr>
              <a:t>∠</a:t>
            </a:r>
            <a:r>
              <a:rPr lang="ru-RU" sz="2300" smtClean="0">
                <a:solidFill>
                  <a:srgbClr val="000000"/>
                </a:solidFill>
                <a:latin typeface="Times New Roman" pitchFamily="18" charset="0"/>
              </a:rPr>
              <a:t>А</a:t>
            </a:r>
            <a:r>
              <a:rPr lang="ru-RU" sz="2300" baseline="-25000" smtClean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ru-RU" sz="2300" smtClean="0">
                <a:solidFill>
                  <a:srgbClr val="000000"/>
                </a:solidFill>
                <a:latin typeface="Times New Roman" pitchFamily="18" charset="0"/>
              </a:rPr>
              <a:t>ОВ</a:t>
            </a:r>
            <a:r>
              <a:rPr lang="ru-RU" sz="2300" baseline="-25000" smtClean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ru-RU" sz="2300" smtClean="0">
                <a:solidFill>
                  <a:srgbClr val="000000"/>
                </a:solidFill>
                <a:latin typeface="Times New Roman" pitchFamily="18" charset="0"/>
              </a:rPr>
              <a:t> (как углы с сонаправленными сторонами).</a:t>
            </a:r>
            <a:endParaRPr lang="ru-RU" sz="2300" smtClean="0">
              <a:solidFill>
                <a:srgbClr val="000000"/>
              </a:solidFill>
            </a:endParaRPr>
          </a:p>
        </p:txBody>
      </p:sp>
      <p:pic>
        <p:nvPicPr>
          <p:cNvPr id="17411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48200" y="1887538"/>
            <a:ext cx="4038600" cy="395128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Примеры двугранных углов: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2273300"/>
            <a:ext cx="9144000" cy="27035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smtClean="0"/>
              <a:t>Определение: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Углом между двумя пересекающимися плоскостями называется наименьший из двугранных углов, образованных этими плоскостями.</a:t>
            </a:r>
            <a:endParaRPr lang="ru-RU" sz="3200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929188" y="2143125"/>
            <a:ext cx="3419475" cy="3097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Задача 1:</a:t>
            </a:r>
            <a:endParaRPr lang="ru-RU" sz="3600" smtClean="0"/>
          </a:p>
        </p:txBody>
      </p:sp>
      <p:sp>
        <p:nvSpPr>
          <p:cNvPr id="20482" name="Текст 2"/>
          <p:cNvSpPr>
            <a:spLocks noGrp="1"/>
          </p:cNvSpPr>
          <p:nvPr>
            <p:ph type="body" idx="1"/>
          </p:nvPr>
        </p:nvSpPr>
        <p:spPr>
          <a:xfrm>
            <a:off x="457200" y="1428750"/>
            <a:ext cx="4040188" cy="3571875"/>
          </a:xfrm>
        </p:spPr>
        <p:txBody>
          <a:bodyPr/>
          <a:lstStyle/>
          <a:p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   В кубе </a:t>
            </a:r>
            <a:r>
              <a:rPr lang="en-US" sz="4000" b="0" i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4000" b="0" i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4000" b="0" baseline="-30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 найдите угол между плоскостями </a:t>
            </a:r>
            <a:r>
              <a:rPr lang="en-US" sz="4000" b="0" i="1" smtClean="0"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4000" b="0" i="1" smtClean="0">
                <a:latin typeface="Times New Roman" pitchFamily="18" charset="0"/>
                <a:cs typeface="Times New Roman" pitchFamily="18" charset="0"/>
              </a:rPr>
              <a:t>CDD</a:t>
            </a:r>
            <a:r>
              <a:rPr lang="en-US" sz="4000" b="0" baseline="-25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b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5715000"/>
            <a:ext cx="4040188" cy="41116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  <p:pic>
        <p:nvPicPr>
          <p:cNvPr id="20484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4341813" y="2078038"/>
            <a:ext cx="4183062" cy="337978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Задача 2:</a:t>
            </a:r>
            <a:endParaRPr lang="ru-RU" sz="3600" smtClean="0"/>
          </a:p>
        </p:txBody>
      </p:sp>
      <p:sp>
        <p:nvSpPr>
          <p:cNvPr id="21506" name="Текст 2"/>
          <p:cNvSpPr>
            <a:spLocks noGrp="1"/>
          </p:cNvSpPr>
          <p:nvPr>
            <p:ph type="body" idx="1"/>
          </p:nvPr>
        </p:nvSpPr>
        <p:spPr>
          <a:xfrm>
            <a:off x="457200" y="1500188"/>
            <a:ext cx="4040188" cy="3929062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В кубе </a:t>
            </a:r>
            <a:r>
              <a:rPr lang="en-US" sz="4000" b="0" i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4000" b="0" i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4000" b="0" baseline="-30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 найдите угол между плоскостями </a:t>
            </a:r>
            <a:r>
              <a:rPr lang="en-US" sz="4000" b="0" i="1" smtClean="0"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4000" b="0" i="1" smtClean="0">
                <a:latin typeface="Times New Roman" pitchFamily="18" charset="0"/>
                <a:cs typeface="Times New Roman" pitchFamily="18" charset="0"/>
              </a:rPr>
              <a:t>CDA</a:t>
            </a:r>
            <a:r>
              <a:rPr lang="en-US" sz="4000" b="0" baseline="-25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3200" b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0063" y="5643563"/>
            <a:ext cx="4040187" cy="6254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Ответ: 45</a:t>
            </a:r>
            <a:r>
              <a:rPr lang="en-US" baseline="30000" smtClean="0"/>
              <a:t>o</a:t>
            </a:r>
            <a:r>
              <a:rPr lang="en-US" smtClean="0"/>
              <a:t>.</a:t>
            </a:r>
            <a:endParaRPr lang="ru-RU" smtClean="0"/>
          </a:p>
          <a:p>
            <a:endParaRPr lang="ru-RU" smtClean="0"/>
          </a:p>
        </p:txBody>
      </p:sp>
      <p:pic>
        <p:nvPicPr>
          <p:cNvPr id="21508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4386263" y="2071688"/>
            <a:ext cx="4138612" cy="33559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AWJJH2MPE6E2-304600351-52</_dlc_DocId>
    <_dlc_DocIdUrl xmlns="4a252ca3-5a62-4c1c-90a6-29f4710e47f8">
      <Url>http://edu-sps.koiro.local/Kostroma_EDU/Kos-Sch-8/nazarova_nb/_layouts/15/DocIdRedir.aspx?ID=AWJJH2MPE6E2-304600351-52</Url>
      <Description>AWJJH2MPE6E2-304600351-52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6DCD14D6131824F93CD806DC1514337" ma:contentTypeVersion="49" ma:contentTypeDescription="Создание документа." ma:contentTypeScope="" ma:versionID="69f3a19ad76ea74e1257462e919f4490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A43C56-B549-49D7-AAC9-9EEEACD7150E}"/>
</file>

<file path=customXml/itemProps2.xml><?xml version="1.0" encoding="utf-8"?>
<ds:datastoreItem xmlns:ds="http://schemas.openxmlformats.org/officeDocument/2006/customXml" ds:itemID="{89478D21-1E71-4F27-8A54-D8B27CCBD6C5}"/>
</file>

<file path=customXml/itemProps3.xml><?xml version="1.0" encoding="utf-8"?>
<ds:datastoreItem xmlns:ds="http://schemas.openxmlformats.org/officeDocument/2006/customXml" ds:itemID="{FE938FED-92AA-4993-8A81-E784E8356D80}"/>
</file>

<file path=customXml/itemProps4.xml><?xml version="1.0" encoding="utf-8"?>
<ds:datastoreItem xmlns:ds="http://schemas.openxmlformats.org/officeDocument/2006/customXml" ds:itemID="{7238B905-CE37-49A7-B2FC-1FEF1A46EA84}"/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499</Words>
  <Application>Microsoft Office PowerPoint</Application>
  <PresentationFormat>Экран (4:3)</PresentationFormat>
  <Paragraphs>53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ДВУГРАННЫЙ УГОЛ</vt:lpstr>
      <vt:lpstr>Основные задачи урока:</vt:lpstr>
      <vt:lpstr>Определение:</vt:lpstr>
      <vt:lpstr>Величиной двугранного угла называется величина его линейного угла. </vt:lpstr>
      <vt:lpstr>Докажем, что все линейные углы двугранного угла равны друг другу.</vt:lpstr>
      <vt:lpstr>Примеры двугранных углов:</vt:lpstr>
      <vt:lpstr>Определение:</vt:lpstr>
      <vt:lpstr>Задача 1:</vt:lpstr>
      <vt:lpstr>Задача 2:</vt:lpstr>
      <vt:lpstr>Задача 3:</vt:lpstr>
      <vt:lpstr>Задача 4:</vt:lpstr>
      <vt:lpstr>Задача 5:</vt:lpstr>
      <vt:lpstr>Задача 6: </vt:lpstr>
      <vt:lpstr>Решение:</vt:lpstr>
      <vt:lpstr>Задача 7:</vt:lpstr>
      <vt:lpstr>Решение:</vt:lpstr>
      <vt:lpstr>Презентация PowerPoint</vt:lpstr>
      <vt:lpstr>Домашнее задание: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85</cp:revision>
  <dcterms:created xsi:type="dcterms:W3CDTF">2011-12-06T10:45:24Z</dcterms:created>
  <dcterms:modified xsi:type="dcterms:W3CDTF">2015-10-26T18:54:44Z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0x01010036DCD14D6131824F93CD806DC1514337</vt:lpwstr>
  </property>
  <property fmtid="{D5CDD505-2E9C-101B-9397-08002B2CF9AE}" pid="3" name="_dlc_DocIdItemGuid">
    <vt:lpwstr>a383c72e-27b9-47f0-ba89-b036b9dcd5e0</vt:lpwstr>
  </property>
</Properties>
</file>