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7" r:id="rId5"/>
    <p:sldId id="260" r:id="rId6"/>
    <p:sldId id="271" r:id="rId7"/>
    <p:sldId id="272" r:id="rId8"/>
    <p:sldId id="273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347" autoAdjust="0"/>
  </p:normalViewPr>
  <p:slideViewPr>
    <p:cSldViewPr>
      <p:cViewPr varScale="1">
        <p:scale>
          <a:sx n="80" d="100"/>
          <a:sy n="80" d="100"/>
        </p:scale>
        <p:origin x="-192" y="-72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D1287-87BD-4818-98F9-88A95CF6A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53025-701B-418A-B46D-4BEF0C9C4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EED29-F3B2-4AC0-99ED-BAAD9DCDE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CE430-DFEE-4445-AB3B-DCCB04924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38D97-69A4-47E9-9974-B1837DF38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386A2-23CC-4732-A683-03A882B1E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2A2ED-CCF5-438F-B281-068FE8F46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D5BE-6146-46FB-8E4E-794B85CDA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FD102-FE4F-4DB5-A57D-1E80A2CC8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8EE3-5C00-4A4C-80E6-530169172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7561-BD90-40B3-875C-B65C49E0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F965DAB-BFE4-4AA5-8FD2-086BC39E1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2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7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5.xml"/><Relationship Id="rId5" Type="http://schemas.openxmlformats.org/officeDocument/2006/relationships/slide" Target="slide6.xml"/><Relationship Id="rId10" Type="http://schemas.openxmlformats.org/officeDocument/2006/relationships/slide" Target="slide13.xml"/><Relationship Id="rId4" Type="http://schemas.openxmlformats.org/officeDocument/2006/relationships/slide" Target="slide5.xml"/><Relationship Id="rId9" Type="http://schemas.openxmlformats.org/officeDocument/2006/relationships/slide" Target="slide12.xml"/><Relationship Id="rId14" Type="http://schemas.openxmlformats.org/officeDocument/2006/relationships/slide" Target="slide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905000"/>
            <a:ext cx="914400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80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dventure" pitchFamily="2" charset="0"/>
              </a:rPr>
              <a:t>Числовые </a:t>
            </a:r>
            <a:br>
              <a:rPr lang="ru-RU" sz="80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dventure" pitchFamily="2" charset="0"/>
              </a:rPr>
            </a:br>
            <a:r>
              <a:rPr lang="ru-RU" sz="80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dventure" pitchFamily="2" charset="0"/>
              </a:rPr>
              <a:t>последовательности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94456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7030A0"/>
                </a:solidFill>
                <a:latin typeface="Adventure"/>
              </a:rPr>
              <a:t>Предел числовой последовательности </a:t>
            </a:r>
            <a:endParaRPr lang="ru-RU" sz="3600" smtClean="0">
              <a:latin typeface="Adventure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90500" y="1219200"/>
            <a:ext cx="87630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/>
            <a:r>
              <a:rPr lang="ru-RU" sz="2400" b="1">
                <a:latin typeface="Adventure"/>
                <a:cs typeface="Times New Roman" pitchFamily="18" charset="0"/>
              </a:rPr>
              <a:t>Это определение означает, что 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a</a:t>
            </a:r>
            <a:r>
              <a:rPr lang="ru-RU" sz="2400" b="1">
                <a:latin typeface="Adventure"/>
                <a:cs typeface="Times New Roman" pitchFamily="18" charset="0"/>
              </a:rPr>
              <a:t> есть 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предел</a:t>
            </a:r>
            <a:r>
              <a:rPr lang="ru-RU" sz="2400" b="1">
                <a:latin typeface="Adventure"/>
                <a:cs typeface="Times New Roman" pitchFamily="18" charset="0"/>
              </a:rPr>
              <a:t> числовой последовательности, если её общий член неограниченно приближается к  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a</a:t>
            </a:r>
            <a:r>
              <a:rPr lang="ru-RU" sz="2400" b="1">
                <a:latin typeface="Adventure"/>
                <a:cs typeface="Times New Roman" pitchFamily="18" charset="0"/>
              </a:rPr>
              <a:t>  при возрастании  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n</a:t>
            </a:r>
            <a:r>
              <a:rPr lang="ru-RU" sz="2400" b="1">
                <a:latin typeface="Adventure"/>
                <a:cs typeface="Times New Roman" pitchFamily="18" charset="0"/>
              </a:rPr>
              <a:t>. Геометрически это значит, что для любого 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&gt; 0</a:t>
            </a:r>
            <a:r>
              <a:rPr lang="ru-RU" sz="2400" b="1">
                <a:latin typeface="Adventure"/>
                <a:cs typeface="Times New Roman" pitchFamily="18" charset="0"/>
              </a:rPr>
              <a:t> можно найти такое число 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N</a:t>
            </a:r>
            <a:r>
              <a:rPr lang="ru-RU" sz="2400" b="1">
                <a:latin typeface="Adventure"/>
                <a:cs typeface="Times New Roman" pitchFamily="18" charset="0"/>
              </a:rPr>
              <a:t>, что начиная с 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n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&gt; 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N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</a:t>
            </a:r>
            <a:r>
              <a:rPr lang="ru-RU" sz="2400" b="1">
                <a:latin typeface="Adventure"/>
                <a:cs typeface="Times New Roman" pitchFamily="18" charset="0"/>
              </a:rPr>
              <a:t>все члены последовательности расположены внутри интервала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(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a –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, a +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)</a:t>
            </a: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.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</a:t>
            </a:r>
          </a:p>
        </p:txBody>
      </p:sp>
      <p:pic>
        <p:nvPicPr>
          <p:cNvPr id="33795" name="Picture 2" descr="http://www.bymath.net/studyguide/ep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22238" y="46038"/>
            <a:ext cx="7620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6200" y="4114800"/>
            <a:ext cx="899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Последовательность, имеющая предел, называется 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сходящейся</a:t>
            </a: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; в противном случае – 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расходящейся</a:t>
            </a: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.</a:t>
            </a:r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7030A0"/>
                </a:solidFill>
                <a:latin typeface="Adventure"/>
              </a:rPr>
              <a:t>Рассмотрим  последовательность: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174625" y="1158875"/>
          <a:ext cx="5016500" cy="958850"/>
        </p:xfrm>
        <a:graphic>
          <a:graphicData uri="http://schemas.openxmlformats.org/presentationml/2006/ole">
            <p:oleObj spid="_x0000_s2053" name="Equation" r:id="rId3" imgW="1981200" imgH="381000" progId="Equation.3">
              <p:embed/>
            </p:oleObj>
          </a:graphicData>
        </a:graphic>
      </p:graphicFrame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1509" name="Object 6"/>
          <p:cNvGraphicFramePr>
            <a:graphicFrameLocks noChangeAspect="1"/>
          </p:cNvGraphicFramePr>
          <p:nvPr/>
        </p:nvGraphicFramePr>
        <p:xfrm>
          <a:off x="3657600" y="2209800"/>
          <a:ext cx="2247900" cy="1133475"/>
        </p:xfrm>
        <a:graphic>
          <a:graphicData uri="http://schemas.openxmlformats.org/presentationml/2006/ole">
            <p:oleObj spid="_x0000_s2054" name="Equation" r:id="rId4" imgW="748975" imgH="380835" progId="Equation.3">
              <p:embed/>
            </p:oleObj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05400" y="144780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latin typeface="Adventure"/>
              </a:rPr>
              <a:t>– гармонический ряд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886200"/>
            <a:ext cx="358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 b="1">
                <a:latin typeface="Adventure"/>
              </a:rPr>
              <a:t>Если 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│</a:t>
            </a:r>
            <a:r>
              <a:rPr lang="en-US" sz="2800" b="1">
                <a:solidFill>
                  <a:srgbClr val="7030A0"/>
                </a:solidFill>
                <a:latin typeface="Adventure"/>
              </a:rPr>
              <a:t>q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│</a:t>
            </a:r>
            <a:r>
              <a:rPr lang="en-US" sz="2800" b="1">
                <a:solidFill>
                  <a:srgbClr val="7030A0"/>
                </a:solidFill>
                <a:latin typeface="Adventure"/>
              </a:rPr>
              <a:t>&lt; 1</a:t>
            </a:r>
            <a:r>
              <a:rPr lang="ru-RU" sz="2800" b="1">
                <a:latin typeface="Adventure"/>
              </a:rPr>
              <a:t>, то </a:t>
            </a:r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3657600" y="3733800"/>
          <a:ext cx="2362200" cy="831850"/>
        </p:xfrm>
        <a:graphic>
          <a:graphicData uri="http://schemas.openxmlformats.org/presentationml/2006/ole">
            <p:oleObj spid="_x0000_s2055" name="Equation" r:id="rId5" imgW="787400" imgH="279400" progId="Equation.3">
              <p:embed/>
            </p:oleObj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876800"/>
            <a:ext cx="8458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 b="1">
                <a:latin typeface="Adventure"/>
              </a:rPr>
              <a:t>Если 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│</a:t>
            </a:r>
            <a:r>
              <a:rPr lang="en-US" sz="2800" b="1">
                <a:solidFill>
                  <a:srgbClr val="7030A0"/>
                </a:solidFill>
                <a:latin typeface="Adventure"/>
              </a:rPr>
              <a:t>q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│</a:t>
            </a:r>
            <a:r>
              <a:rPr lang="en-US" sz="2800" b="1">
                <a:solidFill>
                  <a:srgbClr val="7030A0"/>
                </a:solidFill>
                <a:latin typeface="Adventure"/>
              </a:rPr>
              <a:t>&gt; 1</a:t>
            </a:r>
            <a:r>
              <a:rPr lang="ru-RU" sz="2800" b="1">
                <a:latin typeface="Adventure"/>
              </a:rPr>
              <a:t>, то</a:t>
            </a:r>
            <a:r>
              <a:rPr lang="en-US" sz="2800" b="1">
                <a:latin typeface="Adventure"/>
              </a:rPr>
              <a:t> </a:t>
            </a:r>
            <a:r>
              <a:rPr lang="ru-RU" sz="2800" b="1">
                <a:latin typeface="Adventure"/>
              </a:rPr>
              <a:t>последовательность  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у</a:t>
            </a:r>
            <a:r>
              <a:rPr lang="en-US" sz="2800" b="1" baseline="-2500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800" b="1">
                <a:solidFill>
                  <a:srgbClr val="7030A0"/>
                </a:solidFill>
                <a:latin typeface="Adventure"/>
              </a:rPr>
              <a:t> = q</a:t>
            </a:r>
            <a:r>
              <a:rPr lang="ru-RU" sz="800" b="1">
                <a:solidFill>
                  <a:srgbClr val="7030A0"/>
                </a:solidFill>
                <a:latin typeface="Adventure"/>
              </a:rPr>
              <a:t> </a:t>
            </a:r>
            <a:r>
              <a:rPr lang="en-US" sz="2800" b="1" baseline="3000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800" b="1">
                <a:solidFill>
                  <a:srgbClr val="7030A0"/>
                </a:solidFill>
                <a:latin typeface="Adventure"/>
              </a:rPr>
              <a:t> </a:t>
            </a:r>
            <a:endParaRPr lang="ru-RU" sz="2800" b="1">
              <a:solidFill>
                <a:srgbClr val="7030A0"/>
              </a:solidFill>
              <a:latin typeface="Adventure"/>
            </a:endParaRPr>
          </a:p>
          <a:p>
            <a:pPr algn="ctr" eaLnBrk="0" hangingPunct="0"/>
            <a:r>
              <a:rPr lang="ru-RU" sz="2800" b="1">
                <a:solidFill>
                  <a:srgbClr val="7030A0"/>
                </a:solidFill>
                <a:latin typeface="Adventure"/>
              </a:rPr>
              <a:t>расходится</a:t>
            </a:r>
            <a:r>
              <a:rPr lang="ru-RU" sz="2800" b="1">
                <a:latin typeface="Adventure"/>
              </a:rPr>
              <a:t>  </a:t>
            </a:r>
          </a:p>
        </p:txBody>
      </p:sp>
      <p:sp>
        <p:nvSpPr>
          <p:cNvPr id="11" name="Управляющая кнопка: назад 10">
            <a:hlinkClick r:id="rId6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7030A0"/>
                </a:solidFill>
                <a:latin typeface="Adventure"/>
              </a:rPr>
              <a:t>Свойства  пределов</a:t>
            </a:r>
            <a:endParaRPr lang="ru-RU" sz="3600" smtClean="0">
              <a:latin typeface="Adventure"/>
            </a:endParaRPr>
          </a:p>
        </p:txBody>
      </p:sp>
      <p:sp>
        <p:nvSpPr>
          <p:cNvPr id="30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0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1219200" y="685800"/>
            <a:ext cx="6934200" cy="660400"/>
            <a:chOff x="1219200" y="609600"/>
            <a:chExt cx="6934200" cy="660976"/>
          </a:xfrm>
        </p:grpSpPr>
        <p:sp>
          <p:nvSpPr>
            <p:cNvPr id="3098" name="Rectangle 1"/>
            <p:cNvSpPr>
              <a:spLocks noChangeArrowheads="1"/>
            </p:cNvSpPr>
            <p:nvPr/>
          </p:nvSpPr>
          <p:spPr bwMode="auto">
            <a:xfrm>
              <a:off x="1219200" y="685801"/>
              <a:ext cx="6934200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/>
              <a:r>
                <a:rPr lang="ru-RU" sz="2400" b="1">
                  <a:solidFill>
                    <a:srgbClr val="000000"/>
                  </a:solidFill>
                  <a:latin typeface="Adventure"/>
                  <a:cs typeface="Times New Roman" pitchFamily="18" charset="0"/>
                </a:rPr>
                <a:t>Если    </a:t>
              </a:r>
              <a:r>
                <a:rPr lang="en-US" sz="2400" b="1">
                  <a:solidFill>
                    <a:srgbClr val="000000"/>
                  </a:solidFill>
                  <a:latin typeface="Adventure"/>
                  <a:cs typeface="Times New Roman" pitchFamily="18" charset="0"/>
                </a:rPr>
                <a:t>            ,                 ,  </a:t>
              </a:r>
              <a:r>
                <a:rPr lang="ru-RU" sz="2400" b="1">
                  <a:solidFill>
                    <a:srgbClr val="000000"/>
                  </a:solidFill>
                  <a:latin typeface="Adventure"/>
                  <a:cs typeface="Times New Roman" pitchFamily="18" charset="0"/>
                </a:rPr>
                <a:t>то</a:t>
              </a:r>
            </a:p>
            <a:p>
              <a:pPr algn="just"/>
              <a:endParaRPr lang="ru-RU" sz="1400" b="1">
                <a:solidFill>
                  <a:srgbClr val="000000"/>
                </a:solidFill>
                <a:latin typeface="Adventure"/>
                <a:cs typeface="Times New Roman" pitchFamily="18" charset="0"/>
              </a:endParaRPr>
            </a:p>
          </p:txBody>
        </p:sp>
        <p:graphicFrame>
          <p:nvGraphicFramePr>
            <p:cNvPr id="3080" name="Object 8"/>
            <p:cNvGraphicFramePr>
              <a:graphicFrameLocks noChangeAspect="1"/>
            </p:cNvGraphicFramePr>
            <p:nvPr/>
          </p:nvGraphicFramePr>
          <p:xfrm>
            <a:off x="4876800" y="609600"/>
            <a:ext cx="2229541" cy="642937"/>
          </p:xfrm>
          <a:graphic>
            <a:graphicData uri="http://schemas.openxmlformats.org/presentationml/2006/ole">
              <p:oleObj spid="_x0000_s3080" name="Equation" r:id="rId3" imgW="800100" imgH="279400" progId="Equation.3">
                <p:embed/>
              </p:oleObj>
            </a:graphicData>
          </a:graphic>
        </p:graphicFrame>
        <p:graphicFrame>
          <p:nvGraphicFramePr>
            <p:cNvPr id="3081" name="Object 9"/>
            <p:cNvGraphicFramePr>
              <a:graphicFrameLocks noChangeAspect="1"/>
            </p:cNvGraphicFramePr>
            <p:nvPr/>
          </p:nvGraphicFramePr>
          <p:xfrm>
            <a:off x="2428875" y="609600"/>
            <a:ext cx="2143125" cy="638175"/>
          </p:xfrm>
          <a:graphic>
            <a:graphicData uri="http://schemas.openxmlformats.org/presentationml/2006/ole">
              <p:oleObj spid="_x0000_s3081" name="Equation" r:id="rId4" imgW="774364" imgH="279279" progId="Equation.3">
                <p:embed/>
              </p:oleObj>
            </a:graphicData>
          </a:graphic>
        </p:graphicFrame>
      </p:grpSp>
      <p:sp>
        <p:nvSpPr>
          <p:cNvPr id="30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2533" name="Object 10"/>
          <p:cNvGraphicFramePr>
            <a:graphicFrameLocks noChangeAspect="1"/>
          </p:cNvGraphicFramePr>
          <p:nvPr/>
        </p:nvGraphicFramePr>
        <p:xfrm>
          <a:off x="2895600" y="1738313"/>
          <a:ext cx="3454400" cy="649287"/>
        </p:xfrm>
        <a:graphic>
          <a:graphicData uri="http://schemas.openxmlformats.org/presentationml/2006/ole">
            <p:oleObj spid="_x0000_s3082" name="Формула" r:id="rId5" imgW="1485900" imgH="279400" progId="Equation.3">
              <p:embed/>
            </p:oleObj>
          </a:graphicData>
        </a:graphic>
      </p:graphicFrame>
      <p:graphicFrame>
        <p:nvGraphicFramePr>
          <p:cNvPr id="22535" name="Object 11"/>
          <p:cNvGraphicFramePr>
            <a:graphicFrameLocks noChangeAspect="1"/>
          </p:cNvGraphicFramePr>
          <p:nvPr/>
        </p:nvGraphicFramePr>
        <p:xfrm>
          <a:off x="3379788" y="2833688"/>
          <a:ext cx="2384425" cy="671512"/>
        </p:xfrm>
        <a:graphic>
          <a:graphicData uri="http://schemas.openxmlformats.org/presentationml/2006/ole">
            <p:oleObj spid="_x0000_s3083" name="Equation" r:id="rId6" imgW="1040948" imgH="279279" progId="Equation.3">
              <p:embed/>
            </p:oleObj>
          </a:graphicData>
        </a:graphic>
      </p:graphicFrame>
      <p:graphicFrame>
        <p:nvGraphicFramePr>
          <p:cNvPr id="22536" name="Object 12"/>
          <p:cNvGraphicFramePr>
            <a:graphicFrameLocks noChangeAspect="1"/>
          </p:cNvGraphicFramePr>
          <p:nvPr/>
        </p:nvGraphicFramePr>
        <p:xfrm>
          <a:off x="3429000" y="3976688"/>
          <a:ext cx="2365375" cy="1276350"/>
        </p:xfrm>
        <a:graphic>
          <a:graphicData uri="http://schemas.openxmlformats.org/presentationml/2006/ole">
            <p:oleObj spid="_x0000_s3084" name="Equation" r:id="rId7" imgW="990170" imgH="533169" progId="Equation.3">
              <p:embed/>
            </p:oleObj>
          </a:graphicData>
        </a:graphic>
      </p:graphicFrame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52400" y="3581400"/>
            <a:ext cx="815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charset="0"/>
              <a:buAutoNum type="arabicPeriod" startAt="3"/>
            </a:pP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предел частного равен частному пределов: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23622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AutoNum type="arabicPeriod" startAt="2"/>
            </a:pP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предел произведения равен произведению пределов: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295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charset="0"/>
              <a:buAutoNum type="arabicPeriod"/>
            </a:pP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предел суммы равен сумме пределов: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28600" y="5029200"/>
            <a:ext cx="8229600" cy="63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ru-RU" sz="1100" b="1" dirty="0">
              <a:solidFill>
                <a:srgbClr val="000000"/>
              </a:solidFill>
              <a:latin typeface="Adventure" pitchFamily="2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 startAt="4"/>
              <a:defRPr/>
            </a:pPr>
            <a:r>
              <a:rPr lang="ru-RU" sz="2400" b="1" dirty="0">
                <a:solidFill>
                  <a:srgbClr val="000000"/>
                </a:solidFill>
                <a:latin typeface="Adventure" pitchFamily="2" charset="0"/>
                <a:cs typeface="Times New Roman" pitchFamily="18" charset="0"/>
              </a:rPr>
              <a:t>постоянный множитель можно вынести за знак предела:</a:t>
            </a:r>
          </a:p>
        </p:txBody>
      </p:sp>
      <p:graphicFrame>
        <p:nvGraphicFramePr>
          <p:cNvPr id="22537" name="Object 13"/>
          <p:cNvGraphicFramePr>
            <a:graphicFrameLocks noChangeAspect="1"/>
          </p:cNvGraphicFramePr>
          <p:nvPr/>
        </p:nvGraphicFramePr>
        <p:xfrm>
          <a:off x="3448050" y="5638800"/>
          <a:ext cx="2247900" cy="666750"/>
        </p:xfrm>
        <a:graphic>
          <a:graphicData uri="http://schemas.openxmlformats.org/presentationml/2006/ole">
            <p:oleObj spid="_x0000_s3085" name="Equation" r:id="rId8" imgW="990170" imgH="279279" progId="Equation.3">
              <p:embed/>
            </p:oleObj>
          </a:graphicData>
        </a:graphic>
      </p:graphicFrame>
      <p:sp>
        <p:nvSpPr>
          <p:cNvPr id="18" name="Управляющая кнопка: назад 17">
            <a:hlinkClick r:id="rId9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7030A0"/>
                </a:solidFill>
                <a:latin typeface="Adventure"/>
              </a:rPr>
              <a:t>Примеры:</a:t>
            </a:r>
          </a:p>
        </p:txBody>
      </p:sp>
      <p:sp>
        <p:nvSpPr>
          <p:cNvPr id="41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3553" name="Object 7"/>
          <p:cNvGraphicFramePr>
            <a:graphicFrameLocks noChangeAspect="1"/>
          </p:cNvGraphicFramePr>
          <p:nvPr/>
        </p:nvGraphicFramePr>
        <p:xfrm>
          <a:off x="152400" y="685800"/>
          <a:ext cx="8305800" cy="876300"/>
        </p:xfrm>
        <a:graphic>
          <a:graphicData uri="http://schemas.openxmlformats.org/presentationml/2006/ole">
            <p:oleObj spid="_x0000_s4103" name="Equation" r:id="rId3" imgW="3771900" imgH="406400" progId="Equation.3">
              <p:embed/>
            </p:oleObj>
          </a:graphicData>
        </a:graphic>
      </p:graphicFrame>
      <p:sp>
        <p:nvSpPr>
          <p:cNvPr id="41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3555" name="Object 8"/>
          <p:cNvGraphicFramePr>
            <a:graphicFrameLocks noChangeAspect="1"/>
          </p:cNvGraphicFramePr>
          <p:nvPr/>
        </p:nvGraphicFramePr>
        <p:xfrm>
          <a:off x="152400" y="1600200"/>
          <a:ext cx="8991600" cy="838200"/>
        </p:xfrm>
        <a:graphic>
          <a:graphicData uri="http://schemas.openxmlformats.org/presentationml/2006/ole">
            <p:oleObj spid="_x0000_s4104" name="Equation" r:id="rId4" imgW="4648200" imgH="406400" progId="Equation.3">
              <p:embed/>
            </p:oleObj>
          </a:graphicData>
        </a:graphic>
      </p:graphicFrame>
      <p:graphicFrame>
        <p:nvGraphicFramePr>
          <p:cNvPr id="23557" name="Object 9"/>
          <p:cNvGraphicFramePr>
            <a:graphicFrameLocks noChangeAspect="1"/>
          </p:cNvGraphicFramePr>
          <p:nvPr/>
        </p:nvGraphicFramePr>
        <p:xfrm>
          <a:off x="117475" y="2541588"/>
          <a:ext cx="9026525" cy="849312"/>
        </p:xfrm>
        <a:graphic>
          <a:graphicData uri="http://schemas.openxmlformats.org/presentationml/2006/ole">
            <p:oleObj spid="_x0000_s4105" name="Equation" r:id="rId5" imgW="4851400" imgH="406400" progId="Equation.3">
              <p:embed/>
            </p:oleObj>
          </a:graphicData>
        </a:graphic>
      </p:graphicFrame>
      <p:sp>
        <p:nvSpPr>
          <p:cNvPr id="41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3559" name="Object 10"/>
          <p:cNvGraphicFramePr>
            <a:graphicFrameLocks noChangeAspect="1"/>
          </p:cNvGraphicFramePr>
          <p:nvPr/>
        </p:nvGraphicFramePr>
        <p:xfrm>
          <a:off x="152400" y="3352800"/>
          <a:ext cx="8110538" cy="1676400"/>
        </p:xfrm>
        <a:graphic>
          <a:graphicData uri="http://schemas.openxmlformats.org/presentationml/2006/ole">
            <p:oleObj spid="_x0000_s4106" name="Equation" r:id="rId6" imgW="3911600" imgH="812800" progId="Equation.3">
              <p:embed/>
            </p:oleObj>
          </a:graphicData>
        </a:graphic>
      </p:graphicFrame>
      <p:graphicFrame>
        <p:nvGraphicFramePr>
          <p:cNvPr id="23561" name="Object 11"/>
          <p:cNvGraphicFramePr>
            <a:graphicFrameLocks noChangeAspect="1"/>
          </p:cNvGraphicFramePr>
          <p:nvPr/>
        </p:nvGraphicFramePr>
        <p:xfrm>
          <a:off x="1143000" y="4953000"/>
          <a:ext cx="6232525" cy="1447800"/>
        </p:xfrm>
        <a:graphic>
          <a:graphicData uri="http://schemas.openxmlformats.org/presentationml/2006/ole">
            <p:oleObj spid="_x0000_s4107" name="Equation" r:id="rId7" imgW="3441700" imgH="800100" progId="Equation.3">
              <p:embed/>
            </p:oleObj>
          </a:graphicData>
        </a:graphic>
      </p:graphicFrame>
      <p:sp>
        <p:nvSpPr>
          <p:cNvPr id="11" name="Управляющая кнопка: назад 10">
            <a:hlinkClick r:id="rId8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Adventure"/>
              </a:rPr>
              <a:t>Если </a:t>
            </a:r>
            <a:r>
              <a:rPr lang="en-US" sz="3600" smtClean="0">
                <a:latin typeface="Adventure"/>
              </a:rPr>
              <a:t>m</a:t>
            </a:r>
            <a:r>
              <a:rPr lang="en-US" sz="3600" smtClean="0">
                <a:latin typeface="Adventure"/>
                <a:sym typeface="Symbol" pitchFamily="18" charset="2"/>
              </a:rPr>
              <a:t>N, kR, </a:t>
            </a:r>
            <a:r>
              <a:rPr lang="ru-RU" sz="3600" smtClean="0">
                <a:latin typeface="Adventure"/>
                <a:sym typeface="Symbol" pitchFamily="18" charset="2"/>
              </a:rPr>
              <a:t>то</a:t>
            </a:r>
            <a:endParaRPr lang="ru-RU" sz="3600" smtClean="0">
              <a:latin typeface="Adventure"/>
            </a:endParaRPr>
          </a:p>
        </p:txBody>
      </p:sp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3362325" y="1371600"/>
          <a:ext cx="2417763" cy="1119188"/>
        </p:xfrm>
        <a:graphic>
          <a:graphicData uri="http://schemas.openxmlformats.org/presentationml/2006/ole">
            <p:oleObj spid="_x0000_s5123" name="Equation" r:id="rId3" imgW="850531" imgH="393529" progId="Equation.3">
              <p:embed/>
            </p:oleObj>
          </a:graphicData>
        </a:graphic>
      </p:graphicFrame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858000" cy="990600"/>
          </a:xfrm>
        </p:spPr>
        <p:txBody>
          <a:bodyPr/>
          <a:lstStyle/>
          <a:p>
            <a:pPr algn="r"/>
            <a:r>
              <a:rPr lang="ru-RU" sz="3400" smtClean="0"/>
              <a:t> </a:t>
            </a:r>
            <a:br>
              <a:rPr lang="ru-RU" sz="3400" smtClean="0"/>
            </a:br>
            <a:r>
              <a:rPr lang="ru-RU" sz="3400" b="1" smtClean="0">
                <a:solidFill>
                  <a:srgbClr val="7030A0"/>
                </a:solidFill>
                <a:latin typeface="Adventure"/>
              </a:rPr>
              <a:t>Сумма бесконечной геометрической прогрессии         </a:t>
            </a:r>
          </a:p>
        </p:txBody>
      </p:sp>
      <p:graphicFrame>
        <p:nvGraphicFramePr>
          <p:cNvPr id="23558" name="Object 7"/>
          <p:cNvGraphicFramePr>
            <a:graphicFrameLocks noChangeAspect="1"/>
          </p:cNvGraphicFramePr>
          <p:nvPr/>
        </p:nvGraphicFramePr>
        <p:xfrm>
          <a:off x="7239000" y="228600"/>
          <a:ext cx="1744663" cy="1143000"/>
        </p:xfrm>
        <a:graphic>
          <a:graphicData uri="http://schemas.openxmlformats.org/presentationml/2006/ole">
            <p:oleObj spid="_x0000_s23559" name="Equation" r:id="rId3" imgW="736600" imgH="482600" progId="Equation.3">
              <p:embed/>
            </p:oleObj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4450" y="1295400"/>
            <a:ext cx="1435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 b="1" u="sng">
                <a:solidFill>
                  <a:srgbClr val="7030A0"/>
                </a:solidFill>
                <a:latin typeface="Adventure"/>
              </a:rPr>
              <a:t>Пример: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 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1000" y="1752600"/>
            <a:ext cx="8534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800" b="1" u="sng">
                <a:solidFill>
                  <a:srgbClr val="000000"/>
                </a:solidFill>
                <a:latin typeface="Adventure"/>
                <a:cs typeface="Times New Roman" pitchFamily="18" charset="0"/>
              </a:rPr>
              <a:t>Дано:</a:t>
            </a:r>
            <a:r>
              <a:rPr lang="ru-RU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 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1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3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4 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+ … + 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n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… = 9</a:t>
            </a:r>
            <a:r>
              <a:rPr lang="ru-RU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;</a:t>
            </a:r>
            <a:endParaRPr lang="en-US" sz="2800" b="1">
              <a:solidFill>
                <a:srgbClr val="000000"/>
              </a:solidFill>
              <a:latin typeface="Adventure"/>
              <a:cs typeface="Times New Roman" pitchFamily="18" charset="0"/>
            </a:endParaRPr>
          </a:p>
          <a:p>
            <a:pPr marL="457200" indent="-457200"/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(b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1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)</a:t>
            </a:r>
            <a:r>
              <a:rPr lang="en-US" sz="2800" b="1" baseline="30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(b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)</a:t>
            </a:r>
            <a:r>
              <a:rPr lang="en-US" sz="2800" b="1" baseline="30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(b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3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)</a:t>
            </a:r>
            <a:r>
              <a:rPr lang="en-US" sz="2800" b="1" baseline="30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(b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4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)</a:t>
            </a:r>
            <a:r>
              <a:rPr lang="en-US" sz="2800" b="1" baseline="30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… + (b</a:t>
            </a:r>
            <a:r>
              <a:rPr lang="en-US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n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)</a:t>
            </a:r>
            <a:r>
              <a:rPr lang="en-US" sz="2800" b="1" baseline="30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+ … = </a:t>
            </a:r>
            <a:r>
              <a:rPr lang="ru-RU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40,5.</a:t>
            </a:r>
          </a:p>
          <a:p>
            <a:pPr marL="457200" indent="-457200"/>
            <a:r>
              <a:rPr lang="ru-RU" sz="2800" b="1" u="sng">
                <a:solidFill>
                  <a:srgbClr val="000000"/>
                </a:solidFill>
                <a:latin typeface="Adventure"/>
                <a:cs typeface="Times New Roman" pitchFamily="18" charset="0"/>
              </a:rPr>
              <a:t>Найти:</a:t>
            </a:r>
            <a:r>
              <a:rPr lang="ru-RU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 </a:t>
            </a:r>
            <a:r>
              <a:rPr lang="en-US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b</a:t>
            </a:r>
            <a:r>
              <a:rPr lang="ru-RU" sz="2800" b="1" baseline="-25000">
                <a:solidFill>
                  <a:srgbClr val="000000"/>
                </a:solidFill>
                <a:latin typeface="Adventure"/>
                <a:cs typeface="Times New Roman" pitchFamily="18" charset="0"/>
              </a:rPr>
              <a:t>5</a:t>
            </a:r>
            <a:r>
              <a:rPr lang="ru-RU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.</a:t>
            </a:r>
          </a:p>
          <a:p>
            <a:pPr marL="457200" indent="-457200"/>
            <a:r>
              <a:rPr lang="ru-RU" sz="2800" b="1" u="sng">
                <a:solidFill>
                  <a:srgbClr val="000000"/>
                </a:solidFill>
                <a:latin typeface="Adventure"/>
                <a:cs typeface="Times New Roman" pitchFamily="18" charset="0"/>
              </a:rPr>
              <a:t>Решение:</a:t>
            </a:r>
            <a:r>
              <a:rPr lang="ru-RU" sz="28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 </a:t>
            </a:r>
          </a:p>
          <a:p>
            <a:pPr marL="457200" indent="-457200"/>
            <a:endParaRPr lang="ru-RU" sz="2800" b="1">
              <a:solidFill>
                <a:srgbClr val="000000"/>
              </a:solidFill>
              <a:latin typeface="Adventure"/>
              <a:cs typeface="Times New Roman" pitchFamily="18" charset="0"/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990600" y="3505200"/>
          <a:ext cx="2636838" cy="2209800"/>
        </p:xfrm>
        <a:graphic>
          <a:graphicData uri="http://schemas.openxmlformats.org/presentationml/2006/ole">
            <p:oleObj spid="_x0000_s23560" name="Equation" r:id="rId4" imgW="1180588" imgH="990170" progId="Equation.3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3810000" y="3505200"/>
          <a:ext cx="3200400" cy="1708150"/>
        </p:xfrm>
        <a:graphic>
          <a:graphicData uri="http://schemas.openxmlformats.org/presentationml/2006/ole">
            <p:oleObj spid="_x0000_s23561" name="Equation" r:id="rId5" imgW="1473200" imgH="787400" progId="Equation.3">
              <p:embed/>
            </p:oleObj>
          </a:graphicData>
        </a:graphic>
      </p:graphicFrame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6159500" y="4876800"/>
            <a:ext cx="2657475" cy="1433513"/>
            <a:chOff x="6159500" y="4876800"/>
            <a:chExt cx="2658208" cy="1432767"/>
          </a:xfrm>
        </p:grpSpPr>
        <p:graphicFrame>
          <p:nvGraphicFramePr>
            <p:cNvPr id="23562" name="Object 10"/>
            <p:cNvGraphicFramePr>
              <a:graphicFrameLocks noChangeAspect="1"/>
            </p:cNvGraphicFramePr>
            <p:nvPr/>
          </p:nvGraphicFramePr>
          <p:xfrm>
            <a:off x="7467600" y="4876800"/>
            <a:ext cx="1350108" cy="1432767"/>
          </p:xfrm>
          <a:graphic>
            <a:graphicData uri="http://schemas.openxmlformats.org/presentationml/2006/ole">
              <p:oleObj spid="_x0000_s23562" name="Equation" r:id="rId6" imgW="622030" imgH="660113" progId="Equation.3">
                <p:embed/>
              </p:oleObj>
            </a:graphicData>
          </a:graphic>
        </p:graphicFrame>
        <p:sp>
          <p:nvSpPr>
            <p:cNvPr id="23570" name="Прямоугольник 10"/>
            <p:cNvSpPr>
              <a:spLocks noChangeArrowheads="1"/>
            </p:cNvSpPr>
            <p:nvPr/>
          </p:nvSpPr>
          <p:spPr bwMode="auto">
            <a:xfrm>
              <a:off x="6159500" y="5397501"/>
              <a:ext cx="146463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u="sng">
                  <a:solidFill>
                    <a:srgbClr val="000000"/>
                  </a:solidFill>
                  <a:latin typeface="Adventure"/>
                  <a:cs typeface="Times New Roman" pitchFamily="18" charset="0"/>
                </a:rPr>
                <a:t>Ответ:</a:t>
              </a:r>
              <a:r>
                <a:rPr lang="ru-RU" sz="2800" b="1">
                  <a:solidFill>
                    <a:srgbClr val="000000"/>
                  </a:solidFill>
                  <a:latin typeface="Adventure"/>
                  <a:cs typeface="Times New Roman" pitchFamily="18" charset="0"/>
                </a:rPr>
                <a:t> </a:t>
              </a:r>
              <a:endParaRPr lang="ru-RU" sz="2800"/>
            </a:p>
          </p:txBody>
        </p:sp>
      </p:grpSp>
      <p:sp>
        <p:nvSpPr>
          <p:cNvPr id="14" name="Управляющая кнопка: назад 13">
            <a:hlinkClick r:id="rId7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990600"/>
          </a:xfrm>
        </p:spPr>
        <p:txBody>
          <a:bodyPr/>
          <a:lstStyle/>
          <a:p>
            <a:pPr algn="l"/>
            <a:r>
              <a:rPr lang="ru-RU" sz="1100" b="1" smtClean="0">
                <a:solidFill>
                  <a:srgbClr val="7030A0"/>
                </a:solidFill>
                <a:latin typeface="Adventure"/>
              </a:rPr>
              <a:t>  </a:t>
            </a:r>
            <a:r>
              <a:rPr lang="ru-RU" sz="3200" b="1" smtClean="0">
                <a:solidFill>
                  <a:srgbClr val="7030A0"/>
                </a:solidFill>
                <a:latin typeface="Adventure"/>
              </a:rPr>
              <a:t>Предел функции на бесконечности</a:t>
            </a:r>
            <a:endParaRPr lang="ru-RU" sz="3200" smtClean="0"/>
          </a:p>
        </p:txBody>
      </p:sp>
      <p:graphicFrame>
        <p:nvGraphicFramePr>
          <p:cNvPr id="4107" name="Object 3"/>
          <p:cNvGraphicFramePr>
            <a:graphicFrameLocks noChangeAspect="1"/>
          </p:cNvGraphicFramePr>
          <p:nvPr/>
        </p:nvGraphicFramePr>
        <p:xfrm>
          <a:off x="6324600" y="304800"/>
          <a:ext cx="2667000" cy="762000"/>
        </p:xfrm>
        <a:graphic>
          <a:graphicData uri="http://schemas.openxmlformats.org/presentationml/2006/ole">
            <p:oleObj spid="_x0000_s24579" name="Equation" r:id="rId3" imgW="977900" imgH="279400" progId="Equation.3">
              <p:embed/>
            </p:oleObj>
          </a:graphicData>
        </a:graphic>
      </p:graphicFrame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29718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В этом случае прямая 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у = 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b</a:t>
            </a:r>
            <a:r>
              <a:rPr lang="ru-RU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</a:t>
            </a: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является горизонтальной асимптотой графика функции </a:t>
            </a:r>
            <a:r>
              <a:rPr lang="en-US" sz="24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y = f(x)</a:t>
            </a:r>
            <a:r>
              <a:rPr lang="ru-RU" sz="24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.</a:t>
            </a:r>
            <a:endParaRPr lang="ru-RU" sz="2400"/>
          </a:p>
        </p:txBody>
      </p:sp>
      <p:cxnSp>
        <p:nvCxnSpPr>
          <p:cNvPr id="12" name="Прямая со стрелкой 11"/>
          <p:cNvCxnSpPr>
            <a:cxnSpLocks noChangeShapeType="1"/>
          </p:cNvCxnSpPr>
          <p:nvPr/>
        </p:nvCxnSpPr>
        <p:spPr bwMode="auto">
          <a:xfrm rot="5400000" flipH="1" flipV="1">
            <a:off x="3046413" y="5334000"/>
            <a:ext cx="3049588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stealth" w="med" len="lg"/>
          </a:ln>
        </p:spPr>
      </p:cxnSp>
      <p:cxnSp>
        <p:nvCxnSpPr>
          <p:cNvPr id="16" name="Прямая со стрелкой 15"/>
          <p:cNvCxnSpPr>
            <a:cxnSpLocks noChangeShapeType="1"/>
          </p:cNvCxnSpPr>
          <p:nvPr/>
        </p:nvCxnSpPr>
        <p:spPr bwMode="auto">
          <a:xfrm>
            <a:off x="1143000" y="5486400"/>
            <a:ext cx="6858000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stealth" w="med" len="lg"/>
          </a:ln>
        </p:spPr>
      </p:cxn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7696200" y="5410200"/>
            <a:ext cx="368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х</a:t>
            </a:r>
            <a:endParaRPr lang="ru-RU" sz="320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4202113" y="3657600"/>
            <a:ext cx="369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у</a:t>
            </a:r>
            <a:endParaRPr lang="ru-RU" sz="3200"/>
          </a:p>
        </p:txBody>
      </p:sp>
      <p:sp>
        <p:nvSpPr>
          <p:cNvPr id="25" name="Полилиния 24"/>
          <p:cNvSpPr>
            <a:spLocks noChangeArrowheads="1"/>
          </p:cNvSpPr>
          <p:nvPr/>
        </p:nvSpPr>
        <p:spPr bwMode="auto">
          <a:xfrm>
            <a:off x="1219200" y="4495800"/>
            <a:ext cx="4408488" cy="2362200"/>
          </a:xfrm>
          <a:custGeom>
            <a:avLst/>
            <a:gdLst>
              <a:gd name="T0" fmla="*/ 0 w 4408715"/>
              <a:gd name="T1" fmla="*/ 0 h 3048000"/>
              <a:gd name="T2" fmla="*/ 3516088 w 4408715"/>
              <a:gd name="T3" fmla="*/ 556804 h 3048000"/>
              <a:gd name="T4" fmla="*/ 4408715 w 4408715"/>
              <a:gd name="T5" fmla="*/ 2362200 h 3048000"/>
              <a:gd name="T6" fmla="*/ 0 60000 65536"/>
              <a:gd name="T7" fmla="*/ 0 60000 65536"/>
              <a:gd name="T8" fmla="*/ 0 60000 65536"/>
              <a:gd name="T9" fmla="*/ 0 w 4408715"/>
              <a:gd name="T10" fmla="*/ 0 h 3048000"/>
              <a:gd name="T11" fmla="*/ 4408715 w 4408715"/>
              <a:gd name="T12" fmla="*/ 3048000 h 3048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8715" h="3048000">
                <a:moveTo>
                  <a:pt x="0" y="0"/>
                </a:moveTo>
                <a:cubicBezTo>
                  <a:pt x="1390650" y="105228"/>
                  <a:pt x="2781300" y="210457"/>
                  <a:pt x="3516086" y="718457"/>
                </a:cubicBezTo>
                <a:cubicBezTo>
                  <a:pt x="4250872" y="1226457"/>
                  <a:pt x="4329793" y="2137228"/>
                  <a:pt x="4408715" y="3048000"/>
                </a:cubicBezTo>
              </a:path>
            </a:pathLst>
          </a:cu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1219200" y="4572000"/>
            <a:ext cx="1541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Adventure"/>
                <a:cs typeface="Times New Roman" pitchFamily="18" charset="0"/>
              </a:rPr>
              <a:t>y = f(x)</a:t>
            </a:r>
            <a:endParaRPr lang="ru-RU" sz="3200">
              <a:solidFill>
                <a:srgbClr val="C00000"/>
              </a:solidFill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4151313" y="5486400"/>
            <a:ext cx="395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0</a:t>
            </a:r>
            <a:endParaRPr lang="ru-RU" sz="3200"/>
          </a:p>
        </p:txBody>
      </p:sp>
      <p:cxnSp>
        <p:nvCxnSpPr>
          <p:cNvPr id="30" name="Прямая соединительная линия 29"/>
          <p:cNvCxnSpPr>
            <a:cxnSpLocks noChangeShapeType="1"/>
          </p:cNvCxnSpPr>
          <p:nvPr/>
        </p:nvCxnSpPr>
        <p:spPr bwMode="auto">
          <a:xfrm>
            <a:off x="1257300" y="4419600"/>
            <a:ext cx="6629400" cy="1588"/>
          </a:xfrm>
          <a:prstGeom prst="line">
            <a:avLst/>
          </a:prstGeom>
          <a:noFill/>
          <a:ln w="38100" algn="ctr">
            <a:solidFill>
              <a:srgbClr val="7030A0"/>
            </a:solidFill>
            <a:prstDash val="dash"/>
            <a:round/>
            <a:headEnd/>
            <a:tailEnd/>
          </a:ln>
        </p:spPr>
      </p:cxn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6629400" y="3810000"/>
            <a:ext cx="1314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у = </a:t>
            </a:r>
            <a:r>
              <a:rPr lang="en-US" sz="32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b</a:t>
            </a:r>
            <a:r>
              <a:rPr lang="ru-RU" sz="32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</a:t>
            </a:r>
            <a:endParaRPr lang="ru-RU" sz="3200"/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228600" y="1066800"/>
            <a:ext cx="8686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dventure"/>
              </a:rPr>
              <a:t>Будем говорить, что функция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f(x)</a:t>
            </a:r>
            <a:r>
              <a:rPr lang="ru-RU" sz="2400" b="1">
                <a:latin typeface="Adventure"/>
              </a:rPr>
              <a:t> стремится к пределу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b</a:t>
            </a:r>
            <a:r>
              <a:rPr lang="ru-RU" sz="2400" b="1">
                <a:latin typeface="Adventure"/>
              </a:rPr>
              <a:t> при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x → ∞</a:t>
            </a:r>
            <a:r>
              <a:rPr lang="ru-RU" sz="2400" b="1">
                <a:latin typeface="Adventure"/>
              </a:rPr>
              <a:t>, если для произвольного малого положительного числа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latin typeface="Adventure"/>
              </a:rPr>
              <a:t> можно указать такое положительное число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M</a:t>
            </a:r>
            <a:r>
              <a:rPr lang="ru-RU" sz="2400" b="1">
                <a:latin typeface="Adventure"/>
              </a:rPr>
              <a:t>, что для всех значений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x</a:t>
            </a:r>
            <a:r>
              <a:rPr lang="ru-RU" sz="2400" b="1">
                <a:latin typeface="Adventure"/>
              </a:rPr>
              <a:t>, удовлетворяющих неравенству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|x| &gt; M</a:t>
            </a:r>
            <a:r>
              <a:rPr lang="ru-RU" sz="2400" b="1">
                <a:latin typeface="Adventure"/>
              </a:rPr>
              <a:t>, выполняется неравенство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|f(x) - b| &lt;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latin typeface="Adventure"/>
              </a:rPr>
              <a:t>.</a:t>
            </a:r>
          </a:p>
        </p:txBody>
      </p:sp>
      <p:sp>
        <p:nvSpPr>
          <p:cNvPr id="45" name="Управляющая кнопка: назад 44">
            <a:hlinkClick r:id="rId4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21" grpId="0"/>
      <p:bldP spid="25" grpId="0" animBg="1"/>
      <p:bldP spid="27" grpId="0"/>
      <p:bldP spid="28" grpId="0"/>
      <p:bldP spid="33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/>
          <a:lstStyle/>
          <a:p>
            <a:pPr algn="l"/>
            <a:r>
              <a:rPr lang="ru-RU" sz="3400" b="1" smtClean="0">
                <a:solidFill>
                  <a:srgbClr val="7030A0"/>
                </a:solidFill>
                <a:latin typeface="Adventure"/>
              </a:rPr>
              <a:t>Предел функции в точке</a:t>
            </a:r>
            <a:endParaRPr lang="ru-RU" sz="340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81000" y="1143000"/>
            <a:ext cx="8763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dventure"/>
              </a:rPr>
              <a:t>Функция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y = f(x) </a:t>
            </a:r>
            <a:r>
              <a:rPr lang="ru-RU" sz="2400" b="1">
                <a:latin typeface="Adventure"/>
              </a:rPr>
              <a:t>стремится к пределу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b</a:t>
            </a:r>
            <a:r>
              <a:rPr lang="ru-RU" sz="2400" b="1">
                <a:latin typeface="Adventure"/>
              </a:rPr>
              <a:t> при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x → a</a:t>
            </a:r>
            <a:r>
              <a:rPr lang="ru-RU" sz="2400" b="1">
                <a:latin typeface="Adventure"/>
              </a:rPr>
              <a:t>, если для каждого положительного числа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latin typeface="Adventure"/>
              </a:rPr>
              <a:t>, как бы мало оно не было, можно указать такое положительное число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δ</a:t>
            </a:r>
            <a:r>
              <a:rPr lang="ru-RU" sz="2400" b="1">
                <a:latin typeface="Adventure"/>
              </a:rPr>
              <a:t>, что при всех   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x ≠ a</a:t>
            </a:r>
            <a:r>
              <a:rPr lang="ru-RU" sz="2400" b="1">
                <a:latin typeface="Adventure"/>
              </a:rPr>
              <a:t> из области определения функции, удовлетворяющих неравенству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|x - a| &lt;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δ</a:t>
            </a:r>
            <a:r>
              <a:rPr lang="ru-RU" sz="2400" b="1">
                <a:latin typeface="Adventure"/>
              </a:rPr>
              <a:t>, имеет место неравенство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|f(x) - b| &lt;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latin typeface="Adventure"/>
              </a:rPr>
              <a:t>.</a:t>
            </a:r>
          </a:p>
        </p:txBody>
      </p:sp>
      <p:graphicFrame>
        <p:nvGraphicFramePr>
          <p:cNvPr id="4107" name="Object 3"/>
          <p:cNvGraphicFramePr>
            <a:graphicFrameLocks noChangeAspect="1"/>
          </p:cNvGraphicFramePr>
          <p:nvPr/>
        </p:nvGraphicFramePr>
        <p:xfrm>
          <a:off x="5770563" y="304800"/>
          <a:ext cx="2251075" cy="762000"/>
        </p:xfrm>
        <a:graphic>
          <a:graphicData uri="http://schemas.openxmlformats.org/presentationml/2006/ole">
            <p:oleObj spid="_x0000_s25603" name="Equation" r:id="rId3" imgW="825500" imgH="279400" progId="">
              <p:embed/>
            </p:oleObj>
          </a:graphicData>
        </a:graphic>
      </p:graphicFrame>
      <p:cxnSp>
        <p:nvCxnSpPr>
          <p:cNvPr id="6" name="Прямая со стрелкой 5"/>
          <p:cNvCxnSpPr>
            <a:cxnSpLocks noChangeShapeType="1"/>
          </p:cNvCxnSpPr>
          <p:nvPr/>
        </p:nvCxnSpPr>
        <p:spPr bwMode="auto">
          <a:xfrm rot="5400000" flipH="1" flipV="1">
            <a:off x="2741613" y="5029200"/>
            <a:ext cx="3659188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stealth" w="med" len="lg"/>
          </a:ln>
        </p:spPr>
      </p:cxnSp>
      <p:cxnSp>
        <p:nvCxnSpPr>
          <p:cNvPr id="7" name="Прямая со стрелкой 6"/>
          <p:cNvCxnSpPr>
            <a:cxnSpLocks noChangeShapeType="1"/>
          </p:cNvCxnSpPr>
          <p:nvPr/>
        </p:nvCxnSpPr>
        <p:spPr bwMode="auto">
          <a:xfrm>
            <a:off x="1143000" y="5867400"/>
            <a:ext cx="6858000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stealth" w="med" len="lg"/>
          </a:ln>
        </p:spPr>
      </p:cxn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696200" y="5334000"/>
            <a:ext cx="368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х</a:t>
            </a:r>
            <a:endParaRPr lang="ru-RU" sz="3200"/>
          </a:p>
        </p:txBody>
      </p:sp>
      <p:sp>
        <p:nvSpPr>
          <p:cNvPr id="9" name="Полилиния 8"/>
          <p:cNvSpPr/>
          <p:nvPr/>
        </p:nvSpPr>
        <p:spPr bwMode="auto">
          <a:xfrm>
            <a:off x="2133600" y="3200400"/>
            <a:ext cx="4419599" cy="2590800"/>
          </a:xfrm>
          <a:custGeom>
            <a:avLst/>
            <a:gdLst>
              <a:gd name="connsiteX0" fmla="*/ 0 w 4408715"/>
              <a:gd name="connsiteY0" fmla="*/ 0 h 3048000"/>
              <a:gd name="connsiteX1" fmla="*/ 3516086 w 4408715"/>
              <a:gd name="connsiteY1" fmla="*/ 718457 h 3048000"/>
              <a:gd name="connsiteX2" fmla="*/ 4408715 w 4408715"/>
              <a:gd name="connsiteY2" fmla="*/ 304800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08715" h="3048000">
                <a:moveTo>
                  <a:pt x="0" y="0"/>
                </a:moveTo>
                <a:cubicBezTo>
                  <a:pt x="1390650" y="105228"/>
                  <a:pt x="2781300" y="210457"/>
                  <a:pt x="3516086" y="718457"/>
                </a:cubicBezTo>
                <a:cubicBezTo>
                  <a:pt x="4250872" y="1226457"/>
                  <a:pt x="4329793" y="2137228"/>
                  <a:pt x="4408715" y="304800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553200" y="3213100"/>
            <a:ext cx="1541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Adventure"/>
                <a:cs typeface="Times New Roman" pitchFamily="18" charset="0"/>
              </a:rPr>
              <a:t>y = f(x)</a:t>
            </a:r>
            <a:endParaRPr lang="ru-RU" sz="320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176713" y="5867400"/>
            <a:ext cx="395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0</a:t>
            </a:r>
            <a:endParaRPr lang="ru-RU" sz="3200"/>
          </a:p>
        </p:txBody>
      </p:sp>
      <p:cxnSp>
        <p:nvCxnSpPr>
          <p:cNvPr id="12" name="Прямая соединительная линия 11"/>
          <p:cNvCxnSpPr>
            <a:cxnSpLocks noChangeShapeType="1"/>
          </p:cNvCxnSpPr>
          <p:nvPr/>
        </p:nvCxnSpPr>
        <p:spPr bwMode="auto">
          <a:xfrm>
            <a:off x="4572000" y="4114800"/>
            <a:ext cx="1828800" cy="1588"/>
          </a:xfrm>
          <a:prstGeom prst="line">
            <a:avLst/>
          </a:prstGeom>
          <a:noFill/>
          <a:ln w="38100" algn="ctr">
            <a:solidFill>
              <a:srgbClr val="7030A0"/>
            </a:solidFill>
            <a:prstDash val="dash"/>
            <a:round/>
            <a:headEnd/>
            <a:tailEnd/>
          </a:ln>
        </p:spPr>
      </p:cxn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191000" y="3810000"/>
            <a:ext cx="554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b</a:t>
            </a:r>
            <a:r>
              <a:rPr lang="ru-RU" sz="32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 </a:t>
            </a:r>
            <a:endParaRPr lang="ru-RU" sz="32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4202113" y="2921000"/>
            <a:ext cx="369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  <a:latin typeface="Adventure"/>
                <a:cs typeface="Times New Roman" pitchFamily="18" charset="0"/>
              </a:rPr>
              <a:t>у</a:t>
            </a:r>
            <a:endParaRPr lang="ru-RU" sz="3200"/>
          </a:p>
        </p:txBody>
      </p: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rot="5400000">
            <a:off x="5524501" y="4991100"/>
            <a:ext cx="1752600" cy="3175"/>
          </a:xfrm>
          <a:prstGeom prst="line">
            <a:avLst/>
          </a:prstGeom>
          <a:noFill/>
          <a:ln w="38100" algn="ctr">
            <a:solidFill>
              <a:srgbClr val="7030A0"/>
            </a:solidFill>
            <a:prstDash val="dash"/>
            <a:round/>
            <a:headEnd/>
            <a:tailEnd/>
          </a:ln>
        </p:spPr>
      </p:cxn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6172200" y="5791200"/>
            <a:ext cx="579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Adventure"/>
                <a:cs typeface="Times New Roman" pitchFamily="18" charset="0"/>
              </a:rPr>
              <a:t>а </a:t>
            </a:r>
            <a:endParaRPr lang="ru-RU" sz="3200"/>
          </a:p>
        </p:txBody>
      </p:sp>
      <p:sp>
        <p:nvSpPr>
          <p:cNvPr id="23" name="Овал 22"/>
          <p:cNvSpPr>
            <a:spLocks noChangeArrowheads="1"/>
          </p:cNvSpPr>
          <p:nvPr/>
        </p:nvSpPr>
        <p:spPr bwMode="auto">
          <a:xfrm>
            <a:off x="6324600" y="4038600"/>
            <a:ext cx="152400" cy="152400"/>
          </a:xfrm>
          <a:prstGeom prst="ellipse">
            <a:avLst/>
          </a:prstGeom>
          <a:solidFill>
            <a:srgbClr val="7030A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26" name="Управляющая кнопка: назад 25">
            <a:hlinkClick r:id="rId4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3" grpId="0"/>
      <p:bldP spid="15" grpId="0"/>
      <p:bldP spid="22" grpId="0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sz="3600" b="1" smtClean="0">
                <a:solidFill>
                  <a:srgbClr val="7030A0"/>
                </a:solidFill>
                <a:latin typeface="Adventure"/>
              </a:rPr>
              <a:t>Непрерывность функции в точке</a:t>
            </a:r>
            <a:endParaRPr lang="ru-RU" sz="360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33400" y="914400"/>
            <a:ext cx="807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Adventure"/>
              </a:rPr>
              <a:t>Функцию 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y = f(x) </a:t>
            </a:r>
            <a:r>
              <a:rPr lang="ru-RU" sz="2800" b="1">
                <a:latin typeface="Adventure"/>
              </a:rPr>
              <a:t>называют непрерывной в точке</a:t>
            </a:r>
          </a:p>
          <a:p>
            <a:r>
              <a:rPr lang="ru-RU" sz="2800" b="1">
                <a:solidFill>
                  <a:srgbClr val="7030A0"/>
                </a:solidFill>
                <a:latin typeface="Adventure"/>
              </a:rPr>
              <a:t>x = a</a:t>
            </a:r>
            <a:r>
              <a:rPr lang="ru-RU" sz="2800" b="1">
                <a:latin typeface="Adventure"/>
              </a:rPr>
              <a:t>, если выполняется условие </a:t>
            </a:r>
          </a:p>
        </p:txBody>
      </p:sp>
      <p:graphicFrame>
        <p:nvGraphicFramePr>
          <p:cNvPr id="4107" name="Object 7"/>
          <p:cNvGraphicFramePr>
            <a:graphicFrameLocks noChangeAspect="1"/>
          </p:cNvGraphicFramePr>
          <p:nvPr/>
        </p:nvGraphicFramePr>
        <p:xfrm>
          <a:off x="3198813" y="1905000"/>
          <a:ext cx="2744787" cy="736600"/>
        </p:xfrm>
        <a:graphic>
          <a:graphicData uri="http://schemas.openxmlformats.org/presentationml/2006/ole">
            <p:oleObj spid="_x0000_s26631" name="Equation" r:id="rId3" imgW="1040948" imgH="279279" progId="">
              <p:embed/>
            </p:oleObj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33800" y="27432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 b="1" u="sng">
                <a:solidFill>
                  <a:srgbClr val="7030A0"/>
                </a:solidFill>
                <a:latin typeface="Adventure"/>
              </a:rPr>
              <a:t>Примеры:</a:t>
            </a:r>
            <a:r>
              <a:rPr lang="ru-RU" sz="2800" b="1">
                <a:solidFill>
                  <a:srgbClr val="7030A0"/>
                </a:solidFill>
                <a:latin typeface="Adventure"/>
              </a:rPr>
              <a:t> </a:t>
            </a:r>
          </a:p>
        </p:txBody>
      </p:sp>
      <p:graphicFrame>
        <p:nvGraphicFramePr>
          <p:cNvPr id="23555" name="Object 8"/>
          <p:cNvGraphicFramePr>
            <a:graphicFrameLocks noChangeAspect="1"/>
          </p:cNvGraphicFramePr>
          <p:nvPr/>
        </p:nvGraphicFramePr>
        <p:xfrm>
          <a:off x="457200" y="3194050"/>
          <a:ext cx="5826125" cy="622300"/>
        </p:xfrm>
        <a:graphic>
          <a:graphicData uri="http://schemas.openxmlformats.org/presentationml/2006/ole">
            <p:oleObj spid="_x0000_s26632" name="Equation" r:id="rId4" imgW="3048000" imgH="304800" progId="">
              <p:embed/>
            </p:oleObj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457200" y="3886200"/>
          <a:ext cx="4152900" cy="836613"/>
        </p:xfrm>
        <a:graphic>
          <a:graphicData uri="http://schemas.openxmlformats.org/presentationml/2006/ole">
            <p:oleObj spid="_x0000_s26633" name="Equation" r:id="rId5" imgW="2222500" imgH="419100" progId="">
              <p:embed/>
            </p:oleObj>
          </a:graphicData>
        </a:graphic>
      </p:graphicFrame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457200" y="4800600"/>
          <a:ext cx="7456488" cy="841375"/>
        </p:xfrm>
        <a:graphic>
          <a:graphicData uri="http://schemas.openxmlformats.org/presentationml/2006/ole">
            <p:oleObj spid="_x0000_s26634" name="Equation" r:id="rId6" imgW="4191000" imgH="444500" progId="">
              <p:embed/>
            </p:oleObj>
          </a:graphicData>
        </a:graphic>
      </p:graphicFrame>
      <p:sp>
        <p:nvSpPr>
          <p:cNvPr id="12" name="Управляющая кнопка: назад 11">
            <a:hlinkClick r:id="rId7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b="1" smtClean="0">
                <a:solidFill>
                  <a:srgbClr val="7030A0"/>
                </a:solidFill>
                <a:latin typeface="Adventure"/>
              </a:rPr>
              <a:t>Содержание </a:t>
            </a:r>
            <a:endParaRPr lang="ru-RU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98525"/>
            <a:ext cx="7924800" cy="5211763"/>
          </a:xfrm>
        </p:spPr>
        <p:txBody>
          <a:bodyPr/>
          <a:lstStyle/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2" action="ppaction://hlinksldjump"/>
              </a:rPr>
              <a:t>Понятие числовой последовательности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3" action="ppaction://hlinksldjump"/>
              </a:rPr>
              <a:t>Примеры числовых последовательностей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4" action="ppaction://hlinksldjump"/>
              </a:rPr>
              <a:t>Способы задания последовательностей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5" action="ppaction://hlinksldjump"/>
              </a:rPr>
              <a:t>Ограниченность числовых последовательностей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  <a:hlinkClick r:id="rId6" action="ppaction://hlinksldjump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7" action="ppaction://hlinksldjump"/>
              </a:rPr>
              <a:t>Возрастание и убывание числовых последовательностей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  <a:hlinkClick r:id="rId6" action="ppaction://hlinksldjump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6" action="ppaction://hlinksldjump"/>
              </a:rPr>
              <a:t>Предел числовой последовательности 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8" action="ppaction://hlinksldjump"/>
              </a:rPr>
              <a:t>Гармонический ряд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9" action="ppaction://hlinksldjump"/>
              </a:rPr>
              <a:t>Свойства  пределов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10" action="ppaction://hlinksldjump"/>
              </a:rPr>
              <a:t>Примеры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11" action="ppaction://hlinksldjump"/>
              </a:rPr>
              <a:t>Сумма бесконечной геометрической прогрессии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12" action="ppaction://hlinksldjump"/>
              </a:rPr>
              <a:t>Предел функции на бесконечности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13" action="ppaction://hlinksldjump"/>
              </a:rPr>
              <a:t>Предел функции в точке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100"/>
              </a:lnSpc>
              <a:buClr>
                <a:schemeClr val="accent1">
                  <a:lumMod val="50000"/>
                </a:schemeClr>
              </a:buClr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Adventure" pitchFamily="2" charset="0"/>
                <a:hlinkClick r:id="rId14" action="ppaction://hlinksldjump"/>
              </a:rPr>
              <a:t>Непрерывность функции в точке</a:t>
            </a:r>
            <a:endParaRPr lang="ru-RU" sz="2000" b="1" dirty="0" smtClean="0">
              <a:solidFill>
                <a:srgbClr val="7030A0"/>
              </a:solidFill>
              <a:latin typeface="Adventure" pitchFamily="2" charset="0"/>
            </a:endParaRPr>
          </a:p>
          <a:p>
            <a:pPr>
              <a:lnSpc>
                <a:spcPts val="3000"/>
              </a:lnSpc>
              <a:defRPr/>
            </a:pPr>
            <a:endParaRPr lang="ru-RU" sz="2000" b="1" dirty="0">
              <a:solidFill>
                <a:srgbClr val="7030A0"/>
              </a:solidFill>
              <a:latin typeface="Adventur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9916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7030A0"/>
                </a:solidFill>
                <a:latin typeface="Adventure" pitchFamily="2" charset="0"/>
                <a:ea typeface="+mn-ea"/>
                <a:cs typeface="+mn-cs"/>
              </a:rPr>
              <a:t>Понятие числовой последовательности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305800" cy="3200400"/>
          </a:xfrm>
        </p:spPr>
        <p:txBody>
          <a:bodyPr/>
          <a:lstStyle/>
          <a:p>
            <a:pPr algn="just" eaLnBrk="1" hangingPunct="1"/>
            <a:r>
              <a:rPr lang="ru-RU" sz="2200" b="1" smtClean="0">
                <a:latin typeface="Adventure"/>
              </a:rPr>
              <a:t>Рассмотрим ряд натуральных чисел</a:t>
            </a:r>
            <a:r>
              <a:rPr lang="en-US" sz="2200" b="1" smtClean="0">
                <a:latin typeface="Adventure"/>
              </a:rPr>
              <a:t> 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latin typeface="Adventure"/>
              </a:rPr>
              <a:t>: </a:t>
            </a:r>
          </a:p>
          <a:p>
            <a:pPr eaLnBrk="1" hangingPunct="1"/>
            <a:r>
              <a:rPr lang="ru-RU" sz="2200" b="1" smtClean="0">
                <a:solidFill>
                  <a:srgbClr val="7030A0"/>
                </a:solidFill>
                <a:latin typeface="Adventure"/>
              </a:rPr>
              <a:t>1,  2,  3,  …,  n –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1,  n,  п + 1,  … 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z="2200" b="1" smtClean="0">
                <a:latin typeface="Adventure"/>
              </a:rPr>
              <a:t>Функцию 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y = f(x), x </a:t>
            </a:r>
            <a:r>
              <a:rPr lang="en-US" sz="2200" b="1" smtClean="0">
                <a:solidFill>
                  <a:srgbClr val="7030A0"/>
                </a:solidFill>
                <a:latin typeface="Adventure"/>
                <a:sym typeface="Symbol" pitchFamily="18" charset="2"/>
              </a:rPr>
              <a:t> 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</a:t>
            </a:r>
            <a:r>
              <a:rPr lang="ru-RU" sz="2200" b="1" smtClean="0">
                <a:latin typeface="Adventure"/>
              </a:rPr>
              <a:t>называют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функцией натурального аргумента </a:t>
            </a:r>
            <a:r>
              <a:rPr lang="ru-RU" sz="2200" b="1" smtClean="0">
                <a:latin typeface="Adventure"/>
              </a:rPr>
              <a:t>или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числовой последовательностью </a:t>
            </a:r>
            <a:r>
              <a:rPr lang="ru-RU" sz="2200" b="1" smtClean="0">
                <a:latin typeface="Adventure"/>
              </a:rPr>
              <a:t>и обозначают      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y = f(n)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 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или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 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y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1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,  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y</a:t>
            </a:r>
            <a:r>
              <a:rPr lang="en-US" sz="2200" b="1" baseline="-25000" smtClean="0">
                <a:solidFill>
                  <a:srgbClr val="7030A0"/>
                </a:solidFill>
                <a:latin typeface="Adventure"/>
              </a:rPr>
              <a:t>2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, …,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 y</a:t>
            </a:r>
            <a:r>
              <a:rPr lang="en-US" sz="28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, …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 или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{у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}</a:t>
            </a:r>
            <a:r>
              <a:rPr lang="ru-RU" sz="2200" b="1" smtClean="0">
                <a:latin typeface="Adventure"/>
              </a:rPr>
              <a:t>. </a:t>
            </a:r>
          </a:p>
          <a:p>
            <a:pPr algn="just" eaLnBrk="1" hangingPunct="1">
              <a:spcBef>
                <a:spcPct val="0"/>
              </a:spcBef>
            </a:pPr>
            <a:endParaRPr lang="ru-RU" sz="2200" b="1" smtClean="0">
              <a:latin typeface="Adventure"/>
            </a:endParaRPr>
          </a:p>
          <a:p>
            <a:pPr algn="just" eaLnBrk="1" hangingPunct="1">
              <a:spcBef>
                <a:spcPct val="0"/>
              </a:spcBef>
            </a:pPr>
            <a:r>
              <a:rPr lang="ru-RU" sz="2200" b="1" smtClean="0">
                <a:latin typeface="Adventure"/>
              </a:rPr>
              <a:t>Величина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у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</a:t>
            </a:r>
            <a:r>
              <a:rPr lang="ru-RU" sz="2200" b="1" smtClean="0">
                <a:latin typeface="Adventure"/>
              </a:rPr>
              <a:t>называется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общим членом </a:t>
            </a:r>
            <a:r>
              <a:rPr lang="ru-RU" sz="2200" b="1" smtClean="0">
                <a:latin typeface="Adventure"/>
              </a:rPr>
              <a:t>последовательности. </a:t>
            </a:r>
          </a:p>
          <a:p>
            <a:pPr algn="just" eaLnBrk="1" hangingPunct="1"/>
            <a:r>
              <a:rPr lang="ru-RU" sz="2200" b="1" smtClean="0">
                <a:latin typeface="Adventure"/>
              </a:rPr>
              <a:t>           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733800" y="18288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4038600"/>
            <a:ext cx="8153400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Обычно числовая последовательность задаётся некоторой формулой 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= 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f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(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)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позволяющей найти любой член последовательности по его номеру 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; эта формула называется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формулой общего члена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.    </a:t>
            </a: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09696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7030A0"/>
                </a:solidFill>
                <a:latin typeface="Adventure" pitchFamily="2" charset="0"/>
                <a:ea typeface="+mn-ea"/>
                <a:cs typeface="+mn-cs"/>
              </a:rPr>
              <a:t>Примеры числовых последовательностей</a:t>
            </a:r>
            <a:endParaRPr lang="ru-RU" sz="3600" dirty="0" smtClean="0">
              <a:solidFill>
                <a:srgbClr val="7030A0"/>
              </a:solidFill>
              <a:latin typeface="Adventure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3886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b="1" smtClean="0">
                <a:solidFill>
                  <a:srgbClr val="7030A0"/>
                </a:solidFill>
                <a:latin typeface="Adventure"/>
              </a:rPr>
              <a:t>1,  2,  3,  4,  5, …</a:t>
            </a:r>
            <a:r>
              <a:rPr lang="ru-RU" sz="2400" b="1" smtClean="0">
                <a:latin typeface="Adventure"/>
              </a:rPr>
              <a:t> –  ряд натуральных чисел;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b="1" smtClean="0">
                <a:solidFill>
                  <a:srgbClr val="7030A0"/>
                </a:solidFill>
                <a:latin typeface="Adventure"/>
              </a:rPr>
              <a:t>2,  4,  6,  8,  10, … </a:t>
            </a:r>
            <a:r>
              <a:rPr lang="ru-RU" sz="2400" b="1" smtClean="0">
                <a:latin typeface="Adventure"/>
              </a:rPr>
              <a:t>– ряд чётных чисел;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b="1" smtClean="0">
                <a:solidFill>
                  <a:srgbClr val="7030A0"/>
                </a:solidFill>
                <a:latin typeface="Adventure"/>
              </a:rPr>
              <a:t>1,  4,  9,  16,  25, … </a:t>
            </a:r>
            <a:r>
              <a:rPr lang="ru-RU" sz="2400" b="1" smtClean="0">
                <a:latin typeface="Adventure"/>
              </a:rPr>
              <a:t>– ряд квадратов натуральных чисел;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b="1" smtClean="0">
                <a:solidFill>
                  <a:srgbClr val="7030A0"/>
                </a:solidFill>
                <a:latin typeface="Adventure"/>
              </a:rPr>
              <a:t>5,  10,  15,  20, … </a:t>
            </a:r>
            <a:r>
              <a:rPr lang="ru-RU" sz="2400" b="1" smtClean="0">
                <a:latin typeface="Adventure"/>
              </a:rPr>
              <a:t>– ряд натуральных чисел, кратных 5</a:t>
            </a:r>
            <a:r>
              <a:rPr lang="en-US" sz="2400" b="1" smtClean="0">
                <a:latin typeface="Adventure"/>
              </a:rPr>
              <a:t>;</a:t>
            </a:r>
            <a:endParaRPr lang="ru-RU" sz="2400" b="1" smtClean="0">
              <a:latin typeface="Adventure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b="1" smtClean="0">
                <a:solidFill>
                  <a:srgbClr val="7030A0"/>
                </a:solidFill>
                <a:latin typeface="Adventure"/>
              </a:rPr>
              <a:t>1,  1/2,  1/3,  1/4,  1/5, ... </a:t>
            </a:r>
            <a:r>
              <a:rPr lang="ru-RU" sz="2400" b="1" smtClean="0">
                <a:latin typeface="Adventure"/>
              </a:rPr>
              <a:t>– ряд </a:t>
            </a:r>
            <a:r>
              <a:rPr lang="ru-RU" sz="2400" b="1" smtClean="0">
                <a:solidFill>
                  <a:srgbClr val="000000"/>
                </a:solidFill>
                <a:latin typeface="Adventure"/>
              </a:rPr>
              <a:t>вида 1/</a:t>
            </a:r>
            <a:r>
              <a:rPr lang="en-US" sz="2400" b="1" smtClean="0">
                <a:solidFill>
                  <a:srgbClr val="000000"/>
                </a:solidFill>
                <a:latin typeface="Adventure"/>
              </a:rPr>
              <a:t>n</a:t>
            </a:r>
            <a:r>
              <a:rPr lang="ru-RU" sz="2400" b="1" smtClean="0">
                <a:solidFill>
                  <a:srgbClr val="000000"/>
                </a:solidFill>
                <a:latin typeface="Adventure"/>
              </a:rPr>
              <a:t>, где </a:t>
            </a:r>
            <a:r>
              <a:rPr lang="en-US" sz="2400" b="1" smtClean="0">
                <a:solidFill>
                  <a:srgbClr val="000000"/>
                </a:solidFill>
                <a:latin typeface="Adventure"/>
              </a:rPr>
              <a:t>n</a:t>
            </a:r>
            <a:r>
              <a:rPr lang="en-US" sz="2400" b="1" smtClean="0">
                <a:solidFill>
                  <a:srgbClr val="000000"/>
                </a:solidFill>
                <a:latin typeface="Adventure"/>
                <a:sym typeface="Symbol" pitchFamily="18" charset="2"/>
              </a:rPr>
              <a:t>N</a:t>
            </a:r>
            <a:r>
              <a:rPr lang="ru-RU" sz="2400" b="1" smtClean="0">
                <a:solidFill>
                  <a:srgbClr val="000000"/>
                </a:solidFill>
                <a:latin typeface="Adventure"/>
                <a:sym typeface="Symbol" pitchFamily="18" charset="2"/>
              </a:rPr>
              <a:t>;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sz="2400" b="1" smtClean="0">
                <a:solidFill>
                  <a:srgbClr val="000000"/>
                </a:solidFill>
                <a:latin typeface="Adventure"/>
                <a:sym typeface="Symbol" pitchFamily="18" charset="2"/>
              </a:rPr>
              <a:t>и т.д.</a:t>
            </a:r>
            <a:endParaRPr lang="ru-RU" sz="2400" b="1" smtClean="0">
              <a:solidFill>
                <a:srgbClr val="000000"/>
              </a:solidFill>
              <a:latin typeface="Adventure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7030A0"/>
                </a:solidFill>
                <a:latin typeface="Adventure"/>
              </a:rPr>
              <a:t>Способы задания последовательностей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1524000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 typeface="Arial" charset="0"/>
              <a:buAutoNum type="arabicPeriod"/>
            </a:pPr>
            <a:r>
              <a:rPr lang="ru-RU" sz="2400" b="1">
                <a:latin typeface="Adventure"/>
              </a:rPr>
              <a:t>Перечислением членов последовательности (словесно)</a:t>
            </a:r>
            <a:r>
              <a:rPr lang="en-US" sz="2400" b="1">
                <a:latin typeface="Adventure"/>
              </a:rPr>
              <a:t>.</a:t>
            </a:r>
            <a:endParaRPr lang="ru-RU" sz="2400" b="1">
              <a:latin typeface="Adventure"/>
            </a:endParaRPr>
          </a:p>
          <a:p>
            <a:pPr marL="457200" indent="-457200" eaLnBrk="0" hangingPunct="0">
              <a:buFont typeface="Arial" charset="0"/>
              <a:buAutoNum type="arabicPeriod"/>
            </a:pPr>
            <a:r>
              <a:rPr lang="ru-RU" sz="2400" b="1">
                <a:latin typeface="Adventure"/>
              </a:rPr>
              <a:t>Заданием аналитической формулы</a:t>
            </a:r>
            <a:r>
              <a:rPr lang="en-US" sz="2400" b="1">
                <a:latin typeface="Adventure"/>
              </a:rPr>
              <a:t>.</a:t>
            </a:r>
            <a:endParaRPr lang="ru-RU" sz="2400" b="1">
              <a:latin typeface="Adventure"/>
            </a:endParaRPr>
          </a:p>
          <a:p>
            <a:pPr marL="457200" indent="-457200" eaLnBrk="0" hangingPunct="0">
              <a:buFont typeface="Arial" charset="0"/>
              <a:buAutoNum type="arabicPeriod"/>
            </a:pPr>
            <a:r>
              <a:rPr lang="ru-RU" sz="2400" b="1">
                <a:latin typeface="Adventure"/>
              </a:rPr>
              <a:t>Заданием рекуррентной формулы</a:t>
            </a:r>
            <a:r>
              <a:rPr lang="en-US" sz="2400" b="1">
                <a:latin typeface="Adventure"/>
              </a:rPr>
              <a:t>.</a:t>
            </a:r>
            <a:endParaRPr lang="ru-RU" sz="2400" b="1">
              <a:latin typeface="Adventure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19488" y="3167063"/>
            <a:ext cx="1776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800" b="1">
                <a:solidFill>
                  <a:srgbClr val="7030A0"/>
                </a:solidFill>
                <a:latin typeface="Adventure"/>
              </a:rPr>
              <a:t>Примеры: 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219200" y="3733800"/>
            <a:ext cx="7924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 typeface="Arial" charset="0"/>
              <a:buAutoNum type="arabicPeriod"/>
            </a:pPr>
            <a:r>
              <a:rPr lang="ru-RU" sz="2400" b="1">
                <a:latin typeface="Adventure"/>
              </a:rPr>
              <a:t>Последовательность простых чисел: </a:t>
            </a:r>
          </a:p>
          <a:p>
            <a:pPr marL="457200" indent="-457200" algn="ctr" eaLnBrk="0" hangingPunct="0"/>
            <a:r>
              <a:rPr lang="ru-RU" sz="2400" b="1">
                <a:solidFill>
                  <a:srgbClr val="7030A0"/>
                </a:solidFill>
                <a:latin typeface="Adventure"/>
              </a:rPr>
              <a:t>2; 3; 5; 7; 11; 13; 17; 19; 23; 29; …</a:t>
            </a:r>
          </a:p>
          <a:p>
            <a:pPr marL="457200" indent="-457200" eaLnBrk="0" hangingPunct="0">
              <a:buFont typeface="Arial" charset="0"/>
              <a:buAutoNum type="arabicPeriod" startAt="2"/>
            </a:pPr>
            <a:r>
              <a:rPr lang="ru-RU" sz="2400" b="1">
                <a:latin typeface="Adventure"/>
              </a:rPr>
              <a:t>Арифметическая прогрессия:</a:t>
            </a:r>
          </a:p>
          <a:p>
            <a:pPr marL="457200" indent="-457200" algn="ctr" eaLnBrk="0" hangingPunct="0"/>
            <a:r>
              <a:rPr lang="en-US" sz="2400" b="1">
                <a:solidFill>
                  <a:srgbClr val="7030A0"/>
                </a:solidFill>
                <a:latin typeface="Adventure"/>
              </a:rPr>
              <a:t>a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 = a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1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 + (n – 1)d</a:t>
            </a:r>
            <a:endParaRPr lang="ru-RU" sz="2400" b="1">
              <a:solidFill>
                <a:srgbClr val="7030A0"/>
              </a:solidFill>
              <a:latin typeface="Adventure"/>
            </a:endParaRPr>
          </a:p>
          <a:p>
            <a:pPr marL="457200" indent="-457200" eaLnBrk="0" hangingPunct="0">
              <a:buFont typeface="Arial" charset="0"/>
              <a:buAutoNum type="arabicPeriod" startAt="3"/>
            </a:pPr>
            <a:r>
              <a:rPr lang="ru-RU" sz="2400" b="1">
                <a:latin typeface="Adventure"/>
              </a:rPr>
              <a:t>Геометрическая прогрессия:</a:t>
            </a:r>
          </a:p>
          <a:p>
            <a:pPr marL="457200" indent="-457200" algn="ctr" eaLnBrk="0" hangingPunct="0"/>
            <a:r>
              <a:rPr lang="en-US" sz="2400" b="1">
                <a:solidFill>
                  <a:srgbClr val="7030A0"/>
                </a:solidFill>
                <a:latin typeface="Adventure"/>
              </a:rPr>
              <a:t>b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400" b="1" baseline="-25000">
                <a:solidFill>
                  <a:srgbClr val="7030A0"/>
                </a:solidFill>
                <a:latin typeface="Adventure"/>
              </a:rPr>
              <a:t> 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+</a:t>
            </a:r>
            <a:r>
              <a:rPr lang="ru-RU" sz="2400" b="1" baseline="-25000">
                <a:solidFill>
                  <a:srgbClr val="7030A0"/>
                </a:solidFill>
                <a:latin typeface="Adventure"/>
              </a:rPr>
              <a:t> 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1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 = b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 ∙ q</a:t>
            </a:r>
            <a:endParaRPr lang="ru-RU" sz="2400" b="1">
              <a:solidFill>
                <a:srgbClr val="7030A0"/>
              </a:solidFill>
              <a:latin typeface="Adventure"/>
            </a:endParaRPr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9916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7030A0"/>
                </a:solidFill>
                <a:latin typeface="Adventure" pitchFamily="2" charset="0"/>
                <a:ea typeface="+mn-ea"/>
                <a:cs typeface="+mn-cs"/>
              </a:rPr>
              <a:t>Ограниченность числовой последовательности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" y="1143000"/>
            <a:ext cx="8305800" cy="9144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Последовательность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{у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}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называют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ограниченной сверху,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если все ее члены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не больше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некоторого числа</a:t>
            </a:r>
            <a:r>
              <a:rPr lang="ru-RU" sz="2200" b="1" smtClean="0">
                <a:latin typeface="Adventure"/>
              </a:rPr>
              <a:t>. </a:t>
            </a:r>
          </a:p>
          <a:p>
            <a:pPr algn="just" eaLnBrk="1" hangingPunct="1">
              <a:spcBef>
                <a:spcPct val="0"/>
              </a:spcBef>
            </a:pPr>
            <a:endParaRPr lang="ru-RU" sz="2200" b="1" smtClean="0">
              <a:latin typeface="Adventure"/>
            </a:endParaRPr>
          </a:p>
          <a:p>
            <a:pPr algn="just" eaLnBrk="1" hangingPunct="1"/>
            <a:r>
              <a:rPr lang="ru-RU" sz="2200" b="1" smtClean="0">
                <a:latin typeface="Adventure"/>
              </a:rPr>
              <a:t>           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3733800" y="18288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5300" y="4343400"/>
            <a:ext cx="8153400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Пример: 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-1, -4, -9, -16, …, -п</a:t>
            </a:r>
            <a:r>
              <a:rPr lang="ru-RU" sz="2200" b="1" kern="0" baseline="30000" dirty="0">
                <a:solidFill>
                  <a:srgbClr val="000000"/>
                </a:solidFill>
                <a:latin typeface="Adventure" pitchFamily="2" charset="0"/>
              </a:rPr>
              <a:t>2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… - ограничена сверху 0.</a:t>
            </a:r>
            <a:endParaRPr lang="ru-RU" sz="2200" b="1" kern="0" baseline="30000" dirty="0">
              <a:solidFill>
                <a:srgbClr val="000000"/>
              </a:solidFill>
              <a:latin typeface="Adventure" pitchFamily="2" charset="0"/>
            </a:endParaRP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2362200"/>
            <a:ext cx="7924800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Последовательность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{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} ограниченна сверху,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если существует число 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M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 такое, что для любого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п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 выполняется неравенство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п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≤ М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  <a:cs typeface="Tahoma"/>
              </a:rPr>
              <a:t>Число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 М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  <a:cs typeface="Tahoma"/>
              </a:rPr>
              <a:t>называют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верхней границей последовательности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  <a:cs typeface="Tahoma"/>
              </a:rPr>
              <a:t>.</a:t>
            </a:r>
            <a:endParaRPr lang="ru-RU" sz="2200" b="1" kern="0" dirty="0">
              <a:solidFill>
                <a:srgbClr val="000000"/>
              </a:solidFill>
              <a:latin typeface="Adventur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9916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7030A0"/>
                </a:solidFill>
                <a:latin typeface="Adventure" pitchFamily="2" charset="0"/>
                <a:ea typeface="+mn-ea"/>
                <a:cs typeface="+mn-cs"/>
              </a:rPr>
              <a:t>Ограниченность числовой последовательности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" y="1143000"/>
            <a:ext cx="8305800" cy="9144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Последовательность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{у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}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называют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ограниченной снизу,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если все ее члены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не меньше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некоторого числа</a:t>
            </a:r>
            <a:r>
              <a:rPr lang="ru-RU" sz="2200" b="1" smtClean="0">
                <a:latin typeface="Adventure"/>
              </a:rPr>
              <a:t>. </a:t>
            </a:r>
          </a:p>
          <a:p>
            <a:pPr algn="just" eaLnBrk="1" hangingPunct="1">
              <a:spcBef>
                <a:spcPct val="0"/>
              </a:spcBef>
            </a:pPr>
            <a:endParaRPr lang="ru-RU" sz="2200" b="1" smtClean="0">
              <a:latin typeface="Adventure"/>
            </a:endParaRPr>
          </a:p>
          <a:p>
            <a:pPr algn="just" eaLnBrk="1" hangingPunct="1"/>
            <a:r>
              <a:rPr lang="ru-RU" sz="2200" b="1" smtClean="0">
                <a:latin typeface="Adventure"/>
              </a:rPr>
              <a:t>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4038600"/>
            <a:ext cx="7429500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Пример: 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1, 4, 9, 16, …, п</a:t>
            </a:r>
            <a:r>
              <a:rPr lang="ru-RU" sz="2200" b="1" kern="0" baseline="30000" dirty="0">
                <a:solidFill>
                  <a:srgbClr val="000000"/>
                </a:solidFill>
                <a:latin typeface="Adventure" pitchFamily="2" charset="0"/>
              </a:rPr>
              <a:t>2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… - ограничена снизу 1.</a:t>
            </a:r>
            <a:endParaRPr lang="ru-RU" sz="2200" b="1" kern="0" baseline="30000" dirty="0">
              <a:solidFill>
                <a:srgbClr val="000000"/>
              </a:solidFill>
              <a:latin typeface="Adventure" pitchFamily="2" charset="0"/>
            </a:endParaRP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2286000"/>
            <a:ext cx="7924800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Последовательность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{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} ограниченна снизу,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если существует число 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m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 такое, что для любого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п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 выполняется неравенство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п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≥ 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m</a:t>
            </a:r>
            <a:endParaRPr lang="ru-RU" sz="2200" b="1" kern="0" dirty="0">
              <a:solidFill>
                <a:srgbClr val="7030A0"/>
              </a:solidFill>
              <a:latin typeface="Adventure" pitchFamily="2" charset="0"/>
              <a:cs typeface="Tahoma"/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  <a:cs typeface="Tahoma"/>
              </a:rPr>
              <a:t>Число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 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m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  <a:cs typeface="Tahoma"/>
              </a:rPr>
              <a:t>называют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  <a:cs typeface="Tahoma"/>
              </a:rPr>
              <a:t>нижней границей последовательности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  <a:cs typeface="Tahoma"/>
              </a:rPr>
              <a:t>.</a:t>
            </a:r>
            <a:endParaRPr lang="ru-RU" sz="2200" b="1" kern="0" dirty="0">
              <a:solidFill>
                <a:srgbClr val="000000"/>
              </a:solidFill>
              <a:latin typeface="Adventure" pitchFamily="2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66800" y="4953000"/>
            <a:ext cx="7658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Если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последовательность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ограничена и сверху и снизу,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то ее называют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ограниченной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 последовательностью</a:t>
            </a:r>
            <a:r>
              <a:rPr lang="ru-RU" sz="2200" b="1" kern="0" dirty="0">
                <a:latin typeface="Adventure" pitchFamily="2" charset="0"/>
              </a:rPr>
              <a:t>. </a:t>
            </a:r>
          </a:p>
          <a:p>
            <a:pPr algn="just">
              <a:spcBef>
                <a:spcPts val="0"/>
              </a:spcBef>
              <a:defRPr/>
            </a:pPr>
            <a:endParaRPr lang="ru-RU" sz="2200" b="1" kern="0" dirty="0">
              <a:latin typeface="Adventure" pitchFamily="2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latin typeface="Adventure" pitchFamily="2" charset="0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76200" y="304800"/>
            <a:ext cx="89916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7030A0"/>
                </a:solidFill>
                <a:latin typeface="Adventure" pitchFamily="2" charset="0"/>
                <a:ea typeface="+mn-ea"/>
                <a:cs typeface="+mn-cs"/>
              </a:rPr>
              <a:t>Возрастание и убывание числовой последовательности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1143000"/>
            <a:ext cx="6858000" cy="15240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Последовательность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{у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}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называют 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возрастающей последовательностью,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если каждый ее член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больше </a:t>
            </a:r>
            <a:r>
              <a:rPr lang="ru-RU" sz="2200" b="1" smtClean="0">
                <a:solidFill>
                  <a:srgbClr val="000000"/>
                </a:solidFill>
                <a:latin typeface="Adventure"/>
              </a:rPr>
              <a:t>предыдущего:</a:t>
            </a:r>
          </a:p>
          <a:p>
            <a:pPr eaLnBrk="1" hangingPunct="1">
              <a:spcBef>
                <a:spcPct val="0"/>
              </a:spcBef>
            </a:pP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у</a:t>
            </a:r>
            <a:r>
              <a:rPr lang="ru-RU" sz="2200" b="1" baseline="-25000" smtClean="0">
                <a:solidFill>
                  <a:srgbClr val="7030A0"/>
                </a:solidFill>
                <a:latin typeface="Adventure"/>
              </a:rPr>
              <a:t>1</a:t>
            </a:r>
            <a:r>
              <a:rPr lang="ru-RU" sz="2200" b="1" smtClean="0">
                <a:solidFill>
                  <a:srgbClr val="7030A0"/>
                </a:solidFill>
                <a:latin typeface="Adventure"/>
              </a:rPr>
              <a:t> 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&lt; y</a:t>
            </a:r>
            <a:r>
              <a:rPr lang="en-US" sz="2200" b="1" baseline="-25000" smtClean="0">
                <a:solidFill>
                  <a:srgbClr val="7030A0"/>
                </a:solidFill>
                <a:latin typeface="Adventure"/>
              </a:rPr>
              <a:t>2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 &lt; y</a:t>
            </a:r>
            <a:r>
              <a:rPr lang="en-US" sz="2200" b="1" baseline="-25000" smtClean="0">
                <a:solidFill>
                  <a:srgbClr val="7030A0"/>
                </a:solidFill>
                <a:latin typeface="Adventure"/>
              </a:rPr>
              <a:t>3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 &lt; y4 &lt; … &lt; y</a:t>
            </a:r>
            <a:r>
              <a:rPr lang="en-US" sz="2200" b="1" baseline="-25000" smtClean="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 &lt; y</a:t>
            </a:r>
            <a:r>
              <a:rPr lang="en-US" sz="2200" b="1" baseline="-25000" smtClean="0">
                <a:solidFill>
                  <a:srgbClr val="7030A0"/>
                </a:solidFill>
                <a:latin typeface="Adventure"/>
              </a:rPr>
              <a:t>n+1</a:t>
            </a:r>
            <a:r>
              <a:rPr lang="en-US" sz="2200" b="1" smtClean="0">
                <a:solidFill>
                  <a:srgbClr val="7030A0"/>
                </a:solidFill>
                <a:latin typeface="Adventure"/>
              </a:rPr>
              <a:t> &lt; …</a:t>
            </a:r>
            <a:r>
              <a:rPr lang="ru-RU" sz="2200" b="1" smtClean="0">
                <a:latin typeface="Adventure"/>
              </a:rPr>
              <a:t>   </a:t>
            </a: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2667000"/>
            <a:ext cx="8610600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Пример: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1,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3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5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7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9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2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-1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… - возрастающая последовательность.</a:t>
            </a:r>
            <a:endParaRPr lang="ru-RU" sz="2200" b="1" kern="0" baseline="30000" dirty="0">
              <a:solidFill>
                <a:srgbClr val="000000"/>
              </a:solidFill>
              <a:latin typeface="Adventure" pitchFamily="2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 bwMode="auto">
          <a:xfrm>
            <a:off x="1219200" y="3200400"/>
            <a:ext cx="6858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Последовательность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{</a:t>
            </a:r>
            <a:r>
              <a:rPr lang="ru-RU" sz="2200" b="1" kern="0" dirty="0" err="1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}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называют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убывающей последовательностью,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если каждый ее член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 меньше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предыдущего: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у</a:t>
            </a:r>
            <a:r>
              <a:rPr lang="ru-RU" sz="2200" b="1" kern="0" baseline="-25000" dirty="0">
                <a:solidFill>
                  <a:srgbClr val="7030A0"/>
                </a:solidFill>
                <a:latin typeface="Adventure" pitchFamily="2" charset="0"/>
              </a:rPr>
              <a:t>1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 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&gt; y</a:t>
            </a:r>
            <a:r>
              <a:rPr lang="en-US" sz="2200" b="1" kern="0" baseline="-25000" dirty="0">
                <a:solidFill>
                  <a:srgbClr val="7030A0"/>
                </a:solidFill>
                <a:latin typeface="Adventure" pitchFamily="2" charset="0"/>
              </a:rPr>
              <a:t>2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 &gt; y</a:t>
            </a:r>
            <a:r>
              <a:rPr lang="en-US" sz="2200" b="1" kern="0" baseline="-25000" dirty="0">
                <a:solidFill>
                  <a:srgbClr val="7030A0"/>
                </a:solidFill>
                <a:latin typeface="Adventure" pitchFamily="2" charset="0"/>
              </a:rPr>
              <a:t>3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 &gt; y4 &gt; … &gt; </a:t>
            </a:r>
            <a:r>
              <a:rPr lang="en-US" sz="2200" b="1" kern="0" dirty="0" err="1">
                <a:solidFill>
                  <a:srgbClr val="7030A0"/>
                </a:solidFill>
                <a:latin typeface="Adventure" pitchFamily="2" charset="0"/>
              </a:rPr>
              <a:t>y</a:t>
            </a:r>
            <a:r>
              <a:rPr lang="en-US" sz="2200" b="1" kern="0" baseline="-25000" dirty="0" err="1">
                <a:solidFill>
                  <a:srgbClr val="7030A0"/>
                </a:solidFill>
                <a:latin typeface="Adventure" pitchFamily="2" charset="0"/>
              </a:rPr>
              <a:t>n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 &gt; y</a:t>
            </a:r>
            <a:r>
              <a:rPr lang="en-US" sz="2200" b="1" kern="0" baseline="-25000" dirty="0">
                <a:solidFill>
                  <a:srgbClr val="7030A0"/>
                </a:solidFill>
                <a:latin typeface="Adventure" pitchFamily="2" charset="0"/>
              </a:rPr>
              <a:t>n+1</a:t>
            </a:r>
            <a:r>
              <a:rPr lang="en-US" sz="2200" b="1" kern="0" dirty="0">
                <a:solidFill>
                  <a:srgbClr val="7030A0"/>
                </a:solidFill>
                <a:latin typeface="Adventure" pitchFamily="2" charset="0"/>
              </a:rPr>
              <a:t> &gt; …</a:t>
            </a:r>
            <a:endParaRPr lang="ru-RU" sz="2200" b="1" kern="0" baseline="-25000" dirty="0">
              <a:solidFill>
                <a:srgbClr val="7030A0"/>
              </a:solidFill>
              <a:latin typeface="Adventure" pitchFamily="2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2200" b="1" kern="0" dirty="0">
                <a:latin typeface="Adventure" pitchFamily="2" charset="0"/>
              </a:rPr>
              <a:t> </a:t>
            </a:r>
          </a:p>
          <a:p>
            <a:pPr algn="just">
              <a:spcBef>
                <a:spcPts val="0"/>
              </a:spcBef>
              <a:defRPr/>
            </a:pPr>
            <a:endParaRPr lang="ru-RU" sz="2200" b="1" kern="0" dirty="0">
              <a:latin typeface="Adventure" pitchFamily="2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latin typeface="Adventure" pitchFamily="2" charset="0"/>
              </a:rPr>
              <a:t>         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4724400"/>
            <a:ext cx="8991600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Пример: 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1,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1/3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1/5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1/7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, 1/(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2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п</a:t>
            </a:r>
            <a:r>
              <a:rPr lang="en-US" sz="2200" b="1" kern="0" dirty="0">
                <a:solidFill>
                  <a:srgbClr val="000000"/>
                </a:solidFill>
                <a:latin typeface="Adventure" pitchFamily="2" charset="0"/>
              </a:rPr>
              <a:t>–1</a:t>
            </a: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), … - убывающая последовательность.</a:t>
            </a:r>
            <a:endParaRPr lang="ru-RU" sz="2200" b="1" kern="0" baseline="30000" dirty="0">
              <a:solidFill>
                <a:srgbClr val="000000"/>
              </a:solidFill>
              <a:latin typeface="Adventure" pitchFamily="2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76400" y="5410200"/>
            <a:ext cx="6672263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200" b="1" kern="0" dirty="0">
                <a:solidFill>
                  <a:srgbClr val="000000"/>
                </a:solidFill>
                <a:latin typeface="Adventure" pitchFamily="2" charset="0"/>
              </a:rPr>
              <a:t>Возрастающие и убывающие последовательности называют </a:t>
            </a:r>
            <a:r>
              <a:rPr lang="ru-RU" sz="2200" b="1" kern="0" dirty="0">
                <a:solidFill>
                  <a:srgbClr val="7030A0"/>
                </a:solidFill>
                <a:latin typeface="Adventure" pitchFamily="2" charset="0"/>
              </a:rPr>
              <a:t>монотонными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020762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Adventure"/>
              </a:rPr>
              <a:t>Предел числовой последовательности </a:t>
            </a:r>
            <a:endParaRPr lang="ru-RU" sz="3200" smtClean="0">
              <a:solidFill>
                <a:srgbClr val="7030A0"/>
              </a:solidFill>
              <a:latin typeface="Adventure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1295400"/>
            <a:ext cx="85344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/>
            <a:r>
              <a:rPr lang="ru-RU" sz="2400" b="1">
                <a:latin typeface="Adventure"/>
              </a:rPr>
              <a:t>Рассмотрим числовую последовательность, общий член которой приближается к некоторому числу 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a</a:t>
            </a:r>
            <a:r>
              <a:rPr lang="ru-RU" sz="2400" b="1">
                <a:latin typeface="Adventure"/>
              </a:rPr>
              <a:t> при увеличении порядкового номера 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n</a:t>
            </a:r>
            <a:r>
              <a:rPr lang="ru-RU" sz="2400" b="1">
                <a:latin typeface="Adventure"/>
              </a:rPr>
              <a:t>. В этом случае говорят, что числовая последовательность имеет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предел</a:t>
            </a:r>
            <a:r>
              <a:rPr lang="ru-RU" sz="2400" b="1">
                <a:latin typeface="Adventure"/>
              </a:rPr>
              <a:t>. </a:t>
            </a:r>
            <a:endParaRPr lang="en-US" sz="2400" b="1">
              <a:latin typeface="Adventure"/>
            </a:endParaRPr>
          </a:p>
          <a:p>
            <a:pPr algn="just"/>
            <a:r>
              <a:rPr lang="ru-RU" sz="2400" b="1">
                <a:latin typeface="Adventure"/>
              </a:rPr>
              <a:t>Это понятие имеет более строгое определение. </a:t>
            </a:r>
            <a:endParaRPr lang="en-US" sz="2400" b="1">
              <a:latin typeface="Adventure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3505200"/>
            <a:ext cx="8001000" cy="2554288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latin typeface="Adventure"/>
              </a:rPr>
              <a:t>Число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а </a:t>
            </a:r>
            <a:r>
              <a:rPr lang="ru-RU" sz="2400" b="1">
                <a:latin typeface="Adventure"/>
              </a:rPr>
              <a:t>называется пределом числовой последовательности 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{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у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}</a:t>
            </a:r>
            <a:r>
              <a:rPr lang="ru-RU" sz="2400" b="1">
                <a:latin typeface="Adventure"/>
              </a:rPr>
              <a:t>: </a:t>
            </a:r>
            <a:endParaRPr lang="en-US" sz="2400" b="1">
              <a:latin typeface="Adventure"/>
            </a:endParaRPr>
          </a:p>
          <a:p>
            <a:pPr eaLnBrk="0" hangingPunct="0"/>
            <a:endParaRPr lang="ru-RU" sz="2400" b="1">
              <a:latin typeface="Adventure"/>
            </a:endParaRPr>
          </a:p>
          <a:p>
            <a:pPr eaLnBrk="0" hangingPunct="0"/>
            <a:endParaRPr lang="en-US" sz="2400" b="1">
              <a:latin typeface="Adventure"/>
            </a:endParaRPr>
          </a:p>
          <a:p>
            <a:pPr eaLnBrk="0" hangingPunct="0"/>
            <a:r>
              <a:rPr lang="ru-RU" sz="2400" b="1">
                <a:latin typeface="Adventure"/>
              </a:rPr>
              <a:t>если для любого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 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&gt; 0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 </a:t>
            </a:r>
            <a:r>
              <a:rPr lang="ru-RU" sz="2400" b="1">
                <a:latin typeface="Adventure"/>
              </a:rPr>
              <a:t>найдется такое число </a:t>
            </a:r>
            <a:r>
              <a:rPr lang="en-US" sz="2400" b="1">
                <a:latin typeface="Adventure"/>
              </a:rPr>
              <a:t> </a:t>
            </a:r>
            <a:endParaRPr lang="ru-RU" sz="2400" b="1">
              <a:latin typeface="Adventure"/>
            </a:endParaRPr>
          </a:p>
          <a:p>
            <a:pPr eaLnBrk="0" hangingPunct="0"/>
            <a:r>
              <a:rPr lang="en-US" sz="2400" b="1">
                <a:solidFill>
                  <a:srgbClr val="7030A0"/>
                </a:solidFill>
                <a:latin typeface="Adventure"/>
              </a:rPr>
              <a:t>N = N(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)</a:t>
            </a:r>
            <a:r>
              <a:rPr lang="ru-RU" sz="2400" b="1">
                <a:latin typeface="Adventure"/>
              </a:rPr>
              <a:t>, зависящее от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latin typeface="Adventure"/>
              </a:rPr>
              <a:t>, что 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│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u</a:t>
            </a:r>
            <a:r>
              <a:rPr lang="en-US" sz="2400" b="1" baseline="-25000">
                <a:solidFill>
                  <a:srgbClr val="7030A0"/>
                </a:solidFill>
                <a:latin typeface="Adventure"/>
              </a:rPr>
              <a:t>n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 – a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│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&lt; </a:t>
            </a:r>
            <a:r>
              <a:rPr lang="ru-RU" sz="2400" b="1" i="1">
                <a:solidFill>
                  <a:srgbClr val="7030A0"/>
                </a:solidFill>
                <a:latin typeface="Adventure"/>
              </a:rPr>
              <a:t>ε</a:t>
            </a:r>
            <a:r>
              <a:rPr lang="ru-RU" sz="2400" b="1">
                <a:solidFill>
                  <a:srgbClr val="7030A0"/>
                </a:solidFill>
                <a:latin typeface="Adventure"/>
              </a:rPr>
              <a:t> </a:t>
            </a:r>
            <a:r>
              <a:rPr lang="ru-RU" sz="2400" b="1">
                <a:latin typeface="Adventure"/>
              </a:rPr>
              <a:t>при </a:t>
            </a:r>
            <a:r>
              <a:rPr lang="en-US" sz="2400" b="1">
                <a:solidFill>
                  <a:srgbClr val="7030A0"/>
                </a:solidFill>
                <a:latin typeface="Adventure"/>
              </a:rPr>
              <a:t>n &gt; N</a:t>
            </a:r>
          </a:p>
          <a:p>
            <a:pPr eaLnBrk="0" hangingPunct="0"/>
            <a:endParaRPr lang="ru-RU" sz="2400" b="1" baseline="-25000">
              <a:latin typeface="Adventure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4107" name="Object 3"/>
          <p:cNvGraphicFramePr>
            <a:graphicFrameLocks noChangeAspect="1"/>
          </p:cNvGraphicFramePr>
          <p:nvPr/>
        </p:nvGraphicFramePr>
        <p:xfrm>
          <a:off x="5181600" y="4038600"/>
          <a:ext cx="1682750" cy="698500"/>
        </p:xfrm>
        <a:graphic>
          <a:graphicData uri="http://schemas.openxmlformats.org/presentationml/2006/ole">
            <p:oleObj spid="_x0000_s1027" name="Формула" r:id="rId3" imgW="672808" imgH="279279" progId="Equation.3">
              <p:embed/>
            </p:oleObj>
          </a:graphicData>
        </a:graphic>
      </p:graphicFrame>
      <p:sp>
        <p:nvSpPr>
          <p:cNvPr id="9" name="Управляющая кнопка: назад 8">
            <a:hlinkClick r:id="rId4" action="ppaction://hlinksldjump" highlightClick="1"/>
          </p:cNvPr>
          <p:cNvSpPr/>
          <p:nvPr/>
        </p:nvSpPr>
        <p:spPr bwMode="auto">
          <a:xfrm>
            <a:off x="8610600" y="6324600"/>
            <a:ext cx="381000" cy="381000"/>
          </a:xfrm>
          <a:prstGeom prst="actionButtonBackPrevio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AWJJH2MPE6E2-304600351-57</_dlc_DocId>
    <_dlc_DocIdUrl xmlns="4a252ca3-5a62-4c1c-90a6-29f4710e47f8">
      <Url>http://edu-sps.koiro.local/Kostroma_EDU/Kos-Sch-8/nazarova_nb/_layouts/15/DocIdRedir.aspx?ID=AWJJH2MPE6E2-304600351-57</Url>
      <Description>AWJJH2MPE6E2-304600351-57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6DCD14D6131824F93CD806DC1514337" ma:contentTypeVersion="49" ma:contentTypeDescription="Создание документа." ma:contentTypeScope="" ma:versionID="69f3a19ad76ea74e1257462e919f44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04D2D9-3975-43A1-8730-56AF8172A8D7}"/>
</file>

<file path=customXml/itemProps2.xml><?xml version="1.0" encoding="utf-8"?>
<ds:datastoreItem xmlns:ds="http://schemas.openxmlformats.org/officeDocument/2006/customXml" ds:itemID="{7F7F3863-BD33-4977-BCCD-270C2B831E09}"/>
</file>

<file path=customXml/itemProps3.xml><?xml version="1.0" encoding="utf-8"?>
<ds:datastoreItem xmlns:ds="http://schemas.openxmlformats.org/officeDocument/2006/customXml" ds:itemID="{C19C2728-D0A5-4050-9080-C1230743C53E}"/>
</file>

<file path=customXml/itemProps4.xml><?xml version="1.0" encoding="utf-8"?>
<ds:datastoreItem xmlns:ds="http://schemas.openxmlformats.org/officeDocument/2006/customXml" ds:itemID="{D47C7319-8DA7-42E3-A82E-4883A4E15FC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710</Words>
  <Application>Microsoft Office PowerPoint</Application>
  <PresentationFormat>Экран (4:3)</PresentationFormat>
  <Paragraphs>122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Adventure</vt:lpstr>
      <vt:lpstr>Symbol</vt:lpstr>
      <vt:lpstr>Tahoma</vt:lpstr>
      <vt:lpstr>Times New Roman</vt:lpstr>
      <vt:lpstr>Тема Office</vt:lpstr>
      <vt:lpstr>Формула</vt:lpstr>
      <vt:lpstr>Equation</vt:lpstr>
      <vt:lpstr>Слайд 1</vt:lpstr>
      <vt:lpstr>Содержание </vt:lpstr>
      <vt:lpstr>Понятие числовой последовательности</vt:lpstr>
      <vt:lpstr>Примеры числовых последовательностей</vt:lpstr>
      <vt:lpstr>Способы задания последовательностей</vt:lpstr>
      <vt:lpstr>Ограниченность числовой последовательности</vt:lpstr>
      <vt:lpstr>Ограниченность числовой последовательности</vt:lpstr>
      <vt:lpstr>Возрастание и убывание числовой последовательности</vt:lpstr>
      <vt:lpstr>Предел числовой последовательности </vt:lpstr>
      <vt:lpstr>Предел числовой последовательности </vt:lpstr>
      <vt:lpstr>Рассмотрим  последовательность:</vt:lpstr>
      <vt:lpstr>Свойства  пределов</vt:lpstr>
      <vt:lpstr>Примеры:</vt:lpstr>
      <vt:lpstr>Если mN, kR, то</vt:lpstr>
      <vt:lpstr>  Сумма бесконечной геометрической прогрессии         </vt:lpstr>
      <vt:lpstr>  Предел функции на бесконечности</vt:lpstr>
      <vt:lpstr>Предел функции в точке</vt:lpstr>
      <vt:lpstr>Непрерывность функции в точке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Коля</dc:creator>
  <cp:lastModifiedBy>Customer</cp:lastModifiedBy>
  <cp:revision>63</cp:revision>
  <cp:lastPrinted>1601-01-01T00:00:00Z</cp:lastPrinted>
  <dcterms:created xsi:type="dcterms:W3CDTF">1601-01-01T00:00:00Z</dcterms:created>
  <dcterms:modified xsi:type="dcterms:W3CDTF">2014-03-06T13:52:09Z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0x01010036DCD14D6131824F93CD806DC1514337</vt:lpwstr>
  </property>
  <property fmtid="{D5CDD505-2E9C-101B-9397-08002B2CF9AE}" pid="4" name="_dlc_DocIdItemGuid">
    <vt:lpwstr>ef1ebe53-9632-42d6-9a9c-5c4b509ef33b</vt:lpwstr>
  </property>
</Properties>
</file>