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  <p:sldId id="258" r:id="rId3"/>
    <p:sldId id="259" r:id="rId4"/>
    <p:sldId id="276" r:id="rId5"/>
    <p:sldId id="295" r:id="rId6"/>
    <p:sldId id="269" r:id="rId7"/>
    <p:sldId id="290" r:id="rId8"/>
    <p:sldId id="293" r:id="rId9"/>
    <p:sldId id="302" r:id="rId10"/>
    <p:sldId id="286" r:id="rId11"/>
    <p:sldId id="299" r:id="rId12"/>
    <p:sldId id="300" r:id="rId13"/>
    <p:sldId id="270" r:id="rId14"/>
    <p:sldId id="303" r:id="rId15"/>
    <p:sldId id="304" r:id="rId16"/>
    <p:sldId id="301" r:id="rId17"/>
    <p:sldId id="306" r:id="rId18"/>
    <p:sldId id="274" r:id="rId19"/>
    <p:sldId id="285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00"/>
    <a:srgbClr val="FFFF15"/>
    <a:srgbClr val="FFFF00"/>
    <a:srgbClr val="FF9999"/>
    <a:srgbClr val="F8F8F8"/>
    <a:srgbClr val="990099"/>
    <a:srgbClr val="E91749"/>
    <a:srgbClr val="3333FF"/>
    <a:srgbClr val="00FF00"/>
    <a:srgbClr val="FF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414" autoAdjust="0"/>
    <p:restoredTop sz="94660" autoAdjust="0"/>
  </p:normalViewPr>
  <p:slideViewPr>
    <p:cSldViewPr>
      <p:cViewPr>
        <p:scale>
          <a:sx n="75" d="100"/>
          <a:sy n="75" d="100"/>
        </p:scale>
        <p:origin x="-1836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v>род7</c:v>
          </c:tx>
          <c:cat>
            <c:multiLvlStrRef>
              <c:f>Лист1!$A$1:$C$2</c:f>
              <c:multiLvlStrCache>
                <c:ptCount val="3"/>
                <c:lvl>
                  <c:pt idx="1">
                    <c:v>"3"</c:v>
                  </c:pt>
                  <c:pt idx="2">
                    <c:v>"4,5"</c:v>
                  </c:pt>
                </c:lvl>
                <c:lvl>
                  <c:pt idx="0">
                    <c:v>Диаграмма успеваемости</c:v>
                  </c:pt>
                </c:lvl>
              </c:multiLvlStrCache>
            </c:multiLvlStrRef>
          </c:cat>
          <c:val>
            <c:numRef>
              <c:f>Лист1!$A$3:$C$3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v>род 13</c:v>
          </c:tx>
          <c:cat>
            <c:multiLvlStrRef>
              <c:f>Лист1!$A$1:$C$2</c:f>
              <c:multiLvlStrCache>
                <c:ptCount val="3"/>
                <c:lvl>
                  <c:pt idx="1">
                    <c:v>"3"</c:v>
                  </c:pt>
                  <c:pt idx="2">
                    <c:v>"4,5"</c:v>
                  </c:pt>
                </c:lvl>
                <c:lvl>
                  <c:pt idx="0">
                    <c:v>Диаграмма успеваемости</c:v>
                  </c:pt>
                </c:lvl>
              </c:multiLvlStrCache>
            </c:multiLvlStrRef>
          </c:cat>
          <c:val>
            <c:numRef>
              <c:f>Лист1!$A$4:$C$4</c:f>
              <c:numCache>
                <c:formatCode>General</c:formatCode>
                <c:ptCount val="3"/>
                <c:pt idx="0">
                  <c:v>0</c:v>
                </c:pt>
                <c:pt idx="1">
                  <c:v>9</c:v>
                </c:pt>
                <c:pt idx="2">
                  <c:v>9</c:v>
                </c:pt>
              </c:numCache>
            </c:numRef>
          </c:val>
        </c:ser>
        <c:axId val="103388288"/>
        <c:axId val="103727104"/>
      </c:barChart>
      <c:catAx>
        <c:axId val="103388288"/>
        <c:scaling>
          <c:orientation val="minMax"/>
        </c:scaling>
        <c:axPos val="b"/>
        <c:tickLblPos val="nextTo"/>
        <c:crossAx val="103727104"/>
        <c:crosses val="autoZero"/>
        <c:auto val="1"/>
        <c:lblAlgn val="ctr"/>
        <c:lblOffset val="100"/>
      </c:catAx>
      <c:valAx>
        <c:axId val="103727104"/>
        <c:scaling>
          <c:orientation val="minMax"/>
        </c:scaling>
        <c:axPos val="l"/>
        <c:majorGridlines/>
        <c:numFmt formatCode="General" sourceLinked="1"/>
        <c:tickLblPos val="nextTo"/>
        <c:crossAx val="103388288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2400" b="1">
          <a:solidFill>
            <a:srgbClr val="FFFF00"/>
          </a:solidFill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09323-E1EC-48B1-9E07-326C11F935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CDBCC-646B-41EA-84F1-B6D00BC45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5D870-53D1-440C-B346-2453D21F75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D145A5-13B0-455B-BB0A-2784A360DC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2D5E848-3445-437C-9051-75A73491E5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DB674-96B7-4F4C-8B6F-DFA0E0E76A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723F6-D3EF-4378-9A4A-9CF5B3F623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D28FA-DB38-4ABA-BC89-82DCEC20EC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2110A-7D27-4FD7-B214-63838F9418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2A2CC-12A5-4C19-BF10-4AC90EB6C7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E5B44-77C2-48F9-B046-0FE130BACA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13F0F-ACBB-4DB4-B8EB-B616C506A2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54206-3A71-470D-9BCD-619B20D988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681985B3-557C-43E3-B7C5-FFEFE9BDD9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</p:sldLayoutIdLst>
  <p:transition spd="slow">
    <p:wheel spokes="8"/>
    <p:sndAc>
      <p:stSnd>
        <p:snd r:embed="rId15" name="chimes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png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E%D0%BA%D1%80%D1%8B%D1%88%D0%BA%D0%B8%D0%BD,_%D0%90%D0%BB%D0%B5%D0%BA%D1%81%D0%B0%D0%BD%D0%B4%D1%80_%D0%98%D0%B2%D0%B0%D0%BD%D0%BE%D0%B2%D0%B8%D1%87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6.jpeg"/><Relationship Id="rId4" Type="http://schemas.openxmlformats.org/officeDocument/2006/relationships/hyperlink" Target="https://ru.wikipedia.org/wiki/1913_%D0%B3%D0%BE%D0%B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4%D1%83%D1%82%D0%B1%D0%BE%D0%BB" TargetMode="External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6%D0%B8%D1%80%D0%BA" TargetMode="External"/><Relationship Id="rId5" Type="http://schemas.openxmlformats.org/officeDocument/2006/relationships/hyperlink" Target="https://ru.wikipedia.org/wiki/%D0%A7%D0%B5%D0%BC%D0%BF%D0%B8%D0%BE%D0%BD%D0%B0%D1%82_%D0%BC%D0%B8%D1%80%D0%B0_%D0%BF%D0%BE_%D0%B1%D0%B0%D1%81%D0%BA%D0%B5%D1%82%D0%B1%D0%BE%D0%BB%D1%83_1967" TargetMode="External"/><Relationship Id="rId4" Type="http://schemas.openxmlformats.org/officeDocument/2006/relationships/hyperlink" Target="https://ru.wikipedia.org/wiki/%D0%9A%D0%BB%D1%83%D0%B1_%D0%A2%D1%80%D0%B8%D0%BD%D0%B0%D0%B4%D1%86%D0%B0%D1%82%D0%B8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4.gif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62" y="357166"/>
            <a:ext cx="7772400" cy="1295400"/>
          </a:xfrm>
        </p:spPr>
        <p:txBody>
          <a:bodyPr/>
          <a:lstStyle/>
          <a:p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/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>Муниципальное бюджетное образовательное учреждение города Костромы</a:t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>«Средняя общеобразовательная школа №8»</a:t>
            </a:r>
            <a:r>
              <a:rPr lang="ru-RU" sz="9600" b="1" i="1" dirty="0" smtClean="0">
                <a:latin typeface="Georgia" pitchFamily="18" charset="0"/>
              </a:rPr>
              <a:t/>
            </a:r>
            <a:br>
              <a:rPr lang="ru-RU" sz="9600" b="1" i="1" dirty="0" smtClean="0">
                <a:latin typeface="Georgia" pitchFamily="18" charset="0"/>
              </a:rPr>
            </a:br>
            <a:r>
              <a:rPr lang="ru-RU" sz="9600" dirty="0" smtClean="0"/>
              <a:t/>
            </a:r>
            <a:br>
              <a:rPr lang="ru-RU" sz="9600" dirty="0" smtClean="0"/>
            </a:br>
            <a:endParaRPr lang="en-US" sz="9600" b="1" dirty="0">
              <a:solidFill>
                <a:srgbClr val="FFFF15"/>
              </a:solidFill>
              <a:latin typeface="Comic Sans MS" pitchFamily="66" charset="0"/>
            </a:endParaRPr>
          </a:p>
        </p:txBody>
      </p:sp>
      <p:pic>
        <p:nvPicPr>
          <p:cNvPr id="2052" name="Picture 4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053555"/>
            <a:ext cx="2428892" cy="2196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1214422"/>
            <a:ext cx="1144588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357422" y="5786454"/>
            <a:ext cx="4352932" cy="82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en-US" sz="2000" b="1" i="1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357430"/>
            <a:ext cx="8072494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7030A0"/>
                </a:solidFill>
                <a:latin typeface="Georgia" pitchFamily="18" charset="0"/>
              </a:rPr>
              <a:t>Исследовательская работа по теме: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solidFill>
                <a:schemeClr val="bg1">
                  <a:lumMod val="65000"/>
                </a:schemeClr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FFFF15"/>
                </a:solidFill>
                <a:latin typeface="Georgia" pitchFamily="18" charset="0"/>
              </a:rPr>
              <a:t>  «</a:t>
            </a:r>
            <a:r>
              <a:rPr lang="ru-RU" sz="2800" b="1" i="1" dirty="0" smtClean="0">
                <a:solidFill>
                  <a:srgbClr val="FFFF15"/>
                </a:solidFill>
                <a:latin typeface="Georgia" pitchFamily="18" charset="0"/>
              </a:rPr>
              <a:t>7 или 13? Какое число счастливее?</a:t>
            </a:r>
            <a:r>
              <a:rPr lang="ru-RU" sz="2800" b="1" dirty="0" smtClean="0">
                <a:solidFill>
                  <a:srgbClr val="FFFF15"/>
                </a:solidFill>
                <a:latin typeface="Georgia" pitchFamily="18" charset="0"/>
              </a:rPr>
              <a:t>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4357694"/>
            <a:ext cx="4572000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Выполнили : Волков Алексей,</a:t>
            </a:r>
          </a:p>
          <a:p>
            <a:pPr algn="r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 Громов Семен</a:t>
            </a:r>
          </a:p>
          <a:p>
            <a:pPr algn="r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ученики 7А </a:t>
            </a:r>
            <a:r>
              <a:rPr lang="ru-RU" sz="1600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класса</a:t>
            </a:r>
          </a:p>
          <a:p>
            <a:pPr algn="r">
              <a:lnSpc>
                <a:spcPct val="80000"/>
              </a:lnSpc>
              <a:defRPr/>
            </a:pPr>
            <a:endParaRPr lang="ru-RU" sz="1600" b="1" dirty="0" smtClean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  <a:p>
            <a:pPr algn="r">
              <a:lnSpc>
                <a:spcPct val="80000"/>
              </a:lnSpc>
              <a:defRPr/>
            </a:pPr>
            <a:r>
              <a:rPr lang="ru-RU" sz="1600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Руководитель: Назарова Н.Б.</a:t>
            </a:r>
            <a:r>
              <a:rPr lang="ru-RU" sz="1600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 </a:t>
            </a:r>
            <a:endParaRPr lang="ru-RU" sz="1600" b="1" dirty="0" smtClean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  <a:p>
            <a:pPr algn="r">
              <a:lnSpc>
                <a:spcPct val="80000"/>
              </a:lnSpc>
              <a:defRPr/>
            </a:pPr>
            <a:endParaRPr lang="ru-RU" sz="1600" b="1" dirty="0" smtClean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ru-RU" b="1" dirty="0" smtClean="0">
              <a:solidFill>
                <a:schemeClr val="accent5">
                  <a:lumMod val="75000"/>
                </a:schemeClr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ru-RU" sz="1100" b="1" dirty="0" smtClean="0">
              <a:solidFill>
                <a:schemeClr val="accent5">
                  <a:lumMod val="75000"/>
                </a:schemeClr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ru-RU" sz="1100" b="1" dirty="0" smtClean="0">
              <a:solidFill>
                <a:schemeClr val="accent5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00430" y="6286520"/>
            <a:ext cx="1643074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b="1" dirty="0" smtClean="0">
                <a:latin typeface="Georgia" pitchFamily="18" charset="0"/>
              </a:rPr>
              <a:t>2015 год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71868" y="6143644"/>
            <a:ext cx="978153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2015 год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14290"/>
            <a:ext cx="4429156" cy="200026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FF15"/>
                </a:solidFill>
                <a:latin typeface="Comic Sans MS" pitchFamily="66" charset="0"/>
              </a:rPr>
              <a:t>В литературе</a:t>
            </a:r>
            <a:br>
              <a:rPr lang="ru-RU" sz="3200" b="1" dirty="0" smtClean="0">
                <a:solidFill>
                  <a:srgbClr val="FFFF15"/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rgbClr val="FFFF15"/>
                </a:solidFill>
                <a:latin typeface="Comic Sans MS" pitchFamily="66" charset="0"/>
              </a:rPr>
              <a:t/>
            </a:r>
            <a:br>
              <a:rPr lang="ru-RU" sz="3200" b="1" dirty="0" smtClean="0">
                <a:solidFill>
                  <a:srgbClr val="FFFF15"/>
                </a:solidFill>
                <a:latin typeface="Comic Sans MS" pitchFamily="66" charset="0"/>
              </a:rPr>
            </a:br>
            <a:r>
              <a:rPr lang="ru-RU" sz="6600" b="1" dirty="0" smtClean="0">
                <a:solidFill>
                  <a:srgbClr val="FFFF15"/>
                </a:solidFill>
                <a:latin typeface="Comic Sans MS" pitchFamily="66" charset="0"/>
              </a:rPr>
              <a:t>7=3+4</a:t>
            </a:r>
            <a:endParaRPr lang="ru-RU" sz="6600" b="1" dirty="0">
              <a:solidFill>
                <a:srgbClr val="FFFF15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2057400"/>
            <a:ext cx="74295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l"/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3 – божественное совершенство,</a:t>
            </a:r>
          </a:p>
          <a:p>
            <a:pPr algn="l"/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4 – мировой порядок;</a:t>
            </a:r>
          </a:p>
          <a:p>
            <a:pPr algn="l"/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Их соединения – число 7 – олицетворение общения между</a:t>
            </a:r>
          </a:p>
          <a:p>
            <a:pPr algn="l"/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Богом и Его творением – человеком.</a:t>
            </a:r>
          </a:p>
          <a:p>
            <a:pPr algn="l"/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…Семь в основе лиры,</a:t>
            </a:r>
          </a:p>
          <a:p>
            <a:pPr algn="l"/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Семь в основе мира.</a:t>
            </a:r>
          </a:p>
          <a:p>
            <a:pPr algn="l"/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l"/>
            <a:endParaRPr lang="ru-RU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r"/>
            <a:r>
              <a:rPr lang="ru-RU" sz="2800" b="1" dirty="0" smtClean="0">
                <a:solidFill>
                  <a:srgbClr val="00FF00"/>
                </a:solidFill>
                <a:latin typeface="Comic Sans MS" pitchFamily="66" charset="0"/>
              </a:rPr>
              <a:t>Марина Цветаева</a:t>
            </a:r>
            <a:endParaRPr lang="ru-RU" sz="2800" b="1" dirty="0">
              <a:solidFill>
                <a:srgbClr val="00FF00"/>
              </a:solidFill>
              <a:latin typeface="Comic Sans MS" pitchFamily="66" charset="0"/>
            </a:endParaRPr>
          </a:p>
        </p:txBody>
      </p:sp>
      <p:pic>
        <p:nvPicPr>
          <p:cNvPr id="5" name="Picture 14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08397">
            <a:off x="6504695" y="248682"/>
            <a:ext cx="2198641" cy="1988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98497578"/>
      </p:ext>
    </p:extLst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3300"/>
                </a:solidFill>
                <a:latin typeface="Comic Sans MS" pitchFamily="66" charset="0"/>
              </a:rPr>
              <a:t>Число</a:t>
            </a:r>
            <a:endParaRPr lang="ru-RU" dirty="0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/>
      </p:sp>
      <p:sp>
        <p:nvSpPr>
          <p:cNvPr id="4" name="Прямоугольник 3"/>
          <p:cNvSpPr/>
          <p:nvPr/>
        </p:nvSpPr>
        <p:spPr>
          <a:xfrm>
            <a:off x="642910" y="2951947"/>
            <a:ext cx="79296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 </a:t>
            </a:r>
            <a:r>
              <a:rPr lang="ru-RU" sz="3600" b="1" dirty="0" smtClean="0">
                <a:solidFill>
                  <a:srgbClr val="FFC000"/>
                </a:solidFill>
                <a:latin typeface="Comic Sans MS" pitchFamily="66" charset="0"/>
              </a:rPr>
              <a:t>ЧИСЛО 13</a:t>
            </a:r>
            <a:r>
              <a:rPr lang="ru-RU" sz="3600" dirty="0" smtClean="0">
                <a:solidFill>
                  <a:srgbClr val="FFC000"/>
                </a:solidFill>
                <a:latin typeface="Comic Sans MS" pitchFamily="66" charset="0"/>
              </a:rPr>
              <a:t> "ЧЕРТОВА ДЮЖИНА" - число, которому приписывается множество вредных и (что значительно реже) полезных магических свойств.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dirty="0" smtClean="0">
                <a:solidFill>
                  <a:srgbClr val="FFC000"/>
                </a:solidFill>
                <a:latin typeface="Comic Sans MS" pitchFamily="66" charset="0"/>
              </a:rPr>
              <a:t>    </a:t>
            </a:r>
            <a:endParaRPr lang="ru-RU" sz="36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pic>
        <p:nvPicPr>
          <p:cNvPr id="5" name="Picture 2" descr="d:\Desktop\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6446" y="428604"/>
            <a:ext cx="2089562" cy="142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13766_prev_9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708397">
            <a:off x="1090162" y="398365"/>
            <a:ext cx="1627441" cy="147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3300"/>
                </a:solidFill>
                <a:latin typeface="Comic Sans MS" pitchFamily="66" charset="0"/>
              </a:rPr>
              <a:t>Число</a:t>
            </a:r>
            <a:endParaRPr lang="ru-RU" dirty="0"/>
          </a:p>
        </p:txBody>
      </p:sp>
      <p:pic>
        <p:nvPicPr>
          <p:cNvPr id="4" name="Picture 14" descr="13766_prev_98"/>
          <p:cNvPicPr>
            <a:picLocks noGrp="1" noChangeAspect="1" noChangeArrowheads="1" noCrop="1"/>
          </p:cNvPicPr>
          <p:nvPr>
            <p:ph type="tbl" idx="1"/>
          </p:nvPr>
        </p:nvPicPr>
        <p:blipFill>
          <a:blip r:embed="rId3"/>
          <a:srcRect/>
          <a:stretch>
            <a:fillRect/>
          </a:stretch>
        </p:blipFill>
        <p:spPr bwMode="auto">
          <a:xfrm rot="20708397">
            <a:off x="918427" y="309711"/>
            <a:ext cx="1475464" cy="133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714488"/>
            <a:ext cx="778674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lnSpc>
                <a:spcPct val="90000"/>
              </a:lnSpc>
              <a:buSzPct val="105000"/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C000"/>
                </a:solidFill>
                <a:latin typeface="Comic Sans MS" pitchFamily="66" charset="0"/>
              </a:rPr>
              <a:t>В индийском пантеоне 13 Будд.</a:t>
            </a:r>
          </a:p>
          <a:p>
            <a:pPr algn="l" eaLnBrk="1" hangingPunct="1">
              <a:lnSpc>
                <a:spcPct val="90000"/>
              </a:lnSpc>
              <a:buSzPct val="105000"/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C000"/>
                </a:solidFill>
                <a:latin typeface="Comic Sans MS" pitchFamily="66" charset="0"/>
              </a:rPr>
              <a:t> </a:t>
            </a:r>
          </a:p>
          <a:p>
            <a:pPr algn="l" eaLnBrk="1" hangingPunct="1">
              <a:lnSpc>
                <a:spcPct val="90000"/>
              </a:lnSpc>
              <a:buSzPct val="110000"/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C000"/>
                </a:solidFill>
                <a:latin typeface="Comic Sans MS" pitchFamily="66" charset="0"/>
              </a:rPr>
              <a:t>В Японии в храме </a:t>
            </a:r>
            <a:r>
              <a:rPr lang="ru-RU" sz="2400" dirty="0" err="1" smtClean="0">
                <a:solidFill>
                  <a:srgbClr val="FFC000"/>
                </a:solidFill>
                <a:latin typeface="Comic Sans MS" pitchFamily="66" charset="0"/>
              </a:rPr>
              <a:t>Атеуса</a:t>
            </a:r>
            <a:r>
              <a:rPr lang="ru-RU" sz="2400" dirty="0" smtClean="0">
                <a:solidFill>
                  <a:srgbClr val="FFC000"/>
                </a:solidFill>
                <a:latin typeface="Comic Sans MS" pitchFamily="66" charset="0"/>
              </a:rPr>
              <a:t> хранится священная сабля с 13 предметами таинств, образующими его рукоятку. </a:t>
            </a:r>
          </a:p>
          <a:p>
            <a:pPr algn="l" eaLnBrk="1" hangingPunct="1">
              <a:lnSpc>
                <a:spcPct val="90000"/>
              </a:lnSpc>
              <a:buSzPct val="110000"/>
              <a:buFont typeface="Arial" pitchFamily="34" charset="0"/>
              <a:buChar char="•"/>
            </a:pPr>
            <a:endParaRPr lang="ru-RU" sz="24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algn="l">
              <a:lnSpc>
                <a:spcPct val="90000"/>
              </a:lnSpc>
              <a:buSzPct val="110000"/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C000"/>
                </a:solidFill>
                <a:latin typeface="Comic Sans MS" pitchFamily="66" charset="0"/>
              </a:rPr>
              <a:t>В Мексике 13 является священным числом, мексиканцы поклоняются 13 богам.</a:t>
            </a:r>
          </a:p>
          <a:p>
            <a:pPr algn="l">
              <a:lnSpc>
                <a:spcPct val="90000"/>
              </a:lnSpc>
              <a:buSzPct val="110000"/>
              <a:buFont typeface="Arial" pitchFamily="34" charset="0"/>
              <a:buChar char="•"/>
            </a:pPr>
            <a:endParaRPr lang="ru-RU" sz="24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algn="l" eaLnBrk="1" hangingPunct="1">
              <a:lnSpc>
                <a:spcPct val="90000"/>
              </a:lnSpc>
              <a:buSzPct val="110000"/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C000"/>
                </a:solidFill>
                <a:latin typeface="Comic Sans MS" pitchFamily="66" charset="0"/>
              </a:rPr>
              <a:t>Орел на гербе США имел в каждом крыле по 13 перьев. Американский Союз первоначально образовали как раз 13 штатов</a:t>
            </a:r>
          </a:p>
          <a:p>
            <a:pPr algn="l" eaLnBrk="1" hangingPunct="1">
              <a:lnSpc>
                <a:spcPct val="90000"/>
              </a:lnSpc>
              <a:buSzPct val="110000"/>
              <a:buFont typeface="Arial" pitchFamily="34" charset="0"/>
              <a:buChar char="•"/>
            </a:pPr>
            <a:endParaRPr lang="ru-RU" sz="24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algn="l" eaLnBrk="1" hangingPunct="1">
              <a:lnSpc>
                <a:spcPct val="90000"/>
              </a:lnSpc>
              <a:buSzPct val="110000"/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FF00"/>
                </a:solidFill>
                <a:latin typeface="Comic Sans MS" pitchFamily="66" charset="0"/>
              </a:rPr>
              <a:t>Король Франции Людовик (кстати, тринадцатый) считал число 13 счастливым.</a:t>
            </a:r>
            <a:endParaRPr lang="ru-RU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6" name="Picture 2" descr="d:\Desktop\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6446" y="428604"/>
            <a:ext cx="2089562" cy="142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ru-RU" sz="6000" dirty="0">
                <a:solidFill>
                  <a:srgbClr val="FF3300"/>
                </a:solidFill>
                <a:latin typeface="Comic Sans MS" pitchFamily="66" charset="0"/>
              </a:rPr>
              <a:t>Число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990099"/>
                </a:solidFill>
                <a:latin typeface="Comic Sans MS" pitchFamily="66" charset="0"/>
              </a:rPr>
              <a:t>В </a:t>
            </a:r>
            <a:r>
              <a:rPr lang="ru-RU" b="1" dirty="0">
                <a:solidFill>
                  <a:srgbClr val="990099"/>
                </a:solidFill>
                <a:latin typeface="Comic Sans MS" pitchFamily="66" charset="0"/>
              </a:rPr>
              <a:t>математике:    6-ое простое </a:t>
            </a:r>
            <a:r>
              <a:rPr lang="ru-RU" b="1" dirty="0" smtClean="0">
                <a:solidFill>
                  <a:srgbClr val="990099"/>
                </a:solidFill>
                <a:latin typeface="Comic Sans MS" pitchFamily="66" charset="0"/>
              </a:rPr>
              <a:t>число</a:t>
            </a:r>
            <a:endParaRPr lang="ru-RU" b="1" dirty="0">
              <a:solidFill>
                <a:srgbClr val="990099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В науке:   атомный номер </a:t>
            </a: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алюминия</a:t>
            </a:r>
            <a:endParaRPr lang="ru-RU" b="1" dirty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FFFF15"/>
                </a:solidFill>
                <a:latin typeface="Comic Sans MS" pitchFamily="66" charset="0"/>
              </a:rPr>
              <a:t>В религии : на тайной вечери за столом сидело тринадцать человек: 12 апостолов и Иисус Христос.  </a:t>
            </a:r>
            <a:endParaRPr lang="ru-RU" b="1" dirty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Интересные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факты: В 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составе первой очереди Московского метро, было открыто 13 станций. </a:t>
            </a:r>
            <a:endParaRPr lang="ru-RU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endParaRPr lang="ru-RU" sz="2000" b="1" dirty="0">
              <a:latin typeface="Comic Sans MS" pitchFamily="66" charset="0"/>
            </a:endParaRPr>
          </a:p>
        </p:txBody>
      </p:sp>
      <p:pic>
        <p:nvPicPr>
          <p:cNvPr id="57349" name="Picture 5" descr="13766_prev_9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4857760"/>
            <a:ext cx="1716092" cy="171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9988350">
            <a:off x="6422238" y="4803813"/>
            <a:ext cx="1400426" cy="156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d:\Desktop\1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0694" y="0"/>
            <a:ext cx="2089562" cy="142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3300"/>
                </a:solidFill>
                <a:latin typeface="Comic Sans MS" pitchFamily="66" charset="0"/>
              </a:rPr>
              <a:t>Число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В российской военной авиации отсутствуют самолёты с бортовым номером 13, как и позывные лётчиков с этим номером. При этом во время Великой Отечественной войны 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  <a:hlinkClick r:id="rId3" tooltip="Покрышкин, Александр Иванович"/>
              </a:rPr>
              <a:t>А. И. </a:t>
            </a:r>
            <a:r>
              <a:rPr lang="ru-RU" sz="2400" b="1" dirty="0" err="1" smtClean="0">
                <a:solidFill>
                  <a:srgbClr val="FFC000"/>
                </a:solidFill>
                <a:latin typeface="Comic Sans MS" pitchFamily="66" charset="0"/>
                <a:hlinkClick r:id="rId3" tooltip="Покрышкин, Александр Иванович"/>
              </a:rPr>
              <a:t>Покрышкин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 воевал на «</a:t>
            </a:r>
            <a:r>
              <a:rPr lang="ru-RU" sz="2400" b="1" dirty="0" err="1" smtClean="0">
                <a:solidFill>
                  <a:srgbClr val="FFC000"/>
                </a:solidFill>
                <a:latin typeface="Comic Sans MS" pitchFamily="66" charset="0"/>
              </a:rPr>
              <a:t>Аэрокобре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» под № 13 с позывным «13», Александр Иванович родился в 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  <a:hlinkClick r:id="rId4" tooltip="1913 год"/>
              </a:rPr>
              <a:t>1913 году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 </a:t>
            </a:r>
            <a:endParaRPr lang="ru-RU" sz="24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  <p:pic>
        <p:nvPicPr>
          <p:cNvPr id="4" name="Picture 2" descr="d:\Desktop\1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6512" y="428604"/>
            <a:ext cx="2089562" cy="142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13766_prev_9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5143512"/>
            <a:ext cx="150228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latin typeface="Comic Sans MS" pitchFamily="66" charset="0"/>
              </a:rPr>
              <a:t>Число 13 в спорте и играх</a:t>
            </a:r>
            <a:endParaRPr lang="ru-RU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  <a:hlinkClick r:id="rId3" tooltip="Футбол"/>
              </a:rPr>
              <a:t>Футбол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: 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  <a:hlinkClick r:id="rId4" tooltip="Клуб Тринадцати"/>
              </a:rPr>
              <a:t>Клуб Тринадцати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 — организация, призванная представлять интересы 20 величайших футбольных клубов Бразилии.</a:t>
            </a:r>
          </a:p>
          <a:p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В 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  <a:hlinkClick r:id="rId5" tooltip="Чемпионат мира по баскетболу 1967"/>
              </a:rPr>
              <a:t>Чемпионате мира по баскетболу 1967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 года принимали участие 13 команд</a:t>
            </a:r>
          </a:p>
          <a:p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13 метров — эталон диаметра арены 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  <a:hlinkClick r:id="rId6" tooltip="Цирк"/>
              </a:rPr>
              <a:t>цирка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5" descr="13766_prev_98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43174" y="4643446"/>
            <a:ext cx="2000264" cy="199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FFC000"/>
                </a:solidFill>
                <a:latin typeface="Comic Sans MS" pitchFamily="66" charset="0"/>
              </a:rPr>
              <a:t>Изучение общественного мнения</a:t>
            </a:r>
            <a:r>
              <a:rPr lang="ru-RU" sz="1800" dirty="0" smtClean="0">
                <a:solidFill>
                  <a:srgbClr val="FFC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C000"/>
                </a:solidFill>
                <a:latin typeface="Comic Sans MS" pitchFamily="66" charset="0"/>
              </a:rPr>
            </a:br>
            <a:r>
              <a:rPr lang="ru-RU" sz="1800" dirty="0" smtClean="0">
                <a:solidFill>
                  <a:srgbClr val="FFC000"/>
                </a:solidFill>
                <a:latin typeface="Comic Sans MS" pitchFamily="66" charset="0"/>
              </a:rPr>
              <a:t>Результаты анкетирования учащихся 7а,7б,7г классов (68человек)</a:t>
            </a:r>
            <a:endParaRPr lang="ru-RU" sz="18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785926"/>
            <a:ext cx="8215370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80000"/>
              </a:lnSpc>
              <a:buAutoNum type="arabicPeriod"/>
            </a:pPr>
            <a:r>
              <a:rPr lang="ru-RU" sz="1800" b="1" dirty="0" smtClean="0">
                <a:solidFill>
                  <a:srgbClr val="FF6600"/>
                </a:solidFill>
                <a:latin typeface="Comic Sans MS" pitchFamily="66" charset="0"/>
              </a:rPr>
              <a:t>Считаете ли вы число 13 несчастливым  числом? </a:t>
            </a:r>
          </a:p>
          <a:p>
            <a:pPr marL="800100" lvl="1" indent="-342900">
              <a:lnSpc>
                <a:spcPct val="80000"/>
              </a:lnSpc>
              <a:buAutoNum type="arabicPeriod"/>
            </a:pPr>
            <a:endParaRPr lang="ru-RU" sz="18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80000"/>
              </a:lnSpc>
              <a:buAutoNum type="arabicPeriod"/>
            </a:pPr>
            <a:endParaRPr lang="ru-RU" sz="18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 smtClean="0">
                <a:solidFill>
                  <a:srgbClr val="FF6600"/>
                </a:solidFill>
                <a:latin typeface="Comic Sans MS" pitchFamily="66" charset="0"/>
              </a:rPr>
              <a:t>           Нет.                Да.         Безразличны к числу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 smtClean="0">
                <a:solidFill>
                  <a:srgbClr val="FF6600"/>
                </a:solidFill>
                <a:latin typeface="Comic Sans MS" pitchFamily="66" charset="0"/>
              </a:rPr>
              <a:t> 39%                   35%                      26%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dirty="0" smtClean="0">
              <a:solidFill>
                <a:srgbClr val="FF0066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rgbClr val="92D050"/>
                </a:solidFill>
                <a:latin typeface="Comic Sans MS" pitchFamily="66" charset="0"/>
              </a:rPr>
              <a:t>  </a:t>
            </a:r>
            <a:r>
              <a:rPr lang="ru-RU" sz="1800" b="1" dirty="0" smtClean="0">
                <a:solidFill>
                  <a:srgbClr val="92D050"/>
                </a:solidFill>
                <a:latin typeface="Comic Sans MS" pitchFamily="66" charset="0"/>
              </a:rPr>
              <a:t>2. Согласны ли Вы с мнением, что число 7 является счастливым</a:t>
            </a:r>
            <a:r>
              <a:rPr lang="ru-RU" sz="1800" dirty="0" smtClean="0">
                <a:solidFill>
                  <a:srgbClr val="92D050"/>
                </a:solidFill>
                <a:latin typeface="Comic Sans MS" pitchFamily="66" charset="0"/>
              </a:rPr>
              <a:t>?</a:t>
            </a:r>
          </a:p>
          <a:p>
            <a:pPr>
              <a:lnSpc>
                <a:spcPct val="80000"/>
              </a:lnSpc>
            </a:pPr>
            <a:endParaRPr lang="ru-RU" sz="1800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ru-RU" sz="18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latin typeface="Comic Sans MS" pitchFamily="66" charset="0"/>
              </a:rPr>
              <a:t>       </a:t>
            </a:r>
            <a:r>
              <a:rPr lang="ru-RU" sz="1800" b="1" dirty="0" smtClean="0">
                <a:solidFill>
                  <a:srgbClr val="92D050"/>
                </a:solidFill>
                <a:latin typeface="Comic Sans MS" pitchFamily="66" charset="0"/>
              </a:rPr>
              <a:t>Нет.               Да.        Безразличны к числу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 smtClean="0">
                <a:solidFill>
                  <a:srgbClr val="92D050"/>
                </a:solidFill>
                <a:latin typeface="Comic Sans MS" pitchFamily="66" charset="0"/>
              </a:rPr>
              <a:t>10%                 67%                    23%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80000"/>
              </a:lnSpc>
            </a:pPr>
            <a:r>
              <a:rPr lang="ru-RU" sz="1800" b="1" dirty="0" smtClean="0">
                <a:solidFill>
                  <a:srgbClr val="FFFF15"/>
                </a:solidFill>
                <a:latin typeface="Comic Sans MS" pitchFamily="66" charset="0"/>
              </a:rPr>
              <a:t>3.Боитесь ли вы пятницу, 13?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solidFill>
                  <a:srgbClr val="FFFF15"/>
                </a:solidFill>
                <a:latin typeface="Comic Sans MS" pitchFamily="66" charset="0"/>
              </a:rPr>
              <a:t>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solidFill>
                  <a:srgbClr val="FFFF15"/>
                </a:solidFill>
                <a:latin typeface="Comic Sans MS" pitchFamily="66" charset="0"/>
              </a:rPr>
              <a:t>ДА                                                                         </a:t>
            </a:r>
            <a:r>
              <a:rPr lang="ru-RU" sz="1800" b="1" dirty="0" smtClean="0">
                <a:solidFill>
                  <a:srgbClr val="FFFF15"/>
                </a:solidFill>
                <a:latin typeface="Comic Sans MS" pitchFamily="66" charset="0"/>
              </a:rPr>
              <a:t>Нет.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 smtClean="0">
                <a:solidFill>
                  <a:srgbClr val="FFFF15"/>
                </a:solidFill>
                <a:latin typeface="Comic Sans MS" pitchFamily="66" charset="0"/>
              </a:rPr>
              <a:t>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 smtClean="0">
                <a:solidFill>
                  <a:srgbClr val="FFFF15"/>
                </a:solidFill>
                <a:latin typeface="Comic Sans MS" pitchFamily="66" charset="0"/>
              </a:rPr>
              <a:t>38%                                                     62%   </a:t>
            </a:r>
          </a:p>
        </p:txBody>
      </p:sp>
      <p:pic>
        <p:nvPicPr>
          <p:cNvPr id="4" name="Picture 14" descr="13766_prev_98"/>
          <p:cNvPicPr>
            <a:picLocks noGrp="1" noChangeAspect="1" noChangeArrowheads="1" noCrop="1"/>
          </p:cNvPicPr>
          <p:nvPr>
            <p:ph type="tbl" idx="1"/>
          </p:nvPr>
        </p:nvPicPr>
        <p:blipFill>
          <a:blip r:embed="rId3"/>
          <a:srcRect/>
          <a:stretch>
            <a:fillRect/>
          </a:stretch>
        </p:blipFill>
        <p:spPr bwMode="auto">
          <a:xfrm rot="20708397">
            <a:off x="3351952" y="5353680"/>
            <a:ext cx="1381356" cy="125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Comic Sans MS" pitchFamily="66" charset="0"/>
              </a:rPr>
              <a:t>УСПЕВАЕМОСТЬ</a:t>
            </a:r>
            <a:endParaRPr lang="ru-RU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5" descr="13766_prev_9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359544"/>
            <a:ext cx="1714512" cy="1712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391400" cy="1219200"/>
          </a:xfrm>
        </p:spPr>
        <p:txBody>
          <a:bodyPr/>
          <a:lstStyle/>
          <a:p>
            <a:r>
              <a:rPr lang="ru-RU" sz="5400" b="1" dirty="0" smtClean="0">
                <a:solidFill>
                  <a:srgbClr val="FFFF15"/>
                </a:solidFill>
                <a:latin typeface="Comic Sans MS" pitchFamily="66" charset="0"/>
              </a:rPr>
              <a:t>ВЫВОД:</a:t>
            </a:r>
            <a:endParaRPr lang="ru-RU" sz="5400" b="1" dirty="0">
              <a:solidFill>
                <a:srgbClr val="FFFF15"/>
              </a:solidFill>
              <a:latin typeface="Comic Sans MS" pitchFamily="66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86728" cy="4919682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rgbClr val="FFFF00"/>
                </a:solidFill>
                <a:latin typeface="Comic Sans MS" pitchFamily="66" charset="0"/>
              </a:rPr>
              <a:t>В век прогрессивных технологий всё меньше остаётся места для идеализма, а, следовательно, и для числовых суеверий и мистики.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4800" b="1" dirty="0" smtClean="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rgbClr val="FFFF00"/>
                </a:solidFill>
                <a:latin typeface="Comic Sans MS" pitchFamily="66" charset="0"/>
              </a:rPr>
              <a:t>Число 7и 13 ничем не выделяется из обычного числового ряда: тринадцатого числа происходит, в среднем, столько же несчастных случаев, как и в любой другой день.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rgbClr val="00FF0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rgbClr val="00FF00"/>
                </a:solidFill>
                <a:latin typeface="Comic Sans MS" pitchFamily="66" charset="0"/>
              </a:rPr>
              <a:t>«</a:t>
            </a:r>
            <a:r>
              <a:rPr lang="ru-RU" sz="2400" b="1" dirty="0">
                <a:solidFill>
                  <a:srgbClr val="00FF00"/>
                </a:solidFill>
                <a:latin typeface="Comic Sans MS" pitchFamily="66" charset="0"/>
              </a:rPr>
              <a:t>13 человек за столом может быть несчастливым числом, если вы приготовили только 12 котлет</a:t>
            </a:r>
            <a:r>
              <a:rPr lang="ru-RU" sz="2400" b="1" dirty="0" smtClean="0">
                <a:solidFill>
                  <a:srgbClr val="00FF00"/>
                </a:solidFill>
                <a:latin typeface="Comic Sans MS" pitchFamily="66" charset="0"/>
              </a:rPr>
              <a:t>»  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rgbClr val="00FF00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rgbClr val="00FF00"/>
                </a:solidFill>
                <a:latin typeface="Comic Sans MS" pitchFamily="66" charset="0"/>
              </a:rPr>
              <a:t>Гручо</a:t>
            </a:r>
            <a:r>
              <a:rPr lang="ru-RU" sz="2400" b="1" dirty="0" smtClean="0">
                <a:solidFill>
                  <a:srgbClr val="00FF00"/>
                </a:solidFill>
                <a:latin typeface="Comic Sans MS" pitchFamily="66" charset="0"/>
              </a:rPr>
              <a:t> Маркс</a:t>
            </a:r>
            <a:endParaRPr lang="ru-RU" sz="2400" b="1" dirty="0">
              <a:solidFill>
                <a:srgbClr val="00FF00"/>
              </a:solidFill>
              <a:latin typeface="Comic Sans MS" pitchFamily="66" charset="0"/>
            </a:endParaRPr>
          </a:p>
        </p:txBody>
      </p:sp>
      <p:pic>
        <p:nvPicPr>
          <p:cNvPr id="64517" name="Picture 5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357166"/>
            <a:ext cx="1144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Picture 6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715000"/>
            <a:ext cx="1144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752600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FF15"/>
                </a:solidFill>
                <a:latin typeface="Comic Sans MS" pitchFamily="66" charset="0"/>
              </a:rPr>
              <a:t>Спасибо за внимание !</a:t>
            </a:r>
            <a:endParaRPr lang="ru-RU" sz="9600" b="1" dirty="0">
              <a:solidFill>
                <a:srgbClr val="FFFF15"/>
              </a:solidFill>
              <a:latin typeface="Comic Sans MS" pitchFamily="66" charset="0"/>
            </a:endParaRPr>
          </a:p>
        </p:txBody>
      </p:sp>
      <p:pic>
        <p:nvPicPr>
          <p:cNvPr id="3" name="Picture 17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31737"/>
            <a:ext cx="1638328" cy="1636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28604"/>
            <a:ext cx="1487243" cy="1485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3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57200" y="50800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8686" name="Picture 14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5728"/>
            <a:ext cx="1144588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15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5486400"/>
            <a:ext cx="1144588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8" name="WordArt 16"/>
          <p:cNvSpPr>
            <a:spLocks noChangeArrowheads="1" noChangeShapeType="1" noTextEdit="1"/>
          </p:cNvSpPr>
          <p:nvPr/>
        </p:nvSpPr>
        <p:spPr bwMode="auto">
          <a:xfrm>
            <a:off x="2000232" y="214290"/>
            <a:ext cx="819126" cy="1171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6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/>
              </a:rPr>
              <a:t>7</a:t>
            </a:r>
          </a:p>
        </p:txBody>
      </p:sp>
      <p:sp>
        <p:nvSpPr>
          <p:cNvPr id="28689" name="WordArt 17"/>
          <p:cNvSpPr>
            <a:spLocks noChangeArrowheads="1" noChangeShapeType="1" noTextEdit="1"/>
          </p:cNvSpPr>
          <p:nvPr/>
        </p:nvSpPr>
        <p:spPr bwMode="auto">
          <a:xfrm>
            <a:off x="6000760" y="5357826"/>
            <a:ext cx="1357322" cy="12144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6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/>
              </a:rPr>
              <a:t>13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Цель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выяснить влияют ли числа 7 и 13 на жизнь человека.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Объект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числа 7 и 13.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Предмет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влияние чисел 7 и 13 на жизнь человека.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Цель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выяснить влияют ли числа 7 и 13 на жизнь человека.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Объект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числа 7 и 13.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Предмет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влияние чисел 7 и 13 на жизнь человека.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Цель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выяснить влияют ли числа 7 и 13 на жизнь человека.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Объект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числа 7 и 13.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Предмет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влияние чисел 7 и 13 на жизнь человека.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Цель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выяснить влияют ли числа 7 и 13 на жизнь человека.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Объект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числа 7 и 13.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Предмет исследования: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влияние чисел 7 и 13 на жизнь человека.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928662" y="1571612"/>
            <a:ext cx="7458100" cy="3824302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ru-RU" sz="3600" u="sng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600" u="sng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3600" u="sng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Цель :</a:t>
            </a:r>
            <a:r>
              <a:rPr lang="ru-RU" sz="36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выяснить влияют ли числа 7 и 13 на жизнь </a:t>
            </a:r>
            <a:r>
              <a:rPr lang="ru-RU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человека.</a:t>
            </a:r>
            <a:br>
              <a:rPr lang="ru-RU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3600" u="sng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Объект :</a:t>
            </a:r>
            <a:r>
              <a:rPr lang="ru-RU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числа 7 и 13.</a:t>
            </a:r>
            <a:br>
              <a:rPr lang="ru-RU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3600" u="sng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Предмет:</a:t>
            </a:r>
            <a:r>
              <a:rPr lang="ru-RU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влияние чисел 7 и 13 на жизнь человека.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 autoUpdateAnimBg="0"/>
      <p:bldP spid="2868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600" u="sng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3600" u="sng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адачи:</a:t>
            </a:r>
            <a:r>
              <a:rPr lang="ru-RU" sz="36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20" y="1428736"/>
            <a:ext cx="8643998" cy="4071966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Изучение литературы</a:t>
            </a:r>
            <a:endParaRPr lang="ru-RU" sz="28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150000"/>
              </a:lnSpc>
            </a:pP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Анкетирование учащихся школы № </a:t>
            </a:r>
            <a:r>
              <a:rPr lang="ru-RU" sz="2800" dirty="0" smtClean="0"/>
              <a:t>8</a:t>
            </a:r>
            <a:endParaRPr lang="ru-RU" sz="28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150000"/>
              </a:lnSpc>
            </a:pP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Анализ успеваемости учащихся </a:t>
            </a:r>
            <a:r>
              <a:rPr lang="ru-RU" sz="2800" dirty="0" smtClean="0"/>
              <a:t>школы №8,  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родившихся 7 и 13 числа</a:t>
            </a:r>
            <a:endParaRPr lang="ru-RU" sz="28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14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548756"/>
            <a:ext cx="1285884" cy="1162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57200"/>
            <a:ext cx="1525588" cy="13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u="sng" dirty="0" smtClean="0">
                <a:solidFill>
                  <a:srgbClr val="FF0000"/>
                </a:solidFill>
                <a:latin typeface="Comic Sans MS" pitchFamily="66" charset="0"/>
              </a:rPr>
              <a:t>Гипотеза:</a:t>
            </a:r>
          </a:p>
          <a:p>
            <a:endParaRPr lang="ru-RU" sz="60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sz="6000" dirty="0" smtClean="0">
                <a:solidFill>
                  <a:srgbClr val="FFFF00"/>
                </a:solidFill>
                <a:latin typeface="Comic Sans MS" pitchFamily="66" charset="0"/>
              </a:rPr>
              <a:t>Число 7 </a:t>
            </a:r>
          </a:p>
          <a:p>
            <a:r>
              <a:rPr lang="ru-RU" sz="6000" dirty="0" smtClean="0">
                <a:solidFill>
                  <a:srgbClr val="FFFF00"/>
                </a:solidFill>
                <a:latin typeface="Comic Sans MS" pitchFamily="66" charset="0"/>
              </a:rPr>
              <a:t>счастливее числа 13</a:t>
            </a:r>
            <a:endParaRPr lang="ru-RU" sz="6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Picture 14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1525588" cy="13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4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5478412"/>
            <a:ext cx="1525588" cy="13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347680"/>
            <a:ext cx="4114800" cy="231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736502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4800" dirty="0" smtClean="0">
                <a:solidFill>
                  <a:srgbClr val="CC0000"/>
                </a:solidFill>
                <a:latin typeface="Comic Sans MS" pitchFamily="66" charset="0"/>
              </a:rPr>
              <a:t>Семь</a:t>
            </a:r>
            <a:r>
              <a:rPr lang="ru-RU" sz="4800" dirty="0" smtClean="0">
                <a:solidFill>
                  <a:srgbClr val="009900"/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solidFill>
                  <a:srgbClr val="009900"/>
                </a:solidFill>
                <a:latin typeface="Comic Sans MS" pitchFamily="66" charset="0"/>
              </a:rPr>
              <a:t>- </a:t>
            </a:r>
            <a:r>
              <a:rPr lang="ru-RU" sz="3200" dirty="0" smtClean="0">
                <a:solidFill>
                  <a:srgbClr val="FFC000"/>
                </a:solidFill>
                <a:latin typeface="Comic Sans MS" pitchFamily="66" charset="0"/>
              </a:rPr>
              <a:t>число духовного совершенства (печать Божья или число завета).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dirty="0" smtClean="0">
                <a:solidFill>
                  <a:srgbClr val="FFC000"/>
                </a:solidFill>
                <a:latin typeface="Comic Sans MS" pitchFamily="66" charset="0"/>
              </a:rPr>
              <a:t>      Оно произошло от еврейского слова "</a:t>
            </a:r>
            <a:r>
              <a:rPr lang="ru-RU" sz="3200" dirty="0" err="1" smtClean="0">
                <a:solidFill>
                  <a:srgbClr val="FFC000"/>
                </a:solidFill>
                <a:latin typeface="Comic Sans MS" pitchFamily="66" charset="0"/>
              </a:rPr>
              <a:t>савах</a:t>
            </a:r>
            <a:r>
              <a:rPr lang="ru-RU" sz="3200" dirty="0" smtClean="0">
                <a:solidFill>
                  <a:srgbClr val="FFC000"/>
                </a:solidFill>
                <a:latin typeface="Comic Sans MS" pitchFamily="66" charset="0"/>
              </a:rPr>
              <a:t>", означающего "быть наполненным или удовлетворенным, иметь достаток".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dirty="0" smtClean="0">
                <a:solidFill>
                  <a:srgbClr val="FFC000"/>
                </a:solidFill>
                <a:latin typeface="Comic Sans MS" pitchFamily="66" charset="0"/>
              </a:rPr>
              <a:t> </a:t>
            </a:r>
            <a:endParaRPr lang="ru-RU" sz="32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7554" y="1071546"/>
            <a:ext cx="31983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rgbClr val="FF3300"/>
                </a:solidFill>
                <a:latin typeface="Comic Sans MS" pitchFamily="66" charset="0"/>
              </a:rPr>
              <a:t>Число 7</a:t>
            </a:r>
            <a:endParaRPr lang="ru-RU" sz="6000" dirty="0">
              <a:latin typeface="Comic Sans MS" pitchFamily="66" charset="0"/>
            </a:endParaRPr>
          </a:p>
        </p:txBody>
      </p:sp>
      <p:pic>
        <p:nvPicPr>
          <p:cNvPr id="4" name="Picture 14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1525588" cy="13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ru-RU" sz="6000" dirty="0">
                <a:solidFill>
                  <a:srgbClr val="FF3300"/>
                </a:solidFill>
                <a:latin typeface="Comic Sans MS" pitchFamily="66" charset="0"/>
              </a:rPr>
              <a:t>Число 7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accent2"/>
                </a:solidFill>
                <a:latin typeface="Comic Sans MS" pitchFamily="66" charset="0"/>
              </a:rPr>
              <a:t>В </a:t>
            </a:r>
            <a:r>
              <a:rPr lang="ru-RU" b="1" dirty="0">
                <a:solidFill>
                  <a:schemeClr val="accent2"/>
                </a:solidFill>
                <a:latin typeface="Comic Sans MS" pitchFamily="66" charset="0"/>
              </a:rPr>
              <a:t>математике:    4-ое простое </a:t>
            </a:r>
            <a:r>
              <a:rPr lang="ru-RU" b="1" dirty="0" smtClean="0">
                <a:solidFill>
                  <a:schemeClr val="accent2"/>
                </a:solidFill>
                <a:latin typeface="Comic Sans MS" pitchFamily="66" charset="0"/>
              </a:rPr>
              <a:t>число</a:t>
            </a:r>
            <a:endParaRPr lang="ru-RU" b="1" dirty="0">
              <a:solidFill>
                <a:schemeClr val="accent2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FF3300"/>
                </a:solidFill>
                <a:latin typeface="Comic Sans MS" pitchFamily="66" charset="0"/>
              </a:rPr>
              <a:t>В науке:   атомный номер </a:t>
            </a:r>
            <a:r>
              <a:rPr lang="ru-RU" b="1" dirty="0" smtClean="0">
                <a:solidFill>
                  <a:srgbClr val="FF3300"/>
                </a:solidFill>
                <a:latin typeface="Comic Sans MS" pitchFamily="66" charset="0"/>
              </a:rPr>
              <a:t>азота</a:t>
            </a:r>
            <a:endParaRPr lang="ru-RU" b="1" dirty="0">
              <a:solidFill>
                <a:srgbClr val="FF330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FF00"/>
                </a:solidFill>
                <a:latin typeface="Comic Sans MS" pitchFamily="66" charset="0"/>
              </a:rPr>
              <a:t>В религии : Особенно важным число 7 становится с развитием </a:t>
            </a:r>
            <a:r>
              <a:rPr lang="ru-RU" b="1" dirty="0" smtClean="0">
                <a:solidFill>
                  <a:srgbClr val="00FF00"/>
                </a:solidFill>
                <a:latin typeface="Comic Sans MS" pitchFamily="66" charset="0"/>
              </a:rPr>
              <a:t>христианства</a:t>
            </a:r>
          </a:p>
        </p:txBody>
      </p:sp>
      <p:pic>
        <p:nvPicPr>
          <p:cNvPr id="56324" name="Picture 4" descr="nd_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1048979">
            <a:off x="3701582" y="4687078"/>
            <a:ext cx="15827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5" descr="13766_prev_9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285728"/>
            <a:ext cx="1144588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66" y="785794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  <a:latin typeface="Comic Sans MS" pitchFamily="66" charset="0"/>
              </a:rPr>
              <a:t>Семь грехов человека</a:t>
            </a:r>
            <a:endParaRPr lang="ru-RU" sz="28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285860"/>
            <a:ext cx="84296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Гордыня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- непомерная гордость, высокомерие, эгоизм</a:t>
            </a:r>
          </a:p>
          <a:p>
            <a:pPr algn="l"/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</a:rPr>
              <a:t>Алчность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- неумеренная  склонность к получению материальных благ</a:t>
            </a:r>
          </a:p>
          <a:p>
            <a:pPr algn="l"/>
            <a:r>
              <a:rPr lang="ru-RU" sz="2400" b="1" dirty="0" smtClean="0">
                <a:solidFill>
                  <a:srgbClr val="0070C0"/>
                </a:solidFill>
                <a:latin typeface="Comic Sans MS" pitchFamily="66" charset="0"/>
              </a:rPr>
              <a:t>Зависть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- это досада о чужом добре или благе </a:t>
            </a:r>
          </a:p>
          <a:p>
            <a:pPr algn="l"/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Гнев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- отрицательно окрашенный аффект  направленный против </a:t>
            </a:r>
            <a:r>
              <a:rPr lang="ru-RU" sz="2400" b="1" dirty="0" err="1" smtClean="0">
                <a:solidFill>
                  <a:srgbClr val="FFC000"/>
                </a:solidFill>
                <a:latin typeface="Comic Sans MS" pitchFamily="66" charset="0"/>
              </a:rPr>
              <a:t>испытаемой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 несправедливости</a:t>
            </a:r>
          </a:p>
          <a:p>
            <a:pPr algn="l"/>
            <a:r>
              <a:rPr lang="ru-RU" sz="2400" b="1" dirty="0" smtClean="0">
                <a:solidFill>
                  <a:srgbClr val="F8F8F8"/>
                </a:solidFill>
                <a:latin typeface="Comic Sans MS" pitchFamily="66" charset="0"/>
              </a:rPr>
              <a:t>Похоть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- это желание, потребность, частое воспринимаемая в негативном аспекте</a:t>
            </a:r>
          </a:p>
          <a:p>
            <a:pPr algn="l"/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Обжорство(чревоугодие)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- неумеренность и жадность в еде </a:t>
            </a:r>
          </a:p>
          <a:p>
            <a:pPr algn="l"/>
            <a:r>
              <a:rPr lang="ru-RU" sz="2400" b="1" dirty="0" smtClean="0">
                <a:solidFill>
                  <a:srgbClr val="FF9999"/>
                </a:solidFill>
                <a:latin typeface="Comic Sans MS" pitchFamily="66" charset="0"/>
              </a:rPr>
              <a:t>Лень</a:t>
            </a: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- отсутствие или недостаток трудолюбия   </a:t>
            </a:r>
          </a:p>
          <a:p>
            <a:pPr algn="l"/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 </a:t>
            </a:r>
            <a:endParaRPr lang="ru-RU" sz="24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  <p:pic>
        <p:nvPicPr>
          <p:cNvPr id="5" name="Picture 5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285728"/>
            <a:ext cx="1144588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714488"/>
            <a:ext cx="8001056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Семь нот— закон природы</a:t>
            </a:r>
          </a:p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Семь дней недели</a:t>
            </a:r>
          </a:p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7 цветов радуги</a:t>
            </a:r>
          </a:p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7-количество объектов, которое человек может удерживать одновременно в памяти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(правило семи объектов, установленное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Германом </a:t>
            </a:r>
            <a:r>
              <a:rPr lang="ru-RU" sz="2400" b="1" dirty="0" err="1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Эббингаузом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)</a:t>
            </a:r>
          </a:p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В Греции 7 воинов идут на Фивы </a:t>
            </a:r>
          </a:p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Рим — это город на 7 холмах</a:t>
            </a:r>
          </a:p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 В Китае живут 7 гениев (поэтов)</a:t>
            </a:r>
          </a:p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FFC000"/>
                </a:solidFill>
                <a:latin typeface="Comic Sans MS" pitchFamily="66" charset="0"/>
              </a:rPr>
              <a:t>В Индии 7 юных дев и есть бог огня с 7 языками</a:t>
            </a:r>
          </a:p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endParaRPr lang="ru-RU" sz="24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marL="342900" indent="-342900" algn="l" eaLnBrk="1" hangingPunct="1">
              <a:lnSpc>
                <a:spcPct val="80000"/>
              </a:lnSpc>
              <a:buFont typeface="+mj-lt"/>
              <a:buAutoNum type="arabicPeriod"/>
            </a:pPr>
            <a:endParaRPr lang="ru-RU" sz="2400" dirty="0" smtClean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285728"/>
            <a:ext cx="40719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>
                <a:solidFill>
                  <a:srgbClr val="FF3300"/>
                </a:solidFill>
                <a:latin typeface="Comic Sans MS" pitchFamily="66" charset="0"/>
              </a:rPr>
              <a:t>Число 7</a:t>
            </a:r>
            <a:endParaRPr lang="ru-RU" sz="6600" dirty="0"/>
          </a:p>
        </p:txBody>
      </p:sp>
      <p:pic>
        <p:nvPicPr>
          <p:cNvPr id="4" name="Picture 14" descr="13766_prev_9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08397">
            <a:off x="6528098" y="248163"/>
            <a:ext cx="2194034" cy="198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талья\Desktop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0800000" flipV="1">
            <a:off x="2071670" y="357166"/>
            <a:ext cx="5429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  <a:latin typeface="Comic Sans MS" pitchFamily="66" charset="0"/>
              </a:rPr>
              <a:t>Семь чудес света</a:t>
            </a:r>
            <a:endParaRPr lang="ru-RU" sz="36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imatedTitle2001">
  <a:themeElements>
    <a:clrScheme name="Другая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FFFF00"/>
      </a:accent5>
      <a:accent6>
        <a:srgbClr val="7D3C4A"/>
      </a:accent6>
      <a:hlink>
        <a:srgbClr val="FF8119"/>
      </a:hlink>
      <a:folHlink>
        <a:srgbClr val="44B9E8"/>
      </a:folHlink>
    </a:clrScheme>
    <a:fontScheme name="AnimatedTitle2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nimatedTitle20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Title20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Title20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Title20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Title20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Title20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Title20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6DCD14D6131824F93CD806DC1514337" ma:contentTypeVersion="49" ma:contentTypeDescription="Создание документа." ma:contentTypeScope="" ma:versionID="69f3a19ad76ea74e1257462e919f449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AWJJH2MPE6E2-304600351-47</_dlc_DocId>
    <_dlc_DocIdUrl xmlns="4a252ca3-5a62-4c1c-90a6-29f4710e47f8">
      <Url>http://edu-sps.koiro.local/Kostroma_EDU/Kos-Sch-8/nazarova_nb/_layouts/15/DocIdRedir.aspx?ID=AWJJH2MPE6E2-304600351-47</Url>
      <Description>AWJJH2MPE6E2-304600351-47</Description>
    </_dlc_DocIdUrl>
  </documentManagement>
</p:properties>
</file>

<file path=customXml/itemProps1.xml><?xml version="1.0" encoding="utf-8"?>
<ds:datastoreItem xmlns:ds="http://schemas.openxmlformats.org/officeDocument/2006/customXml" ds:itemID="{ACF9CFF4-3AC9-43C5-8F99-462A24BD0F80}"/>
</file>

<file path=customXml/itemProps2.xml><?xml version="1.0" encoding="utf-8"?>
<ds:datastoreItem xmlns:ds="http://schemas.openxmlformats.org/officeDocument/2006/customXml" ds:itemID="{BAF5B899-B615-443B-9D4B-2F4E85882C34}"/>
</file>

<file path=customXml/itemProps3.xml><?xml version="1.0" encoding="utf-8"?>
<ds:datastoreItem xmlns:ds="http://schemas.openxmlformats.org/officeDocument/2006/customXml" ds:itemID="{9753477D-5014-4DCC-916E-763296366DF9}"/>
</file>

<file path=customXml/itemProps4.xml><?xml version="1.0" encoding="utf-8"?>
<ds:datastoreItem xmlns:ds="http://schemas.openxmlformats.org/officeDocument/2006/customXml" ds:itemID="{D2CCF77E-A13B-47E5-A9A1-5B66F5AA67BA}"/>
</file>

<file path=docProps/app.xml><?xml version="1.0" encoding="utf-8"?>
<Properties xmlns="http://schemas.openxmlformats.org/officeDocument/2006/extended-properties" xmlns:vt="http://schemas.openxmlformats.org/officeDocument/2006/docPropsVTypes">
  <Template>Animated Starry Background</Template>
  <TotalTime>1728</TotalTime>
  <Words>757</Words>
  <Application>Microsoft Office PowerPoint</Application>
  <PresentationFormat>Экран (4:3)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AnimatedTitle2001</vt:lpstr>
      <vt:lpstr>           Муниципальное бюджетное образовательное учреждение города Костромы «Средняя общеобразовательная школа №8»  </vt:lpstr>
      <vt:lpstr> Цель : выяснить влияют ли числа 7 и 13 на жизнь человека. Объект : числа 7 и 13. Предмет: влияние чисел 7 и 13 на жизнь человека. </vt:lpstr>
      <vt:lpstr>Задачи: </vt:lpstr>
      <vt:lpstr>Слайд 4</vt:lpstr>
      <vt:lpstr>Слайд 5</vt:lpstr>
      <vt:lpstr>Число 7</vt:lpstr>
      <vt:lpstr>Слайд 7</vt:lpstr>
      <vt:lpstr>Слайд 8</vt:lpstr>
      <vt:lpstr>Слайд 9</vt:lpstr>
      <vt:lpstr>В литературе  7=3+4</vt:lpstr>
      <vt:lpstr>Число</vt:lpstr>
      <vt:lpstr>Число</vt:lpstr>
      <vt:lpstr>Число</vt:lpstr>
      <vt:lpstr>Число</vt:lpstr>
      <vt:lpstr>Число 13 в спорте и играх</vt:lpstr>
      <vt:lpstr>Изучение общественного мнения Результаты анкетирования учащихся 7а,7б,7г классов (68человек)</vt:lpstr>
      <vt:lpstr>УСПЕВАЕМОСТЬ</vt:lpstr>
      <vt:lpstr>ВЫВОД:</vt:lpstr>
      <vt:lpstr>Слайд 19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Yes, Shoes Can Make a Difference!</dc:title>
  <dc:creator>User</dc:creator>
  <cp:lastModifiedBy>Наталья</cp:lastModifiedBy>
  <cp:revision>120</cp:revision>
  <dcterms:created xsi:type="dcterms:W3CDTF">2004-12-06T22:47:52Z</dcterms:created>
  <dcterms:modified xsi:type="dcterms:W3CDTF">2015-10-26T13:57:39Z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0x01010036DCD14D6131824F93CD806DC1514337</vt:lpwstr>
  </property>
  <property fmtid="{D5CDD505-2E9C-101B-9397-08002B2CF9AE}" pid="3" name="_dlc_DocIdItemGuid">
    <vt:lpwstr>b0009d02-4d36-45be-a3a4-c2e32dfda8e9</vt:lpwstr>
  </property>
</Properties>
</file>