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64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1621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538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chutzstaffel_SS.svg?uselang=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ria.ru/announce/20150123/1043890448.html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ля того чтобы скачать картинку нажмите на ней правой кнопкой мыши и - 31 May 2013 - Blog - Instabon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9170" y="1484784"/>
            <a:ext cx="8744830" cy="52014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ВЕЛИКИЕ</a:t>
            </a:r>
          </a:p>
          <a:p>
            <a:pPr algn="ctr"/>
            <a:r>
              <a:rPr lang="ru-RU" sz="1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ДАТЫ</a:t>
            </a:r>
            <a:endParaRPr lang="ru-RU" sz="1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Для того чтобы скачать картинку нажмите на ней правой кнопкой мыши и - 31 May 2013 - Blog - Instabonu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7" name="Прямоугольник 6"/>
            <p:cNvSpPr/>
            <p:nvPr/>
          </p:nvSpPr>
          <p:spPr>
            <a:xfrm>
              <a:off x="1115616" y="692696"/>
              <a:ext cx="7272808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2060"/>
                  </a:solidFill>
                </a:rPr>
                <a:t>Весной 1942 лагерь с двух сторон был обнесён железобетонным забором. Охрану лагеря несли военнослужащие войск СС из соединения «Мёртвая голова». Заключённые лагеря делились на классы, что было визуально отражено нашивками на одежде.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56176" y="5157192"/>
            <a:ext cx="238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Внутри жилого барака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Для того чтобы скачать картинку нажмите на ней правой кнопкой мыши и - 31 May 2013 - Blog - Instabonu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5" name="Picture 2" descr="https://upload.wikimedia.org/wikipedia/commons/1/11/BIRKENAU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8024" y="2132856"/>
              <a:ext cx="3960440" cy="2970330"/>
            </a:xfrm>
            <a:prstGeom prst="rect">
              <a:avLst/>
            </a:prstGeom>
            <a:noFill/>
          </p:spPr>
        </p:pic>
        <p:sp>
          <p:nvSpPr>
            <p:cNvPr id="7" name="Прямоугольник 6"/>
            <p:cNvSpPr/>
            <p:nvPr/>
          </p:nvSpPr>
          <p:spPr>
            <a:xfrm>
              <a:off x="323528" y="260648"/>
              <a:ext cx="4572000" cy="6120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</a:rPr>
                <a:t>6 дней в неделю, кроме воскресенья, заключённые были обязаны работать. Изматывающий график работ и скудная пища стали причиной многочисленных смертей.</a:t>
              </a:r>
            </a:p>
            <a:p>
              <a:r>
                <a:rPr lang="ru-RU" sz="2400" b="1" dirty="0" smtClean="0">
                  <a:solidFill>
                    <a:srgbClr val="002060"/>
                  </a:solidFill>
                </a:rPr>
                <a:t> В лагере существовали отдельные блоки, служившие для различных целей.</a:t>
              </a:r>
            </a:p>
            <a:p>
              <a:r>
                <a:rPr lang="ru-RU" sz="2400" b="1" dirty="0" smtClean="0">
                  <a:solidFill>
                    <a:srgbClr val="002060"/>
                  </a:solidFill>
                </a:rPr>
                <a:t> В блоке № 11 производились </a:t>
              </a:r>
              <a:r>
                <a:rPr lang="ru-RU" sz="2400" b="1" dirty="0" smtClean="0">
                  <a:solidFill>
                    <a:srgbClr val="C00000"/>
                  </a:solidFill>
                </a:rPr>
                <a:t>наказания</a:t>
              </a:r>
              <a:r>
                <a:rPr lang="ru-RU" sz="2400" b="1" dirty="0" smtClean="0">
                  <a:solidFill>
                    <a:srgbClr val="002060"/>
                  </a:solidFill>
                </a:rPr>
                <a:t> для нарушителей правил лагеря. Людей по 4 человека помещали в так называемые «стоячие камеры» размером 90x90 см, где им приходилось стоять всю ночь.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Для того чтобы скачать картинку нажмите на ней правой кнопкой мыши и - 31 May 2013 - Blog - Instabonu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5220072" y="404664"/>
              <a:ext cx="3923928" cy="60016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</a:rPr>
                <a:t>Более жёсткие меры подразумевали медленные убийства: провинившихся либо сажали в герметичную камеру, где они умирали от нехватки кислорода, либо морили голодом до смерти. Между блоками 10 и 11 находился пыточный двор, где заключённых пытали и расстреливали.</a:t>
              </a:r>
            </a:p>
            <a:p>
              <a:r>
                <a:rPr lang="ru-RU" sz="2400" b="1" dirty="0" smtClean="0">
                  <a:solidFill>
                    <a:srgbClr val="002060"/>
                  </a:solidFill>
                </a:rPr>
                <a:t> Стена, у которой производился расстрел, была реконструирована после окончания войны.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  <p:pic>
          <p:nvPicPr>
            <p:cNvPr id="24580" name="Picture 4" descr="https://upload.wikimedia.org/wikipedia/commons/thumb/e/ee/AuschwitzExecutionWall2006.jpg/1024px-AuschwitzExecutionWall200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548680"/>
              <a:ext cx="4752528" cy="3685066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1331640" y="4293096"/>
              <a:ext cx="23983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Стена казни. </a:t>
              </a:r>
              <a:r>
                <a:rPr lang="ru-RU" dirty="0" err="1" smtClean="0"/>
                <a:t>Аушвиц</a:t>
              </a:r>
              <a:r>
                <a:rPr lang="ru-RU" dirty="0" smtClean="0"/>
                <a:t> 1</a:t>
              </a:r>
              <a:endParaRPr lang="ru-RU"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56176" y="5157192"/>
            <a:ext cx="238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Внутри жилого барака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Для того чтобы скачать картинку нажмите на ней правой кнопкой мыши и - 31 May 2013 - Blog - Instabonu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323528" y="332656"/>
              <a:ext cx="4572000" cy="58169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</a:rPr>
                <a:t>3 сентября 1941 года по приказу заместителя коменданта лагеря </a:t>
              </a:r>
              <a:r>
                <a:rPr lang="ru-RU" b="1" dirty="0" err="1" smtClean="0">
                  <a:solidFill>
                    <a:srgbClr val="002060"/>
                  </a:solidFill>
                </a:rPr>
                <a:t>оберщтурмфюрера</a:t>
              </a:r>
              <a:r>
                <a:rPr lang="ru-RU" b="1" dirty="0" smtClean="0">
                  <a:solidFill>
                    <a:srgbClr val="002060"/>
                  </a:solidFill>
                </a:rPr>
                <a:t> СС Карла </a:t>
              </a:r>
              <a:r>
                <a:rPr lang="ru-RU" b="1" dirty="0" err="1" smtClean="0">
                  <a:solidFill>
                    <a:srgbClr val="002060"/>
                  </a:solidFill>
                </a:rPr>
                <a:t>Фрицша</a:t>
              </a:r>
              <a:r>
                <a:rPr lang="ru-RU" b="1" dirty="0" smtClean="0">
                  <a:solidFill>
                    <a:srgbClr val="002060"/>
                  </a:solidFill>
                </a:rPr>
                <a:t>  было проведено первое испытание отравления людей газом Циклон Б в подвальных камерах блока 11,</a:t>
              </a:r>
            </a:p>
            <a:p>
              <a:r>
                <a:rPr lang="ru-RU" b="1" dirty="0" smtClean="0">
                  <a:solidFill>
                    <a:srgbClr val="002060"/>
                  </a:solidFill>
                </a:rPr>
                <a:t> в результате которого погибло 600 советских военнопленных и 250 польских узников, в основном больных.</a:t>
              </a:r>
            </a:p>
            <a:p>
              <a:endParaRPr lang="ru-RU" b="1" baseline="30000" dirty="0" smtClean="0">
                <a:solidFill>
                  <a:srgbClr val="002060"/>
                </a:solidFill>
              </a:endParaRPr>
            </a:p>
            <a:p>
              <a:r>
                <a:rPr lang="ru-RU" b="1" dirty="0" smtClean="0">
                  <a:solidFill>
                    <a:srgbClr val="002060"/>
                  </a:solidFill>
                </a:rPr>
                <a:t>Опыт был признан успешным, и помещение морга в здании крематория I было переконструировано в газовую камеру. Камера функционировала с 1941 по 1942 годы, а затем её перестроили в бомбоубежище СС.</a:t>
              </a:r>
            </a:p>
            <a:p>
              <a:r>
                <a:rPr lang="ru-RU" b="1" dirty="0" smtClean="0">
                  <a:solidFill>
                    <a:srgbClr val="002060"/>
                  </a:solidFill>
                </a:rPr>
                <a:t> Впоследствии камера и крематорий были воссозданы из оригинальных деталей и существуют по сей день в качестве памятника жестокости нацистов.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pic>
          <p:nvPicPr>
            <p:cNvPr id="27650" name="Picture 2" descr="https://upload.wikimedia.org/wikipedia/ru/e/ee/%D0%9F%D0%B5%D1%87%D0%B8_%D0%9E%D1%81%D0%B2%D0%B5%D0%BD%D1%86%D0%B8%D0%BC%D0%B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20072" y="332656"/>
              <a:ext cx="3591272" cy="4788363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5292080" y="5229200"/>
              <a:ext cx="35638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Сохранившиеся печи крематория. </a:t>
              </a:r>
            </a:p>
            <a:p>
              <a:pPr algn="ctr"/>
              <a:r>
                <a:rPr lang="ru-RU" dirty="0" err="1" smtClean="0"/>
                <a:t>Аушвиц</a:t>
              </a:r>
              <a:r>
                <a:rPr lang="ru-RU" dirty="0" smtClean="0"/>
                <a:t> 1</a:t>
              </a:r>
              <a:endParaRPr lang="ru-RU" dirty="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Для того чтобы скачать картинку нажмите на ней правой кнопкой мыши и - 31 May 2013 - Blog - Instabonu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>
            <a:xfrm>
              <a:off x="467544" y="332656"/>
              <a:ext cx="8280920" cy="2708434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ru-RU" sz="4000" b="1" u="sng" dirty="0" smtClean="0">
                  <a:solidFill>
                    <a:schemeClr val="bg1"/>
                  </a:solidFill>
                </a:rPr>
                <a:t>Холокост </a:t>
              </a:r>
              <a:r>
                <a:rPr lang="ru-RU" sz="2000" b="1" dirty="0" smtClean="0">
                  <a:solidFill>
                    <a:schemeClr val="bg1"/>
                  </a:solidFill>
                </a:rPr>
                <a:t> </a:t>
              </a:r>
              <a:r>
                <a:rPr lang="ru-RU" sz="2400" b="1" dirty="0" smtClean="0">
                  <a:solidFill>
                    <a:schemeClr val="bg1"/>
                  </a:solidFill>
                </a:rPr>
                <a:t>- </a:t>
              </a:r>
              <a:r>
                <a:rPr lang="ru-RU" sz="2600" b="1" dirty="0" smtClean="0">
                  <a:solidFill>
                    <a:schemeClr val="bg1"/>
                  </a:solidFill>
                </a:rPr>
                <a:t>это систематическое преследование и истребление нацистами  и их пособниками людей из-за их расовой, этнической, национальной принадлежности или генетического типа как неполноценных, вредных в рамках нацистской расовой теории в 1933-1945 гг.</a:t>
              </a:r>
              <a:endParaRPr lang="ru-RU" sz="2600" b="1" dirty="0">
                <a:solidFill>
                  <a:schemeClr val="bg1"/>
                </a:solidFill>
              </a:endParaRPr>
            </a:p>
          </p:txBody>
        </p:sp>
        <p:sp>
          <p:nvSpPr>
            <p:cNvPr id="26625" name="Rectangle 1"/>
            <p:cNvSpPr>
              <a:spLocks noChangeArrowheads="1"/>
            </p:cNvSpPr>
            <p:nvPr/>
          </p:nvSpPr>
          <p:spPr bwMode="auto">
            <a:xfrm>
              <a:off x="467544" y="3356992"/>
              <a:ext cx="8208912" cy="2492990"/>
            </a:xfrm>
            <a:prstGeom prst="rect">
              <a:avLst/>
            </a:prstGeom>
            <a:solidFill>
              <a:srgbClr val="C00000"/>
            </a:solidFill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sz="3600" b="1" i="0" u="sng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Войска СС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 </a:t>
              </a:r>
              <a:r>
                <a:rPr kumimoji="0" lang="ru-RU" sz="20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 - 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 </a:t>
              </a:r>
              <a:r>
                <a:rPr kumimoji="0" lang="de-DE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«</a:t>
              </a:r>
              <a:r>
                <a:rPr kumimoji="0" lang="de-DE" sz="2400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охранные</a:t>
              </a:r>
              <a:r>
                <a:rPr kumimoji="0" lang="de-DE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 </a:t>
              </a:r>
              <a:r>
                <a:rPr kumimoji="0" lang="de-DE" sz="2400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отряды</a:t>
              </a:r>
              <a:r>
                <a:rPr kumimoji="0" lang="de-DE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»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.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chemeClr val="bg1"/>
                  </a:solidFill>
                </a:rPr>
                <a:t> </a:t>
              </a:r>
              <a:r>
                <a:rPr lang="ru-RU" sz="2400" b="1" dirty="0" smtClean="0"/>
                <a:t>СС были основным организатором террора и уничтожения людей по расовым признакам, политическим убеждениям и государственной принадлежности как в Германии, так и в оккупированных ею странах. Отличались особой жестокостью.</a:t>
              </a: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pic>
        <p:nvPicPr>
          <p:cNvPr id="26626" name="Picture 2" descr="Runic «↯↯»">
            <a:hlinkClick r:id="rId3" tooltip="Runic «↯↯»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88763" y="152400"/>
            <a:ext cx="152400" cy="142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56176" y="5157192"/>
            <a:ext cx="238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Внутри жилого барака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Для того чтобы скачать картинку нажмите на ней правой кнопкой мыши и - 31 May 2013 - Blog - Instabonu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7" name="Прямоугольник 6"/>
            <p:cNvSpPr/>
            <p:nvPr/>
          </p:nvSpPr>
          <p:spPr>
            <a:xfrm>
              <a:off x="395536" y="404664"/>
              <a:ext cx="7200800" cy="156966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32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Во всем мире 27 января – в день освобождения советской армией Освенцима, вспоминают:</a:t>
              </a:r>
              <a:endPara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67544" y="2276872"/>
              <a:ext cx="8208912" cy="1200329"/>
            </a:xfrm>
            <a:prstGeom prst="rect">
              <a:avLst/>
            </a:prstGeom>
            <a:solidFill>
              <a:srgbClr val="C0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ru-RU" sz="2400" b="1" dirty="0" smtClean="0"/>
                <a:t>Об операции по освобождению Освенцима, о советских солдатах, которые ценой своих жизней принесли мир в Европу, освободив ее от фашизма</a:t>
              </a:r>
              <a:endParaRPr lang="ru-RU" sz="2400" b="1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67544" y="3645024"/>
              <a:ext cx="8280920" cy="1200329"/>
            </a:xfrm>
            <a:prstGeom prst="rect">
              <a:avLst/>
            </a:prstGeom>
            <a:solidFill>
              <a:srgbClr val="C0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ru-RU" sz="2400" b="1" dirty="0" smtClean="0"/>
                <a:t>О 600000 советских солдат, навечно оставшихся лежать в польской земле, память о подвиге которых не должна быть стерта по воле политиков</a:t>
              </a:r>
              <a:endParaRPr lang="ru-RU" sz="2400" b="1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67544" y="5085184"/>
              <a:ext cx="8280920" cy="1200329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ru-RU" sz="2400" b="1" dirty="0" smtClean="0"/>
                <a:t>О советских военачальниках, благодаря военному искусству которых Красная Армия в мае 1945 г. дошла до Берлина и уничтожила нацистского зверя в его логове</a:t>
              </a:r>
              <a:endParaRPr lang="ru-RU" sz="2400" b="1" dirty="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Для того чтобы скачать картинку нажмите на ней правой кнопкой мыши и - 31 May 2013 - Blog - Instabonu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4" name="Прямоугольник 3"/>
            <p:cNvSpPr/>
            <p:nvPr/>
          </p:nvSpPr>
          <p:spPr>
            <a:xfrm>
              <a:off x="611560" y="476672"/>
              <a:ext cx="7992888" cy="523220"/>
            </a:xfrm>
            <a:prstGeom prst="rect">
              <a:avLst/>
            </a:prstGeom>
            <a:solidFill>
              <a:srgbClr val="C0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ru-RU" sz="2800" b="1" dirty="0" smtClean="0"/>
                <a:t>Об узниках лагеря смерти и о жертвах Холокоста</a:t>
              </a:r>
              <a:endParaRPr lang="ru-RU" sz="2800" b="1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115616" y="1412776"/>
              <a:ext cx="7128792" cy="440120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4000" b="1" dirty="0" smtClean="0"/>
                <a:t>А также о памяти и дне сегодняшнем, когда очень легко в угоду политическим интересам переписывается история Великой Отечественной и Второй мировой войны</a:t>
              </a:r>
              <a:endParaRPr lang="ru-RU" sz="4000" b="1" dirty="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56176" y="5157192"/>
            <a:ext cx="238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Внутри жилого барака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Для того чтобы скачать картинку нажмите на ней правой кнопкой мыши и - 31 May 2013 - Blog - Instabonu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1187624" y="332656"/>
              <a:ext cx="496855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800" b="1" dirty="0" smtClean="0">
                  <a:solidFill>
                    <a:srgbClr val="0070C0"/>
                  </a:solidFill>
                </a:rPr>
                <a:t>Освобождение</a:t>
              </a:r>
              <a:endParaRPr lang="ru-RU" sz="4800" b="1" dirty="0">
                <a:solidFill>
                  <a:srgbClr val="0070C0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11560" y="1268760"/>
              <a:ext cx="7920880" cy="52629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</a:rPr>
                <a:t>Лагерь освобождён 27 января 1945 года войсками 59-й и 60-й армией  1-го Украинского фронта  под командованием Маршала Советского Союза И.С.Конева во взаимодействии с войсками 38-й армии 4-го Украинского фронта под командованием генерал-полковника И.Е.Петрова.</a:t>
              </a:r>
            </a:p>
            <a:p>
              <a:pPr algn="ctr"/>
              <a:r>
                <a:rPr lang="ru-RU" sz="2800" b="1" dirty="0" smtClean="0">
                  <a:solidFill>
                    <a:srgbClr val="002060"/>
                  </a:solidFill>
                </a:rPr>
                <a:t>Непосредственное участие в освобождении концлагеря принимали части 106-го стрелкового корпуса 60-й армии и 115-го стрелкового корпуса 59-й армии 1-го Украинского фронта: </a:t>
              </a:r>
            </a:p>
            <a:p>
              <a:pPr algn="ctr"/>
              <a:r>
                <a:rPr lang="ru-RU" sz="2800" b="1" dirty="0" smtClean="0">
                  <a:solidFill>
                    <a:srgbClr val="C00000"/>
                  </a:solidFill>
                </a:rPr>
                <a:t>бойцы разных национальностей</a:t>
              </a:r>
              <a:endParaRPr lang="ru-RU" sz="2800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Для того чтобы скачать картинку нажмите на ней правой кнопкой мыши и - 31 May 2013 - Blog - Instabonu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30722" name="Picture 2" descr="https://upload.wikimedia.org/wikipedia/commons/0/08/%D0%9E%D1%81%D0%B2%D0%BE%D0%B1%D0%BE%D0%B6%D0%B4%D0%B5%D0%BD%D0%BD%D1%8B%D1%85_%D0%BE%D1%81%D1%82%D0%B0%D0%B2%D1%88%D0%B8%D1%85%D1%81%D1%8F_%D0%B2_%D0%B6%D0%B8%D0%B2%D1%8B%D1%85_%D1%83%D0%B7%D0%BD%D0%B8%D0%BA%D0%BE%D0%B2_%D0%BA%D0%BE%D0%BD%D1%86%D0%BB%D0%B0%D0%B3%D0%B5%D1%80%D1%8F_%D0%9E%D1%81%D0%B2%D0%B5%D0%BD%D1%86%D0%B8%D0%BC_%D0%B2%D1%8B%D0%B2%D0%BE%D0%B4%D1%8F%D1%82_%D0%B8%D0%B7_%D0%BB%D0%B0%D0%B3%D0%B5%D1%80%D1%8F.jpe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5656" y="476672"/>
              <a:ext cx="6408712" cy="4918687"/>
            </a:xfrm>
            <a:prstGeom prst="rect">
              <a:avLst/>
            </a:prstGeom>
            <a:noFill/>
            <a:ln>
              <a:solidFill>
                <a:srgbClr val="0D1621"/>
              </a:solidFill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3347864" y="5373216"/>
              <a:ext cx="4572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2000" b="1" dirty="0" smtClean="0"/>
                <a:t>Советские солдаты выводят освобожденных узников концлагеря</a:t>
              </a:r>
              <a:endParaRPr lang="ru-RU" sz="2000" b="1" dirty="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56176" y="5157192"/>
            <a:ext cx="238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Внутри жилого барака</a:t>
            </a:r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Для того чтобы скачать картинку нажмите на ней правой кнопкой мыши и - 31 May 2013 - Blog - Instabonu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7" name="Прямоугольник 6"/>
            <p:cNvSpPr/>
            <p:nvPr/>
          </p:nvSpPr>
          <p:spPr>
            <a:xfrm>
              <a:off x="323528" y="332657"/>
              <a:ext cx="4392488" cy="4893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</a:rPr>
                <a:t>К сожалению, спустя почти 70 лет фашисты снова подняли голову, вновь полились реки крови ни в чем неповинных людей. История повторяется?</a:t>
              </a:r>
              <a:br>
                <a:rPr lang="ru-RU" sz="2400" b="1" dirty="0" smtClean="0">
                  <a:solidFill>
                    <a:srgbClr val="002060"/>
                  </a:solidFill>
                </a:rPr>
              </a:br>
              <a:r>
                <a:rPr lang="ru-RU" sz="2400" b="1" dirty="0" smtClean="0">
                  <a:solidFill>
                    <a:srgbClr val="002060"/>
                  </a:solidFill>
                </a:rPr>
                <a:t>Мы живем в мире, где правят информационные технологии, где ведутся не столь силовые действия, сколько информационные войны. </a:t>
              </a:r>
              <a:br>
                <a:rPr lang="ru-RU" sz="2400" b="1" dirty="0" smtClean="0">
                  <a:solidFill>
                    <a:srgbClr val="002060"/>
                  </a:solidFill>
                </a:rPr>
              </a:br>
              <a:r>
                <a:rPr lang="ru-RU" dirty="0" smtClean="0"/>
                <a:t/>
              </a:r>
              <a:br>
                <a:rPr lang="ru-RU" dirty="0" smtClean="0"/>
              </a:br>
              <a:r>
                <a:rPr lang="ru-RU" dirty="0" smtClean="0"/>
                <a:t/>
              </a:r>
              <a:br>
                <a:rPr lang="ru-RU" dirty="0" smtClean="0"/>
              </a:br>
              <a:r>
                <a:rPr lang="ru-RU" dirty="0" smtClean="0"/>
                <a:t/>
              </a:r>
              <a:br>
                <a:rPr lang="ru-RU" dirty="0" smtClean="0"/>
              </a:br>
              <a:endParaRPr lang="ru-RU" dirty="0"/>
            </a:p>
          </p:txBody>
        </p:sp>
        <p:pic>
          <p:nvPicPr>
            <p:cNvPr id="33796" name="Picture 4" descr="https://retina.news.mail.ru/pic/cc/c3/image246834_e9818230878c5ecfed095979d98ea36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1999" y="476672"/>
              <a:ext cx="4240089" cy="3096344"/>
            </a:xfrm>
            <a:prstGeom prst="rect">
              <a:avLst/>
            </a:prstGeom>
            <a:noFill/>
            <a:ln>
              <a:solidFill>
                <a:srgbClr val="0D1621"/>
              </a:solidFill>
            </a:ln>
          </p:spPr>
        </p:pic>
        <p:sp>
          <p:nvSpPr>
            <p:cNvPr id="11" name="Прямоугольник 10"/>
            <p:cNvSpPr/>
            <p:nvPr/>
          </p:nvSpPr>
          <p:spPr>
            <a:xfrm>
              <a:off x="611560" y="4293096"/>
              <a:ext cx="799288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rgbClr val="C00000"/>
                  </a:solidFill>
                </a:rPr>
                <a:t>Каждый день идет война за умы людей.</a:t>
              </a:r>
              <a:br>
                <a:rPr lang="ru-RU" sz="2400" b="1" dirty="0" smtClean="0">
                  <a:solidFill>
                    <a:srgbClr val="C00000"/>
                  </a:solidFill>
                </a:rPr>
              </a:br>
              <a:r>
                <a:rPr lang="ru-RU" sz="2400" b="1" dirty="0" smtClean="0">
                  <a:solidFill>
                    <a:srgbClr val="C00000"/>
                  </a:solidFill>
                </a:rPr>
                <a:t>Каждый день ведется пропаганда против России с целью оказания давления на нее, путем введения санкций, оказания экономического давления, а также с целью оправдания того зверства, которое происходит на Украине.</a:t>
              </a:r>
              <a:endParaRPr lang="ru-RU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08104" y="3573016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Обстрел Мариуполя</a:t>
              </a:r>
              <a:endParaRPr lang="ru-RU" b="1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Для того чтобы скачать картинку нажмите на ней правой кнопкой мыши и - 31 May 2013 - Blog - Instabonu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4" name="Прямоугольник 3"/>
            <p:cNvSpPr/>
            <p:nvPr/>
          </p:nvSpPr>
          <p:spPr>
            <a:xfrm>
              <a:off x="52472" y="188640"/>
              <a:ext cx="9091528" cy="520142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ВЕЛИКОЙ</a:t>
              </a:r>
            </a:p>
            <a:p>
              <a:pPr algn="ctr"/>
              <a:r>
                <a:rPr lang="ru-RU" sz="16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ПОБЕДЫ</a:t>
              </a:r>
              <a:endParaRPr lang="ru-RU" sz="16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Для того чтобы скачать картинку нажмите на ней правой кнопкой мыши и - 31 May 2013 - Blog - Instabonu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683568" y="404664"/>
              <a:ext cx="7416824" cy="2616101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3200" b="1" dirty="0" smtClean="0"/>
                <a:t>Из истории мы знаем, к чему привел фашизм. Больше такого не должно повториться. Но для этого необходимо призвать все мировое сообщество осознать эту </a:t>
              </a:r>
              <a:r>
                <a:rPr lang="ru-RU" sz="3600" b="1" dirty="0" smtClean="0"/>
                <a:t>угрозу!</a:t>
              </a:r>
              <a:endParaRPr lang="ru-RU" sz="3200" b="1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483768" y="3284984"/>
              <a:ext cx="6192688" cy="2554545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4000" b="1" u="sng" dirty="0" smtClean="0">
                  <a:solidFill>
                    <a:srgbClr val="FF0000"/>
                  </a:solidFill>
                </a:rPr>
                <a:t>Нельзя допустить дальнейшего возрождения фашизма </a:t>
              </a:r>
            </a:p>
            <a:p>
              <a:pPr algn="ctr"/>
              <a:r>
                <a:rPr lang="ru-RU" sz="4000" b="1" u="sng" dirty="0" smtClean="0">
                  <a:solidFill>
                    <a:srgbClr val="FF0000"/>
                  </a:solidFill>
                </a:rPr>
                <a:t>в 21 веке!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-63365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,, которых вспоминают во всем мире 27 января – в день освобождения советской армией Освенцима, а также о памяти и дне сегодняшнем, когда очень легко в угоду политическим интересам на Западе переписывается история Великой Отечественной и Второй мировой войны,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РИА Новости </a:t>
            </a:r>
            <a:r>
              <a:rPr lang="ru-RU" dirty="0" smtClean="0">
                <a:hlinkClick r:id="rId2"/>
              </a:rPr>
              <a:t>http://ria.ru/announce/20150123/1043890448.html#ixzz3PuUxNVSq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ля того чтобы скачать картинку нажмите на ней правой кнопкой мыши и - 31 May 2013 - Blog - Instabon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689686" y="689685"/>
            <a:ext cx="6858000" cy="5478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Для того чтобы скачать картинку нажмите на ней правой кнопкой мыши и - 31 May 2013 - Blog - Instabonu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14338" name="WordArt 2"/>
            <p:cNvSpPr>
              <a:spLocks noChangeArrowheads="1" noChangeShapeType="1" noTextEdit="1"/>
            </p:cNvSpPr>
            <p:nvPr/>
          </p:nvSpPr>
          <p:spPr bwMode="auto">
            <a:xfrm>
              <a:off x="673100" y="530225"/>
              <a:ext cx="7859339" cy="38004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b="1" kern="10" spc="0" dirty="0" smtClean="0">
                  <a:ln w="41275">
                    <a:solidFill>
                      <a:srgbClr val="C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Великой</a:t>
              </a:r>
            </a:p>
            <a:p>
              <a:pPr algn="ctr" rtl="0"/>
              <a:r>
                <a:rPr lang="ru-RU" sz="3600" b="1" kern="10" spc="0" dirty="0" smtClean="0">
                  <a:ln w="41275">
                    <a:solidFill>
                      <a:srgbClr val="C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 Победе</a:t>
              </a:r>
              <a:endParaRPr lang="ru-RU" sz="3600" b="1" kern="10" spc="0" dirty="0">
                <a:ln w="4127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endParaRPr>
            </a:p>
          </p:txBody>
        </p:sp>
      </p:grpSp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827584" y="4797152"/>
            <a:ext cx="7811144" cy="10051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посвящается...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Для того чтобы скачать картинку нажмите на ней правой кнопкой мыши и - 31 May 2013 - Blog - Instabonu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5" name="Рисунок 4" descr="Одна на всех - Победа и награда. 21.by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1556792"/>
              <a:ext cx="6912768" cy="48245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6886697"/>
            <a:chOff x="0" y="0"/>
            <a:chExt cx="9144000" cy="6886697"/>
          </a:xfrm>
        </p:grpSpPr>
        <p:pic>
          <p:nvPicPr>
            <p:cNvPr id="17410" name="Picture 2" descr="Фоны для презентаций День Победы 4 - Татьяна Петровна Писаревская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86697"/>
            </a:xfrm>
            <a:prstGeom prst="rect">
              <a:avLst/>
            </a:prstGeom>
            <a:noFill/>
          </p:spPr>
        </p:pic>
        <p:sp>
          <p:nvSpPr>
            <p:cNvPr id="3" name="WordArt 3"/>
            <p:cNvSpPr>
              <a:spLocks noChangeArrowheads="1" noChangeShapeType="1" noTextEdit="1"/>
            </p:cNvSpPr>
            <p:nvPr/>
          </p:nvSpPr>
          <p:spPr bwMode="auto">
            <a:xfrm>
              <a:off x="611560" y="1196752"/>
              <a:ext cx="7992888" cy="4752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b="1" kern="10" spc="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206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27 января</a:t>
              </a:r>
            </a:p>
            <a:p>
              <a:pPr algn="ctr" rtl="0"/>
              <a:r>
                <a:rPr lang="ru-RU" sz="3600" b="1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206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2015 года</a:t>
              </a:r>
              <a:endParaRPr lang="ru-RU" sz="3600" b="1" kern="10" spc="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6886697"/>
            <a:chOff x="0" y="0"/>
            <a:chExt cx="9144000" cy="6886697"/>
          </a:xfrm>
        </p:grpSpPr>
        <p:pic>
          <p:nvPicPr>
            <p:cNvPr id="17410" name="Picture 2" descr="Фоны для презентаций День Победы 4 - Татьяна Петровна Писаревская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86697"/>
            </a:xfrm>
            <a:prstGeom prst="rect">
              <a:avLst/>
            </a:prstGeom>
            <a:noFill/>
          </p:spPr>
        </p:pic>
        <p:sp>
          <p:nvSpPr>
            <p:cNvPr id="3" name="WordArt 3"/>
            <p:cNvSpPr>
              <a:spLocks noChangeArrowheads="1" noChangeShapeType="1" noTextEdit="1"/>
            </p:cNvSpPr>
            <p:nvPr/>
          </p:nvSpPr>
          <p:spPr bwMode="auto">
            <a:xfrm>
              <a:off x="611560" y="332656"/>
              <a:ext cx="7992888" cy="4752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b="1" kern="10" spc="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206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70-летие освобождения</a:t>
              </a:r>
            </a:p>
            <a:p>
              <a:pPr algn="ctr" rtl="0"/>
              <a:r>
                <a:rPr lang="ru-RU" sz="3600" b="1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206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лагеря смерти</a:t>
              </a:r>
            </a:p>
            <a:p>
              <a:pPr algn="ctr" rtl="0"/>
              <a:endPara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  <a:p>
              <a:pPr algn="ctr" rtl="0"/>
              <a:endParaRPr lang="ru-RU" sz="3600" b="1" kern="10" spc="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4" name="WordArt 2"/>
            <p:cNvSpPr>
              <a:spLocks noChangeArrowheads="1" noChangeShapeType="1" noTextEdit="1"/>
            </p:cNvSpPr>
            <p:nvPr/>
          </p:nvSpPr>
          <p:spPr bwMode="auto">
            <a:xfrm>
              <a:off x="395536" y="3140968"/>
              <a:ext cx="8280920" cy="30619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41275">
                    <a:solidFill>
                      <a:srgbClr val="C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ОСВЕНЦИМ</a:t>
              </a:r>
              <a:endParaRPr lang="ru-RU" sz="3600" kern="10" spc="0" dirty="0">
                <a:ln w="4127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Для того чтобы скачать картинку нажмите на ней правой кнопкой мыши и - 31 May 2013 - Blog - Instabonu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467544" y="1268760"/>
              <a:ext cx="8208912" cy="5078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2060"/>
                  </a:solidFill>
                </a:rPr>
                <a:t>27 января 1945 года советские войска, продвигаясь с боями по территории захваченной гитлеровскими войсками Польши, освободили немецкий концлагерь </a:t>
              </a:r>
              <a:r>
                <a:rPr lang="ru-RU" sz="3600" b="1" dirty="0" err="1" smtClean="0">
                  <a:solidFill>
                    <a:srgbClr val="002060"/>
                  </a:solidFill>
                </a:rPr>
                <a:t>Аушвиц</a:t>
              </a:r>
              <a:r>
                <a:rPr lang="ru-RU" sz="3600" b="1" dirty="0" smtClean="0">
                  <a:solidFill>
                    <a:srgbClr val="002060"/>
                  </a:solidFill>
                </a:rPr>
                <a:t> (польское название – Освенцим), который за пять лет существования был превращен в конвейер тотального уничтожения людей. 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Для того чтобы скачать картинку нажмите на ней правой кнопкой мыши и - 31 May 2013 - Blog - Instabonu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5292080" y="404664"/>
              <a:ext cx="3528392" cy="58169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</a:rPr>
                <a:t>С 1940 года в застенках концлагеря были замучены, по разным оценкам, </a:t>
              </a:r>
              <a:r>
                <a:rPr lang="ru-RU" sz="3600" b="1" u="sng" dirty="0" smtClean="0">
                  <a:solidFill>
                    <a:srgbClr val="002060"/>
                  </a:solidFill>
                </a:rPr>
                <a:t>от 1,5 до 4 миллионов </a:t>
              </a:r>
              <a:r>
                <a:rPr lang="ru-RU" sz="3600" b="1" dirty="0" smtClean="0">
                  <a:solidFill>
                    <a:srgbClr val="002060"/>
                  </a:solidFill>
                </a:rPr>
                <a:t>человек из </a:t>
              </a:r>
              <a:r>
                <a:rPr lang="ru-RU" sz="4800" b="1" dirty="0" smtClean="0">
                  <a:solidFill>
                    <a:srgbClr val="C00000"/>
                  </a:solidFill>
                </a:rPr>
                <a:t>30 </a:t>
              </a:r>
              <a:r>
                <a:rPr lang="ru-RU" sz="3600" b="1" dirty="0" smtClean="0">
                  <a:solidFill>
                    <a:srgbClr val="002060"/>
                  </a:solidFill>
                </a:rPr>
                <a:t>стран мира, </a:t>
              </a:r>
            </a:p>
            <a:p>
              <a:r>
                <a:rPr lang="ru-RU" sz="3600" b="1" dirty="0" smtClean="0">
                  <a:solidFill>
                    <a:srgbClr val="002060"/>
                  </a:solidFill>
                </a:rPr>
                <a:t>90% – евреи. 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  <p:pic>
          <p:nvPicPr>
            <p:cNvPr id="19460" name="Picture 4" descr="Польша: Освенцим освобождали украинцы Открытая линия"/>
            <p:cNvPicPr>
              <a:picLocks noChangeAspect="1" noChangeArrowheads="1"/>
            </p:cNvPicPr>
            <p:nvPr/>
          </p:nvPicPr>
          <p:blipFill>
            <a:blip r:embed="rId3" cstate="print"/>
            <a:srcRect l="3953" t="5929" r="14025" b="-799"/>
            <a:stretch>
              <a:fillRect/>
            </a:stretch>
          </p:blipFill>
          <p:spPr bwMode="auto">
            <a:xfrm>
              <a:off x="395536" y="1124744"/>
              <a:ext cx="4320480" cy="3331455"/>
            </a:xfrm>
            <a:prstGeom prst="rect">
              <a:avLst/>
            </a:prstGeom>
            <a:noFill/>
            <a:ln>
              <a:solidFill>
                <a:srgbClr val="0D1621"/>
              </a:solidFill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Для того чтобы скачать картинку нажмите на ней правой кнопкой мыши и - 31 May 2013 - Blog - Instabonu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4" name="Прямоугольник 3"/>
            <p:cNvSpPr/>
            <p:nvPr/>
          </p:nvSpPr>
          <p:spPr>
            <a:xfrm>
              <a:off x="395536" y="404664"/>
              <a:ext cx="3744416" cy="6124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002060"/>
                  </a:solidFill>
                </a:rPr>
                <a:t>Среди 2819 освобожденных Красной Армией заключенных было </a:t>
              </a:r>
              <a:r>
                <a:rPr lang="ru-RU" sz="4000" b="1" dirty="0" smtClean="0">
                  <a:solidFill>
                    <a:srgbClr val="C00000"/>
                  </a:solidFill>
                </a:rPr>
                <a:t>180 детей</a:t>
              </a:r>
              <a:r>
                <a:rPr lang="ru-RU" sz="3200" b="1" dirty="0" smtClean="0">
                  <a:solidFill>
                    <a:srgbClr val="002060"/>
                  </a:solidFill>
                </a:rPr>
                <a:t>; </a:t>
              </a:r>
            </a:p>
            <a:p>
              <a:r>
                <a:rPr lang="ru-RU" sz="3200" b="1" dirty="0" smtClean="0">
                  <a:solidFill>
                    <a:srgbClr val="002060"/>
                  </a:solidFill>
                </a:rPr>
                <a:t>52 из них не было и восьми лет, а немецкие палачи в белых халатах использовали их для медицинских экспериментов.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23554" name="Picture 2" descr="четвертый год подряд война твой дом солдат...&quot; * ПОБЕДА ЕСТЬ ПОБЕДА Политика"/>
            <p:cNvPicPr>
              <a:picLocks noChangeAspect="1" noChangeArrowheads="1"/>
            </p:cNvPicPr>
            <p:nvPr/>
          </p:nvPicPr>
          <p:blipFill>
            <a:blip r:embed="rId3" cstate="print"/>
            <a:srcRect l="8005"/>
            <a:stretch>
              <a:fillRect/>
            </a:stretch>
          </p:blipFill>
          <p:spPr bwMode="auto">
            <a:xfrm>
              <a:off x="4139952" y="2564904"/>
              <a:ext cx="4537514" cy="3324969"/>
            </a:xfrm>
            <a:prstGeom prst="rect">
              <a:avLst/>
            </a:prstGeom>
            <a:noFill/>
            <a:ln>
              <a:solidFill>
                <a:srgbClr val="0D1621"/>
              </a:solidFill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AWJJH2MPE6E2-599165591-312</_dlc_DocId>
    <_dlc_DocIdUrl xmlns="4a252ca3-5a62-4c1c-90a6-29f4710e47f8">
      <Url>http://edu-sps.koiro.local/Kostroma_EDU/Kos-Sch-41/zakon/_layouts/15/DocIdRedir.aspx?ID=AWJJH2MPE6E2-599165591-312</Url>
      <Description>AWJJH2MPE6E2-599165591-312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8DDF149BBCB6E4C909DA7CCB81919B7" ma:contentTypeVersion="49" ma:contentTypeDescription="Создание документа." ma:contentTypeScope="" ma:versionID="d13c33b93d17e337c90b1e987a442ef0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14B76E25-93BE-4886-A08B-37E075FA4C8B}"/>
</file>

<file path=customXml/itemProps2.xml><?xml version="1.0" encoding="utf-8"?>
<ds:datastoreItem xmlns:ds="http://schemas.openxmlformats.org/officeDocument/2006/customXml" ds:itemID="{435EB1F2-B9D5-48A9-92B7-3957B68DBC59}"/>
</file>

<file path=customXml/itemProps3.xml><?xml version="1.0" encoding="utf-8"?>
<ds:datastoreItem xmlns:ds="http://schemas.openxmlformats.org/officeDocument/2006/customXml" ds:itemID="{F3A38ABC-5C88-4905-9ED1-25144C8DCB87}"/>
</file>

<file path=customXml/itemProps4.xml><?xml version="1.0" encoding="utf-8"?>
<ds:datastoreItem xmlns:ds="http://schemas.openxmlformats.org/officeDocument/2006/customXml" ds:itemID="{C3946854-BFBB-4632-B9F9-EAA3123D8912}"/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290</Words>
  <Application>Microsoft Office PowerPoint</Application>
  <PresentationFormat>Экран (4:3)</PresentationFormat>
  <Paragraphs>57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Коршунова Е.В.</cp:lastModifiedBy>
  <cp:revision>28</cp:revision>
  <dcterms:modified xsi:type="dcterms:W3CDTF">2015-03-10T07:19:31Z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0x01010058DDF149BBCB6E4C909DA7CCB81919B7</vt:lpwstr>
  </property>
  <property fmtid="{D5CDD505-2E9C-101B-9397-08002B2CF9AE}" pid="3" name="_dlc_DocIdItemGuid">
    <vt:lpwstr>e998deab-b4dc-4f3a-95be-eb7b64dafe4c</vt:lpwstr>
  </property>
</Properties>
</file>