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95" r:id="rId2"/>
    <p:sldId id="257" r:id="rId3"/>
    <p:sldId id="296" r:id="rId4"/>
    <p:sldId id="279" r:id="rId5"/>
    <p:sldId id="278" r:id="rId6"/>
    <p:sldId id="274" r:id="rId7"/>
    <p:sldId id="280" r:id="rId8"/>
    <p:sldId id="275" r:id="rId9"/>
    <p:sldId id="281" r:id="rId10"/>
    <p:sldId id="282" r:id="rId11"/>
    <p:sldId id="297" r:id="rId12"/>
    <p:sldId id="283" r:id="rId13"/>
    <p:sldId id="290" r:id="rId14"/>
    <p:sldId id="289" r:id="rId15"/>
    <p:sldId id="284" r:id="rId16"/>
    <p:sldId id="285" r:id="rId17"/>
    <p:sldId id="286" r:id="rId18"/>
    <p:sldId id="287" r:id="rId19"/>
    <p:sldId id="288" r:id="rId20"/>
    <p:sldId id="298" r:id="rId21"/>
    <p:sldId id="299" r:id="rId22"/>
    <p:sldId id="292" r:id="rId23"/>
    <p:sldId id="291" r:id="rId24"/>
    <p:sldId id="293" r:id="rId25"/>
    <p:sldId id="266" r:id="rId26"/>
    <p:sldId id="29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479" autoAdjust="0"/>
  </p:normalViewPr>
  <p:slideViewPr>
    <p:cSldViewPr>
      <p:cViewPr varScale="1">
        <p:scale>
          <a:sx n="83" d="100"/>
          <a:sy n="83" d="100"/>
        </p:scale>
        <p:origin x="15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82E1A-C02B-472E-8F5E-EB0627941EA2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76ED4-2CCD-43A6-B84D-466399A9C4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933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6ED4-2CCD-43A6-B84D-466399A9C4F7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4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BE8E-04B3-4178-B70E-AED6850586F2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0D02-F9CD-459C-B36E-D031DA44FC1E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470ED-F579-4C0C-AC60-1B2B95E930CD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1173-8158-4468-BADB-517D0C34A5BD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FB66-10DE-462D-BE4F-BD7C8CEA97DD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97-06CD-4444-84CD-519ED69FE3E2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13E0-C06E-4173-A50C-9D9BB111115F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895E8-AE57-4DB7-A6F0-3CA53EA81B59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4519-5A34-4D47-936F-9B961A56EE98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91CF-B040-4D7D-8A67-06C97A2E8EFE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092B-20EA-41AD-AAF8-3E0F9D6F2C6A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t="-2000" r="-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13B0E-5135-4791-8C8F-554FE6D08425}" type="datetime1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3301A-861F-4399-A051-6193D2126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gi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00200"/>
            <a:ext cx="5616575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350047" y="2492897"/>
            <a:ext cx="2590105" cy="1853678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sz="3600" b="1" dirty="0" smtClean="0">
              <a:solidFill>
                <a:srgbClr val="33CC33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Урок </a:t>
            </a:r>
            <a:r>
              <a:rPr lang="ru-RU" sz="3600" b="1" dirty="0">
                <a:solidFill>
                  <a:srgbClr val="002060"/>
                </a:solidFill>
              </a:rPr>
              <a:t>русского языка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Весеннее солнце       Весенние лучи</a:t>
            </a:r>
            <a:endParaRPr lang="ru-RU" sz="40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И.п.  весеннее солнце                весенние лучи</a:t>
            </a:r>
          </a:p>
          <a:p>
            <a:pPr>
              <a:buNone/>
            </a:pPr>
            <a:r>
              <a:rPr lang="ru-RU" b="1" dirty="0" smtClean="0"/>
              <a:t>Р.п.   весеннего солнца               весенних лучей</a:t>
            </a:r>
          </a:p>
          <a:p>
            <a:pPr>
              <a:buNone/>
            </a:pPr>
            <a:r>
              <a:rPr lang="ru-RU" b="1" dirty="0" smtClean="0"/>
              <a:t>Д.п.  весеннему  солнцу             весенним лучам</a:t>
            </a:r>
          </a:p>
          <a:p>
            <a:pPr>
              <a:buNone/>
            </a:pPr>
            <a:r>
              <a:rPr lang="ru-RU" b="1" dirty="0" smtClean="0"/>
              <a:t>В.п.   весеннее солнце                весенние лучи</a:t>
            </a:r>
          </a:p>
          <a:p>
            <a:pPr>
              <a:buNone/>
            </a:pPr>
            <a:r>
              <a:rPr lang="ru-RU" b="1" dirty="0" smtClean="0"/>
              <a:t>Т.п.   весенним солнцем             весенними лучами</a:t>
            </a:r>
          </a:p>
          <a:p>
            <a:pPr>
              <a:buNone/>
            </a:pPr>
            <a:r>
              <a:rPr lang="ru-RU" b="1" dirty="0" smtClean="0"/>
              <a:t>П.п.  о весеннем солнце             о весенних лучах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1700808"/>
            <a:ext cx="457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Умножение 5"/>
          <p:cNvSpPr/>
          <p:nvPr/>
        </p:nvSpPr>
        <p:spPr>
          <a:xfrm>
            <a:off x="3275856" y="332656"/>
            <a:ext cx="576064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/>
          <p:cNvSpPr/>
          <p:nvPr/>
        </p:nvSpPr>
        <p:spPr>
          <a:xfrm>
            <a:off x="7740352" y="260648"/>
            <a:ext cx="504056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7128792" cy="309634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4800" dirty="0" smtClean="0"/>
              <a:t>Согласование</a:t>
            </a:r>
            <a:r>
              <a:rPr lang="ru-RU" sz="3600" dirty="0" smtClean="0"/>
              <a:t> – это подчинительная связь, при которой зависимое слово становится в той же форме, что и главное (согласуется с ним).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работа с учебником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9800" b="1" dirty="0" smtClean="0"/>
              <a:t>Тема урока: </a:t>
            </a:r>
            <a:br>
              <a:rPr lang="ru-RU" sz="9800" b="1" dirty="0" smtClean="0"/>
            </a:br>
            <a:r>
              <a:rPr lang="ru-RU" sz="9800" b="1" dirty="0" smtClean="0"/>
              <a:t>Согласование</a:t>
            </a:r>
            <a:endParaRPr lang="ru-RU" sz="9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259105"/>
              </p:ext>
            </p:extLst>
          </p:nvPr>
        </p:nvGraphicFramePr>
        <p:xfrm>
          <a:off x="179512" y="188640"/>
          <a:ext cx="871296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95447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Хочу узнать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Узнал 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54235">
                <a:tc>
                  <a:txBody>
                    <a:bodyPr/>
                    <a:lstStyle/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соединение слов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главное и зависимое слово</a:t>
                      </a:r>
                    </a:p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являются словосочетанием:</a:t>
                      </a: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- главные члены предложения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однородные члены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предложения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439729"/>
              </p:ext>
            </p:extLst>
          </p:nvPr>
        </p:nvGraphicFramePr>
        <p:xfrm>
          <a:off x="179512" y="188640"/>
          <a:ext cx="871296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95447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Хочу узнать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Узнал 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54235">
                <a:tc>
                  <a:txBody>
                    <a:bodyPr/>
                    <a:lstStyle/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соединение слов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главное и зависимое слово</a:t>
                      </a:r>
                    </a:p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являются словосочетанием:</a:t>
                      </a: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- главные члены предложения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однородные члены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предложения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 таком типе связи слов в словосочетании, как согласование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Весело заиграл яркий луч солнца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  Яркий луч   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4800" b="1" dirty="0" smtClean="0"/>
              <a:t>Согласование</a:t>
            </a:r>
            <a:endParaRPr lang="ru-RU" sz="4800" b="1" dirty="0"/>
          </a:p>
        </p:txBody>
      </p:sp>
      <p:sp>
        <p:nvSpPr>
          <p:cNvPr id="5" name="Умножение 4"/>
          <p:cNvSpPr/>
          <p:nvPr/>
        </p:nvSpPr>
        <p:spPr>
          <a:xfrm>
            <a:off x="2339752" y="1628800"/>
            <a:ext cx="360040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гнутая вниз стрелка 5"/>
          <p:cNvSpPr/>
          <p:nvPr/>
        </p:nvSpPr>
        <p:spPr>
          <a:xfrm rot="10800000">
            <a:off x="1115616" y="1196752"/>
            <a:ext cx="1512168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907704" y="23488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1255310" y="45492"/>
            <a:ext cx="4732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prstClr val="black"/>
                </a:solidFill>
                <a:ea typeface="+mj-ea"/>
                <a:cs typeface="+mj-cs"/>
              </a:rPr>
              <a:t>л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491880" y="170080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(Какой?)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99176" cy="4525963"/>
          </a:xfrm>
        </p:spPr>
        <p:txBody>
          <a:bodyPr/>
          <a:lstStyle/>
          <a:p>
            <a:pPr>
              <a:buNone/>
            </a:pPr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Яркий луч      -   И.п., ед. ч. м.р.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О ярком луче  –  П.п., ед.ч., м.р.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О ярких лучах – П.п., мн. ч.</a:t>
            </a:r>
          </a:p>
          <a:p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Карточка №1: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Выписать из предложения словосочетания с согласованием, определить род, число и падеж слов в данных словосочетаниях.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3645024"/>
            <a:ext cx="7272808" cy="24811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b="1" dirty="0" smtClean="0"/>
              <a:t>Дружные  ребята  вместе  гуляют по  весеннему  парку. </a:t>
            </a:r>
            <a:endParaRPr lang="ru-RU" sz="3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7344816" cy="4450506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>                                       Весна.</a:t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>       Весна всё не начиналась.    Долго  стояла … погода (…).  Но вот днем на солнце начал таять снег.  Вдруг потянуло … ветром (…). По улицам потекли … ручьи (…).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476672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 </a:t>
            </a:r>
            <a:r>
              <a:rPr lang="ru-RU" sz="2400" dirty="0" smtClean="0"/>
              <a:t>     </a:t>
            </a:r>
            <a:r>
              <a:rPr lang="ru-RU" sz="2400" b="1" dirty="0" smtClean="0"/>
              <a:t>Карточка №2: 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В</a:t>
            </a:r>
            <a:r>
              <a:rPr lang="ru-RU" sz="2400" dirty="0" smtClean="0">
                <a:solidFill>
                  <a:srgbClr val="002060"/>
                </a:solidFill>
              </a:rPr>
              <a:t>ставить подходящие по смыслу имена прилагательные и согласовать их с именами существительными. Определить род, число и падеж в словосочетаниях с согласованием.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115616" y="1556792"/>
            <a:ext cx="7056784" cy="2880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5200" b="1" dirty="0" smtClean="0">
                <a:latin typeface="Times New Roman" pitchFamily="18" charset="0"/>
                <a:cs typeface="Times New Roman" pitchFamily="18" charset="0"/>
              </a:rPr>
              <a:t>?!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Ожидание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нового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 </a:t>
            </a:r>
            <a:r>
              <a:rPr lang="ru-RU" sz="52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4800" b="1" i="1" dirty="0" smtClean="0"/>
              <a:t> </a:t>
            </a:r>
            <a:r>
              <a:rPr lang="ru-RU" sz="4800" b="1" i="1" dirty="0" smtClean="0"/>
              <a:t>  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Радость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встречи 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200" b="1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b="1" i="1" smtClean="0"/>
              <a:t>     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Страх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трудностями 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/>
          </a:p>
        </p:txBody>
      </p:sp>
      <p:pic>
        <p:nvPicPr>
          <p:cNvPr id="1026" name="Picture 2" descr="C:\Users\1\Desktop\126979_html_m5a426ae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88640"/>
            <a:ext cx="1133895" cy="11521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15616" y="548680"/>
            <a:ext cx="7004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Настрой на урок.</a:t>
            </a:r>
            <a:endParaRPr lang="ru-RU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Карточка №1: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Выписать из предложения словосочетания с согласованием, определить род, число и падеж слов в данных словосочетаниях.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3645024"/>
            <a:ext cx="7344816" cy="248113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b="1" dirty="0" smtClean="0"/>
              <a:t>Дружные  ребята  вместе  гуляют по  весеннему  парку. </a:t>
            </a:r>
          </a:p>
          <a:p>
            <a:pPr>
              <a:buNone/>
            </a:pPr>
            <a:r>
              <a:rPr lang="ru-RU" sz="3600" b="1" dirty="0" smtClean="0"/>
              <a:t>Дружные ребята (</a:t>
            </a:r>
            <a:r>
              <a:rPr lang="ru-RU" sz="3600" b="1" dirty="0" err="1" smtClean="0"/>
              <a:t>И.п</a:t>
            </a:r>
            <a:r>
              <a:rPr lang="ru-RU" sz="3600" b="1" dirty="0" smtClean="0"/>
              <a:t>., </a:t>
            </a:r>
            <a:r>
              <a:rPr lang="ru-RU" sz="3600" b="1" dirty="0" err="1" smtClean="0"/>
              <a:t>мн.ч</a:t>
            </a:r>
            <a:r>
              <a:rPr lang="ru-RU" sz="3600" b="1" dirty="0" smtClean="0"/>
              <a:t>.),             </a:t>
            </a:r>
          </a:p>
          <a:p>
            <a:pPr>
              <a:buNone/>
            </a:pPr>
            <a:r>
              <a:rPr lang="ru-RU" sz="3600" b="1" dirty="0" smtClean="0"/>
              <a:t>по весеннему парку (</a:t>
            </a:r>
            <a:r>
              <a:rPr lang="ru-RU" sz="3600" b="1" dirty="0" err="1" smtClean="0"/>
              <a:t>Д.п</a:t>
            </a:r>
            <a:r>
              <a:rPr lang="ru-RU" sz="3600" b="1" dirty="0" smtClean="0"/>
              <a:t>., </a:t>
            </a:r>
            <a:r>
              <a:rPr lang="ru-RU" sz="3600" b="1" dirty="0" err="1" smtClean="0"/>
              <a:t>ед.ч</a:t>
            </a:r>
            <a:r>
              <a:rPr lang="ru-RU" sz="3600" b="1" dirty="0" smtClean="0"/>
              <a:t>., </a:t>
            </a:r>
            <a:r>
              <a:rPr lang="ru-RU" sz="3600" b="1" dirty="0" err="1" smtClean="0"/>
              <a:t>м.р</a:t>
            </a:r>
            <a:r>
              <a:rPr lang="ru-RU" sz="3600" b="1" dirty="0" smtClean="0"/>
              <a:t>.)</a:t>
            </a:r>
            <a:endParaRPr lang="ru-RU" sz="3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30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7344816" cy="4450506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>                                       Весна.</a:t>
            </a:r>
            <a:br>
              <a:rPr lang="ru-RU" sz="2700" b="1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>
                <a:latin typeface="Arial" pitchFamily="34" charset="0"/>
                <a:cs typeface="Arial" pitchFamily="34" charset="0"/>
              </a:rPr>
              <a:t>       Весна всё не начиналась.    Долго  стояла … погода (…).  Но вот днем на солнце начал таять снег.  Вдруг потянуло … ветром (…). По улицам потекли … ручьи (…).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476672"/>
            <a:ext cx="698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ru-RU" sz="2400" b="1" dirty="0" smtClean="0">
                <a:solidFill>
                  <a:srgbClr val="002060"/>
                </a:solidFill>
              </a:rPr>
              <a:t>Карточка №2: 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В</a:t>
            </a:r>
            <a:r>
              <a:rPr lang="ru-RU" sz="2400" dirty="0" smtClean="0">
                <a:solidFill>
                  <a:srgbClr val="002060"/>
                </a:solidFill>
              </a:rPr>
              <a:t>ставить подходящие по смыслу имена прилагательные и согласовать их с именами существительными. Определить род, число и падеж в словосочетаниях с согласованием.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501008"/>
            <a:ext cx="2808312" cy="28083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1259632" y="404664"/>
            <a:ext cx="59766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Подведём итог урока.</a:t>
            </a:r>
            <a:endParaRPr lang="ru-RU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1331640" y="1412776"/>
            <a:ext cx="5760640" cy="129614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196773"/>
              </p:ext>
            </p:extLst>
          </p:nvPr>
        </p:nvGraphicFramePr>
        <p:xfrm>
          <a:off x="179512" y="188640"/>
          <a:ext cx="871296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95447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Хочу узнать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Узнал 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54235">
                <a:tc>
                  <a:txBody>
                    <a:bodyPr/>
                    <a:lstStyle/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соединение слов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главное и зависимое слово</a:t>
                      </a:r>
                    </a:p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являются словосочетанием:</a:t>
                      </a: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- главные члены предложения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однородные члены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предложения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 таком типе связи словосочетаний, как согласование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255098"/>
              </p:ext>
            </p:extLst>
          </p:nvPr>
        </p:nvGraphicFramePr>
        <p:xfrm>
          <a:off x="179512" y="188640"/>
          <a:ext cx="871296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95447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Хочу узнать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Узнал 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54235">
                <a:tc>
                  <a:txBody>
                    <a:bodyPr/>
                    <a:lstStyle/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соединение слов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главное и зависимое слово</a:t>
                      </a:r>
                    </a:p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являются словосочетанием:</a:t>
                      </a: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- главные члены предложения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однородные члены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предложения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 таком типе связи словосочетаний, как согласование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Согласование – вид связи, при котором зависимое слово согласуется с главным в роде, числе и падеже.</a:t>
                      </a:r>
                      <a:endParaRPr lang="ru-RU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можно поставить вопрос «какой?»; 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тип связи – согласование; 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главное слово – существительное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1844824"/>
            <a:ext cx="1403648" cy="1528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1259632" y="404664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Домашнее задание.</a:t>
            </a:r>
            <a:endParaRPr lang="ru-RU" sz="28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4967536" y="1484783"/>
            <a:ext cx="3719264" cy="2520281"/>
          </a:xfrm>
          <a:prstGeom prst="homePlate">
            <a:avLst/>
          </a:prstGeom>
          <a:solidFill>
            <a:schemeClr val="bg1"/>
          </a:solidFill>
          <a:ln cmpd="thickThin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Упр.3 с.121 (по заданию) и составить 2-3 своих предложения, употребив словосочетания с согласованием.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59632" y="4230325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 интересно!</a:t>
            </a:r>
            <a:endParaRPr lang="ru-RU" sz="28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ятиугольник 12"/>
          <p:cNvSpPr/>
          <p:nvPr/>
        </p:nvSpPr>
        <p:spPr>
          <a:xfrm flipH="1">
            <a:off x="395536" y="1484784"/>
            <a:ext cx="3024336" cy="2520280"/>
          </a:xfrm>
          <a:prstGeom prst="homePlate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Упр. 3 с. 121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(по заданию)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8000"/>
                </a:solidFill>
              </a:rPr>
              <a:t>Спасибо за сотрудничество!</a:t>
            </a:r>
            <a:endParaRPr lang="ru-RU" sz="4400" b="1" dirty="0">
              <a:solidFill>
                <a:srgbClr val="008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764704"/>
            <a:ext cx="1403648" cy="1528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260648"/>
            <a:ext cx="1039942" cy="122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Рисунок 5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826159929"/>
              </p:ext>
            </p:extLst>
          </p:nvPr>
        </p:nvGraphicFramePr>
        <p:xfrm>
          <a:off x="179511" y="116633"/>
          <a:ext cx="8856984" cy="6604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952328"/>
                <a:gridCol w="2952328"/>
              </a:tblGrid>
              <a:tr h="111800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Витя</a:t>
                      </a:r>
                    </a:p>
                    <a:p>
                      <a:pPr algn="ctr"/>
                      <a:endParaRPr lang="ru-RU" sz="3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8689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99946">
                <a:tc gridSpan="3"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Луч солнца, яркий луч, луч заиграл, заиграл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</a:rPr>
                        <a:t> весело.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1" name="Picture 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7416" y="2132856"/>
            <a:ext cx="1296144" cy="282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760403"/>
              </p:ext>
            </p:extLst>
          </p:nvPr>
        </p:nvGraphicFramePr>
        <p:xfrm>
          <a:off x="179512" y="188640"/>
          <a:ext cx="871296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954477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Хочу узнать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Узнал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54235">
                <a:tc>
                  <a:txBody>
                    <a:bodyPr/>
                    <a:lstStyle/>
                    <a:p>
                      <a:pPr lvl="0"/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982827"/>
              </p:ext>
            </p:extLst>
          </p:nvPr>
        </p:nvGraphicFramePr>
        <p:xfrm>
          <a:off x="179512" y="188640"/>
          <a:ext cx="871296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95447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Хочу узнать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Узнал 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54235">
                <a:tc>
                  <a:txBody>
                    <a:bodyPr/>
                    <a:lstStyle/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соединение слов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942673"/>
              </p:ext>
            </p:extLst>
          </p:nvPr>
        </p:nvGraphicFramePr>
        <p:xfrm>
          <a:off x="179512" y="188640"/>
          <a:ext cx="871296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95447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Хочу узнать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Узнал 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54235">
                <a:tc>
                  <a:txBody>
                    <a:bodyPr/>
                    <a:lstStyle/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соединение слов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главное и зависимое слово</a:t>
                      </a:r>
                    </a:p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77359"/>
              </p:ext>
            </p:extLst>
          </p:nvPr>
        </p:nvGraphicFramePr>
        <p:xfrm>
          <a:off x="179512" y="188640"/>
          <a:ext cx="871296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95447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Хочу узнать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Узнал 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54235">
                <a:tc>
                  <a:txBody>
                    <a:bodyPr/>
                    <a:lstStyle/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соединение слов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главное и зависимое слово</a:t>
                      </a:r>
                    </a:p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являются словосочетанием:  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82636"/>
              </p:ext>
            </p:extLst>
          </p:nvPr>
        </p:nvGraphicFramePr>
        <p:xfrm>
          <a:off x="179512" y="188640"/>
          <a:ext cx="871296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95447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Хочу узнать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Узнал 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54235">
                <a:tc>
                  <a:txBody>
                    <a:bodyPr/>
                    <a:lstStyle/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соединение слов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главное и зависимое слово</a:t>
                      </a:r>
                    </a:p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являются словосочетанием: </a:t>
                      </a: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главные члены предложения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315005"/>
              </p:ext>
            </p:extLst>
          </p:nvPr>
        </p:nvGraphicFramePr>
        <p:xfrm>
          <a:off x="179512" y="188640"/>
          <a:ext cx="8712969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954477"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Знаю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Хочу узнать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Узнал 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54235">
                <a:tc>
                  <a:txBody>
                    <a:bodyPr/>
                    <a:lstStyle/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соединение слов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главное и зависимое слово</a:t>
                      </a:r>
                    </a:p>
                    <a:p>
                      <a:pPr lvl="0"/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являются словосочетанием:</a:t>
                      </a: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- главные члены предложения</a:t>
                      </a:r>
                    </a:p>
                    <a:p>
                      <a:pPr lvl="0"/>
                      <a:endParaRPr lang="ru-RU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однородные члены</a:t>
                      </a:r>
                      <a:r>
                        <a:rPr lang="ru-RU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предложения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301A-861F-4399-A051-6193D21260B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8DDF149BBCB6E4C909DA7CCB81919B7" ma:contentTypeVersion="49" ma:contentTypeDescription="Создание документа." ma:contentTypeScope="" ma:versionID="d13c33b93d17e337c90b1e987a442ef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AWJJH2MPE6E2-599165591-1648</_dlc_DocId>
    <_dlc_DocIdUrl xmlns="4a252ca3-5a62-4c1c-90a6-29f4710e47f8">
      <Url>http://edu-sps.koiro.local/Kostroma_EDU/Kos-Sch-41/zakon/_layouts/15/DocIdRedir.aspx?ID=AWJJH2MPE6E2-599165591-1648</Url>
      <Description>AWJJH2MPE6E2-599165591-1648</Description>
    </_dlc_DocIdUrl>
  </documentManagement>
</p:properties>
</file>

<file path=customXml/itemProps1.xml><?xml version="1.0" encoding="utf-8"?>
<ds:datastoreItem xmlns:ds="http://schemas.openxmlformats.org/officeDocument/2006/customXml" ds:itemID="{85E75140-75B5-4310-9175-1D0C0F3909B9}"/>
</file>

<file path=customXml/itemProps2.xml><?xml version="1.0" encoding="utf-8"?>
<ds:datastoreItem xmlns:ds="http://schemas.openxmlformats.org/officeDocument/2006/customXml" ds:itemID="{35B80E22-96C7-4F48-A19B-5D344FB91442}"/>
</file>

<file path=customXml/itemProps3.xml><?xml version="1.0" encoding="utf-8"?>
<ds:datastoreItem xmlns:ds="http://schemas.openxmlformats.org/officeDocument/2006/customXml" ds:itemID="{EE8CAB14-70F2-4F64-A4EB-B09C8F2D65EA}"/>
</file>

<file path=customXml/itemProps4.xml><?xml version="1.0" encoding="utf-8"?>
<ds:datastoreItem xmlns:ds="http://schemas.openxmlformats.org/officeDocument/2006/customXml" ds:itemID="{87315847-8CB6-4A22-BE11-186200571DF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1506</TotalTime>
  <Words>534</Words>
  <Application>Microsoft Office PowerPoint</Application>
  <PresentationFormat>Экран (4:3)</PresentationFormat>
  <Paragraphs>189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Весеннее солнце       Весенние лучи</vt:lpstr>
      <vt:lpstr> Согласование – это подчинительная связь, при которой зависимое слово становится в той же форме, что и главное (согласуется с ним).</vt:lpstr>
      <vt:lpstr>   Тема урока:  Согласование</vt:lpstr>
      <vt:lpstr>Презентация PowerPoint</vt:lpstr>
      <vt:lpstr>Презентация PowerPoint</vt:lpstr>
      <vt:lpstr>Весело заиграл яркий луч солнца</vt:lpstr>
      <vt:lpstr>Презентация PowerPoint</vt:lpstr>
      <vt:lpstr>Презентация PowerPoint</vt:lpstr>
      <vt:lpstr>Карточка №1: Выписать из предложения словосочетания с согласованием, определить род, число и падеж слов в данных словосочетаниях. </vt:lpstr>
      <vt:lpstr>                                          Весна.         Весна всё не начиналась.    Долго  стояла … погода (…).  Но вот днем на солнце начал таять снег.  Вдруг потянуло … ветром (…). По улицам потекли … ручьи (…).  </vt:lpstr>
      <vt:lpstr>Карточка №1: Выписать из предложения словосочетания с согласованием, определить род, число и падеж слов в данных словосочетаниях. </vt:lpstr>
      <vt:lpstr>                                          Весна.         Весна всё не начиналась.    Долго  стояла … погода (…).  Но вот днем на солнце начал таять снег.  Вдруг потянуло … ветром (…). По улицам потекли … ручьи (…).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Светлана</cp:lastModifiedBy>
  <cp:revision>159</cp:revision>
  <dcterms:created xsi:type="dcterms:W3CDTF">2016-01-04T07:39:19Z</dcterms:created>
  <dcterms:modified xsi:type="dcterms:W3CDTF">2018-04-10T15:06:16Z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0x01010058DDF149BBCB6E4C909DA7CCB81919B7</vt:lpwstr>
  </property>
  <property fmtid="{D5CDD505-2E9C-101B-9397-08002B2CF9AE}" pid="3" name="_dlc_DocIdItemGuid">
    <vt:lpwstr>7f2b59d5-b016-4e82-9071-b47ed038f719</vt:lpwstr>
  </property>
</Properties>
</file>