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67" r:id="rId6"/>
    <p:sldId id="258" r:id="rId7"/>
    <p:sldId id="259" r:id="rId8"/>
    <p:sldId id="260" r:id="rId9"/>
    <p:sldId id="261" r:id="rId10"/>
    <p:sldId id="262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1" autoAdjust="0"/>
    <p:restoredTop sz="92416" autoAdjust="0"/>
  </p:normalViewPr>
  <p:slideViewPr>
    <p:cSldViewPr>
      <p:cViewPr>
        <p:scale>
          <a:sx n="60" d="100"/>
          <a:sy n="60" d="100"/>
        </p:scale>
        <p:origin x="-1544" y="-1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Рисунок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85800"/>
            <a:ext cx="8839200" cy="56388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914400" y="1219200"/>
            <a:ext cx="7315200" cy="4572000"/>
            <a:chOff x="96" y="509"/>
            <a:chExt cx="5328" cy="3567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52" y="509"/>
              <a:ext cx="630" cy="3549"/>
              <a:chOff x="252" y="509"/>
              <a:chExt cx="630" cy="3549"/>
            </a:xfrm>
          </p:grpSpPr>
          <p:sp>
            <p:nvSpPr>
              <p:cNvPr id="53" name="Line 11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Line 12"/>
              <p:cNvSpPr>
                <a:spLocks noChangeShapeType="1"/>
              </p:cNvSpPr>
              <p:nvPr/>
            </p:nvSpPr>
            <p:spPr bwMode="auto">
              <a:xfrm flipV="1">
                <a:off x="456" y="509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Line 13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Line 14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5" name="Group 15"/>
            <p:cNvGrpSpPr>
              <a:grpSpLocks/>
            </p:cNvGrpSpPr>
            <p:nvPr/>
          </p:nvGrpSpPr>
          <p:grpSpPr bwMode="auto">
            <a:xfrm rot="5400000">
              <a:off x="1164" y="-390"/>
              <a:ext cx="3194" cy="5329"/>
              <a:chOff x="1635" y="772"/>
              <a:chExt cx="3664" cy="4099"/>
            </a:xfrm>
          </p:grpSpPr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1635" y="783"/>
                <a:ext cx="734" cy="4088"/>
                <a:chOff x="1635" y="783"/>
                <a:chExt cx="734" cy="4088"/>
              </a:xfrm>
            </p:grpSpPr>
            <p:sp>
              <p:nvSpPr>
                <p:cNvPr id="49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1635" y="825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81" y="783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124" y="805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369" y="818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7" name="Group 21"/>
              <p:cNvGrpSpPr>
                <a:grpSpLocks/>
              </p:cNvGrpSpPr>
              <p:nvPr/>
            </p:nvGrpSpPr>
            <p:grpSpPr bwMode="auto">
              <a:xfrm>
                <a:off x="2605" y="772"/>
                <a:ext cx="734" cy="4088"/>
                <a:chOff x="1635" y="783"/>
                <a:chExt cx="734" cy="4088"/>
              </a:xfrm>
            </p:grpSpPr>
            <p:sp>
              <p:nvSpPr>
                <p:cNvPr id="45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635" y="825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6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881" y="783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7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123" y="806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2369" y="818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3595" y="783"/>
                <a:ext cx="734" cy="4088"/>
                <a:chOff x="1636" y="783"/>
                <a:chExt cx="734" cy="4088"/>
              </a:xfrm>
            </p:grpSpPr>
            <p:sp>
              <p:nvSpPr>
                <p:cNvPr id="41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1636" y="825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2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1881" y="783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3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124" y="805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4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370" y="818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9" name="Group 31"/>
              <p:cNvGrpSpPr>
                <a:grpSpLocks/>
              </p:cNvGrpSpPr>
              <p:nvPr/>
            </p:nvGrpSpPr>
            <p:grpSpPr bwMode="auto">
              <a:xfrm>
                <a:off x="4564" y="772"/>
                <a:ext cx="735" cy="4088"/>
                <a:chOff x="1635" y="783"/>
                <a:chExt cx="735" cy="4088"/>
              </a:xfrm>
            </p:grpSpPr>
            <p:sp>
              <p:nvSpPr>
                <p:cNvPr id="37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1635" y="825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1881" y="783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9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2124" y="806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0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2370" y="818"/>
                  <a:ext cx="0" cy="4046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10" name="Group 36"/>
            <p:cNvGrpSpPr>
              <a:grpSpLocks/>
            </p:cNvGrpSpPr>
            <p:nvPr/>
          </p:nvGrpSpPr>
          <p:grpSpPr bwMode="auto">
            <a:xfrm>
              <a:off x="1104" y="528"/>
              <a:ext cx="630" cy="3548"/>
              <a:chOff x="252" y="509"/>
              <a:chExt cx="630" cy="3548"/>
            </a:xfrm>
          </p:grpSpPr>
          <p:sp>
            <p:nvSpPr>
              <p:cNvPr id="29" name="Line 37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Line 38"/>
              <p:cNvSpPr>
                <a:spLocks noChangeShapeType="1"/>
              </p:cNvSpPr>
              <p:nvPr/>
            </p:nvSpPr>
            <p:spPr bwMode="auto">
              <a:xfrm flipV="1">
                <a:off x="456" y="509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Line 39"/>
              <p:cNvSpPr>
                <a:spLocks noChangeShapeType="1"/>
              </p:cNvSpPr>
              <p:nvPr/>
            </p:nvSpPr>
            <p:spPr bwMode="auto">
              <a:xfrm flipV="1">
                <a:off x="672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Line 40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1" name="Group 41"/>
            <p:cNvGrpSpPr>
              <a:grpSpLocks/>
            </p:cNvGrpSpPr>
            <p:nvPr/>
          </p:nvGrpSpPr>
          <p:grpSpPr bwMode="auto">
            <a:xfrm>
              <a:off x="1968" y="528"/>
              <a:ext cx="630" cy="3548"/>
              <a:chOff x="252" y="509"/>
              <a:chExt cx="630" cy="3548"/>
            </a:xfrm>
          </p:grpSpPr>
          <p:sp>
            <p:nvSpPr>
              <p:cNvPr id="25" name="Line 42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Line 43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Line 44"/>
              <p:cNvSpPr>
                <a:spLocks noChangeShapeType="1"/>
              </p:cNvSpPr>
              <p:nvPr/>
            </p:nvSpPr>
            <p:spPr bwMode="auto">
              <a:xfrm flipV="1">
                <a:off x="672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Line 45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2" name="Group 46"/>
            <p:cNvGrpSpPr>
              <a:grpSpLocks/>
            </p:cNvGrpSpPr>
            <p:nvPr/>
          </p:nvGrpSpPr>
          <p:grpSpPr bwMode="auto">
            <a:xfrm>
              <a:off x="2832" y="528"/>
              <a:ext cx="630" cy="3548"/>
              <a:chOff x="252" y="509"/>
              <a:chExt cx="630" cy="3548"/>
            </a:xfrm>
          </p:grpSpPr>
          <p:sp>
            <p:nvSpPr>
              <p:cNvPr id="21" name="Line 47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Line 4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Line 49"/>
              <p:cNvSpPr>
                <a:spLocks noChangeShapeType="1"/>
              </p:cNvSpPr>
              <p:nvPr/>
            </p:nvSpPr>
            <p:spPr bwMode="auto">
              <a:xfrm flipV="1">
                <a:off x="671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Line 50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409" name="Group 51"/>
            <p:cNvGrpSpPr>
              <a:grpSpLocks/>
            </p:cNvGrpSpPr>
            <p:nvPr/>
          </p:nvGrpSpPr>
          <p:grpSpPr bwMode="auto">
            <a:xfrm>
              <a:off x="3660" y="528"/>
              <a:ext cx="629" cy="3548"/>
              <a:chOff x="253" y="509"/>
              <a:chExt cx="629" cy="3548"/>
            </a:xfrm>
          </p:grpSpPr>
          <p:sp>
            <p:nvSpPr>
              <p:cNvPr id="17" name="Line 52"/>
              <p:cNvSpPr>
                <a:spLocks noChangeShapeType="1"/>
              </p:cNvSpPr>
              <p:nvPr/>
            </p:nvSpPr>
            <p:spPr bwMode="auto">
              <a:xfrm flipV="1">
                <a:off x="253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Line 53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Line 54"/>
              <p:cNvSpPr>
                <a:spLocks noChangeShapeType="1"/>
              </p:cNvSpPr>
              <p:nvPr/>
            </p:nvSpPr>
            <p:spPr bwMode="auto">
              <a:xfrm flipV="1">
                <a:off x="672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Line 55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410" name="Group 56"/>
            <p:cNvGrpSpPr>
              <a:grpSpLocks/>
            </p:cNvGrpSpPr>
            <p:nvPr/>
          </p:nvGrpSpPr>
          <p:grpSpPr bwMode="auto">
            <a:xfrm>
              <a:off x="4505" y="528"/>
              <a:ext cx="630" cy="3548"/>
              <a:chOff x="252" y="509"/>
              <a:chExt cx="630" cy="3548"/>
            </a:xfrm>
          </p:grpSpPr>
          <p:sp>
            <p:nvSpPr>
              <p:cNvPr id="13" name="Line 57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Line 5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Line 59"/>
              <p:cNvSpPr>
                <a:spLocks noChangeShapeType="1"/>
              </p:cNvSpPr>
              <p:nvPr/>
            </p:nvSpPr>
            <p:spPr bwMode="auto">
              <a:xfrm flipV="1">
                <a:off x="671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Line 60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7" name="AutoShape 3260"/>
          <p:cNvSpPr>
            <a:spLocks noChangeArrowheads="1"/>
          </p:cNvSpPr>
          <p:nvPr/>
        </p:nvSpPr>
        <p:spPr bwMode="auto">
          <a:xfrm>
            <a:off x="990600" y="5943600"/>
            <a:ext cx="7010400" cy="304800"/>
          </a:xfrm>
          <a:prstGeom prst="cube">
            <a:avLst>
              <a:gd name="adj" fmla="val 822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pic>
        <p:nvPicPr>
          <p:cNvPr id="58" name="Picture 3258" descr="ED00184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5867400"/>
            <a:ext cx="609600" cy="266700"/>
          </a:xfrm>
          <a:prstGeom prst="rect">
            <a:avLst/>
          </a:prstGeom>
          <a:noFill/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59" name="Picture 3261" descr="j029107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5903913" y="4987925"/>
            <a:ext cx="457200" cy="191135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60" name="Picture 3262" descr="j0303337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1295400"/>
            <a:ext cx="4191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07" name="Rectangle 3263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408" name="Rectangle 326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248400"/>
            <a:ext cx="2133600" cy="476250"/>
          </a:xfrm>
        </p:spPr>
        <p:txBody>
          <a:bodyPr/>
          <a:lstStyle>
            <a:lvl1pPr>
              <a:defRPr sz="1800" smtClean="0"/>
            </a:lvl1pPr>
          </a:lstStyle>
          <a:p>
            <a:fld id="{D892A231-5EE8-4F3D-802B-6032B3F38426}" type="datetimeFigureOut">
              <a:rPr lang="ru-RU" smtClean="0"/>
              <a:pPr/>
              <a:t>07.06.2022</a:t>
            </a:fld>
            <a:endParaRPr lang="ru-RU"/>
          </a:p>
        </p:txBody>
      </p:sp>
      <p:sp>
        <p:nvSpPr>
          <p:cNvPr id="6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6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A5B4AF8-46FB-4D63-A971-BBAD4C7BC2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B4AF8-46FB-4D63-A971-BBAD4C7BC2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2A231-5EE8-4F3D-802B-6032B3F38426}" type="datetimeFigureOut">
              <a:rPr lang="ru-RU" smtClean="0"/>
              <a:pPr/>
              <a:t>07.06.2022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B4AF8-46FB-4D63-A971-BBAD4C7BC2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2A231-5EE8-4F3D-802B-6032B3F38426}" type="datetimeFigureOut">
              <a:rPr lang="ru-RU" smtClean="0"/>
              <a:pPr/>
              <a:t>07.06.2022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B4AF8-46FB-4D63-A971-BBAD4C7BC2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2A231-5EE8-4F3D-802B-6032B3F38426}" type="datetimeFigureOut">
              <a:rPr lang="ru-RU" smtClean="0"/>
              <a:pPr/>
              <a:t>07.06.2022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B4AF8-46FB-4D63-A971-BBAD4C7BC2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2A231-5EE8-4F3D-802B-6032B3F38426}" type="datetimeFigureOut">
              <a:rPr lang="ru-RU" smtClean="0"/>
              <a:pPr/>
              <a:t>07.06.2022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B4AF8-46FB-4D63-A971-BBAD4C7BC2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2A231-5EE8-4F3D-802B-6032B3F38426}" type="datetimeFigureOut">
              <a:rPr lang="ru-RU" smtClean="0"/>
              <a:pPr/>
              <a:t>07.06.2022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B4AF8-46FB-4D63-A971-BBAD4C7BC2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2A231-5EE8-4F3D-802B-6032B3F38426}" type="datetimeFigureOut">
              <a:rPr lang="ru-RU" smtClean="0"/>
              <a:pPr/>
              <a:t>07.06.2022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B4AF8-46FB-4D63-A971-BBAD4C7BC2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2A231-5EE8-4F3D-802B-6032B3F38426}" type="datetimeFigureOut">
              <a:rPr lang="ru-RU" smtClean="0"/>
              <a:pPr/>
              <a:t>07.06.2022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B4AF8-46FB-4D63-A971-BBAD4C7BC2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2A231-5EE8-4F3D-802B-6032B3F38426}" type="datetimeFigureOut">
              <a:rPr lang="ru-RU" smtClean="0"/>
              <a:pPr/>
              <a:t>07.06.2022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B4AF8-46FB-4D63-A971-BBAD4C7BC2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2A231-5EE8-4F3D-802B-6032B3F38426}" type="datetimeFigureOut">
              <a:rPr lang="ru-RU" smtClean="0"/>
              <a:pPr/>
              <a:t>07.06.2022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B4AF8-46FB-4D63-A971-BBAD4C7BC2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2A231-5EE8-4F3D-802B-6032B3F38426}" type="datetimeFigureOut">
              <a:rPr lang="ru-RU" smtClean="0"/>
              <a:pPr/>
              <a:t>07.06.2022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8A5B4AF8-46FB-4D63-A971-BBAD4C7BC2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381000" y="0"/>
            <a:ext cx="76200" cy="68580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rgbClr val="6633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8600" y="152400"/>
            <a:ext cx="982663" cy="836613"/>
            <a:chOff x="3552" y="2784"/>
            <a:chExt cx="619" cy="527"/>
          </a:xfrm>
        </p:grpSpPr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3586" y="2784"/>
              <a:ext cx="95" cy="123"/>
            </a:xfrm>
            <a:custGeom>
              <a:avLst/>
              <a:gdLst/>
              <a:ahLst/>
              <a:cxnLst>
                <a:cxn ang="0">
                  <a:pos x="92" y="114"/>
                </a:cxn>
                <a:cxn ang="0">
                  <a:pos x="78" y="105"/>
                </a:cxn>
                <a:cxn ang="0">
                  <a:pos x="62" y="85"/>
                </a:cxn>
                <a:cxn ang="0">
                  <a:pos x="46" y="62"/>
                </a:cxn>
                <a:cxn ang="0">
                  <a:pos x="30" y="33"/>
                </a:cxn>
                <a:cxn ang="0">
                  <a:pos x="24" y="6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14" y="2"/>
                </a:cxn>
                <a:cxn ang="0">
                  <a:pos x="3" y="6"/>
                </a:cxn>
                <a:cxn ang="0">
                  <a:pos x="0" y="6"/>
                </a:cxn>
                <a:cxn ang="0">
                  <a:pos x="0" y="11"/>
                </a:cxn>
                <a:cxn ang="0">
                  <a:pos x="11" y="29"/>
                </a:cxn>
                <a:cxn ang="0">
                  <a:pos x="27" y="60"/>
                </a:cxn>
                <a:cxn ang="0">
                  <a:pos x="43" y="85"/>
                </a:cxn>
                <a:cxn ang="0">
                  <a:pos x="76" y="116"/>
                </a:cxn>
                <a:cxn ang="0">
                  <a:pos x="84" y="123"/>
                </a:cxn>
                <a:cxn ang="0">
                  <a:pos x="95" y="121"/>
                </a:cxn>
                <a:cxn ang="0">
                  <a:pos x="92" y="114"/>
                </a:cxn>
              </a:cxnLst>
              <a:rect l="0" t="0" r="r" b="b"/>
              <a:pathLst>
                <a:path w="95" h="123">
                  <a:moveTo>
                    <a:pt x="92" y="114"/>
                  </a:moveTo>
                  <a:lnTo>
                    <a:pt x="78" y="105"/>
                  </a:lnTo>
                  <a:lnTo>
                    <a:pt x="62" y="85"/>
                  </a:lnTo>
                  <a:lnTo>
                    <a:pt x="46" y="62"/>
                  </a:lnTo>
                  <a:lnTo>
                    <a:pt x="30" y="33"/>
                  </a:lnTo>
                  <a:lnTo>
                    <a:pt x="24" y="6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11"/>
                  </a:lnTo>
                  <a:lnTo>
                    <a:pt x="11" y="29"/>
                  </a:lnTo>
                  <a:lnTo>
                    <a:pt x="27" y="60"/>
                  </a:lnTo>
                  <a:lnTo>
                    <a:pt x="43" y="85"/>
                  </a:lnTo>
                  <a:lnTo>
                    <a:pt x="76" y="116"/>
                  </a:lnTo>
                  <a:lnTo>
                    <a:pt x="84" y="123"/>
                  </a:lnTo>
                  <a:lnTo>
                    <a:pt x="95" y="121"/>
                  </a:lnTo>
                  <a:lnTo>
                    <a:pt x="92" y="114"/>
                  </a:lnTo>
                </a:path>
              </a:pathLst>
            </a:custGeom>
            <a:solidFill>
              <a:srgbClr val="AC3D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3552" y="2784"/>
              <a:ext cx="619" cy="527"/>
            </a:xfrm>
            <a:custGeom>
              <a:avLst/>
              <a:gdLst/>
              <a:ahLst/>
              <a:cxnLst>
                <a:cxn ang="0">
                  <a:pos x="78" y="128"/>
                </a:cxn>
                <a:cxn ang="0">
                  <a:pos x="13" y="193"/>
                </a:cxn>
                <a:cxn ang="0">
                  <a:pos x="0" y="229"/>
                </a:cxn>
                <a:cxn ang="0">
                  <a:pos x="16" y="224"/>
                </a:cxn>
                <a:cxn ang="0">
                  <a:pos x="3" y="256"/>
                </a:cxn>
                <a:cxn ang="0">
                  <a:pos x="32" y="372"/>
                </a:cxn>
                <a:cxn ang="0">
                  <a:pos x="70" y="433"/>
                </a:cxn>
                <a:cxn ang="0">
                  <a:pos x="92" y="397"/>
                </a:cxn>
                <a:cxn ang="0">
                  <a:pos x="124" y="388"/>
                </a:cxn>
                <a:cxn ang="0">
                  <a:pos x="151" y="453"/>
                </a:cxn>
                <a:cxn ang="0">
                  <a:pos x="173" y="448"/>
                </a:cxn>
                <a:cxn ang="0">
                  <a:pos x="238" y="527"/>
                </a:cxn>
                <a:cxn ang="0">
                  <a:pos x="249" y="435"/>
                </a:cxn>
                <a:cxn ang="0">
                  <a:pos x="262" y="433"/>
                </a:cxn>
                <a:cxn ang="0">
                  <a:pos x="276" y="381"/>
                </a:cxn>
                <a:cxn ang="0">
                  <a:pos x="324" y="401"/>
                </a:cxn>
                <a:cxn ang="0">
                  <a:pos x="373" y="473"/>
                </a:cxn>
                <a:cxn ang="0">
                  <a:pos x="378" y="457"/>
                </a:cxn>
                <a:cxn ang="0">
                  <a:pos x="408" y="455"/>
                </a:cxn>
                <a:cxn ang="0">
                  <a:pos x="421" y="435"/>
                </a:cxn>
                <a:cxn ang="0">
                  <a:pos x="462" y="430"/>
                </a:cxn>
                <a:cxn ang="0">
                  <a:pos x="505" y="455"/>
                </a:cxn>
                <a:cxn ang="0">
                  <a:pos x="538" y="450"/>
                </a:cxn>
                <a:cxn ang="0">
                  <a:pos x="548" y="441"/>
                </a:cxn>
                <a:cxn ang="0">
                  <a:pos x="519" y="386"/>
                </a:cxn>
                <a:cxn ang="0">
                  <a:pos x="516" y="372"/>
                </a:cxn>
                <a:cxn ang="0">
                  <a:pos x="489" y="325"/>
                </a:cxn>
                <a:cxn ang="0">
                  <a:pos x="508" y="303"/>
                </a:cxn>
                <a:cxn ang="0">
                  <a:pos x="548" y="294"/>
                </a:cxn>
                <a:cxn ang="0">
                  <a:pos x="548" y="282"/>
                </a:cxn>
                <a:cxn ang="0">
                  <a:pos x="513" y="278"/>
                </a:cxn>
                <a:cxn ang="0">
                  <a:pos x="424" y="224"/>
                </a:cxn>
                <a:cxn ang="0">
                  <a:pos x="432" y="211"/>
                </a:cxn>
                <a:cxn ang="0">
                  <a:pos x="457" y="204"/>
                </a:cxn>
                <a:cxn ang="0">
                  <a:pos x="513" y="193"/>
                </a:cxn>
                <a:cxn ang="0">
                  <a:pos x="538" y="202"/>
                </a:cxn>
                <a:cxn ang="0">
                  <a:pos x="532" y="179"/>
                </a:cxn>
                <a:cxn ang="0">
                  <a:pos x="573" y="166"/>
                </a:cxn>
                <a:cxn ang="0">
                  <a:pos x="619" y="128"/>
                </a:cxn>
                <a:cxn ang="0">
                  <a:pos x="562" y="141"/>
                </a:cxn>
                <a:cxn ang="0">
                  <a:pos x="538" y="112"/>
                </a:cxn>
                <a:cxn ang="0">
                  <a:pos x="519" y="110"/>
                </a:cxn>
                <a:cxn ang="0">
                  <a:pos x="492" y="92"/>
                </a:cxn>
                <a:cxn ang="0">
                  <a:pos x="519" y="52"/>
                </a:cxn>
                <a:cxn ang="0">
                  <a:pos x="497" y="54"/>
                </a:cxn>
                <a:cxn ang="0">
                  <a:pos x="424" y="72"/>
                </a:cxn>
                <a:cxn ang="0">
                  <a:pos x="348" y="59"/>
                </a:cxn>
                <a:cxn ang="0">
                  <a:pos x="348" y="43"/>
                </a:cxn>
                <a:cxn ang="0">
                  <a:pos x="386" y="27"/>
                </a:cxn>
                <a:cxn ang="0">
                  <a:pos x="397" y="5"/>
                </a:cxn>
                <a:cxn ang="0">
                  <a:pos x="346" y="9"/>
                </a:cxn>
                <a:cxn ang="0">
                  <a:pos x="284" y="5"/>
                </a:cxn>
                <a:cxn ang="0">
                  <a:pos x="251" y="20"/>
                </a:cxn>
                <a:cxn ang="0">
                  <a:pos x="257" y="7"/>
                </a:cxn>
                <a:cxn ang="0">
                  <a:pos x="240" y="3"/>
                </a:cxn>
                <a:cxn ang="0">
                  <a:pos x="154" y="34"/>
                </a:cxn>
                <a:cxn ang="0">
                  <a:pos x="119" y="83"/>
                </a:cxn>
              </a:cxnLst>
              <a:rect l="0" t="0" r="r" b="b"/>
              <a:pathLst>
                <a:path w="619" h="527">
                  <a:moveTo>
                    <a:pt x="113" y="108"/>
                  </a:moveTo>
                  <a:lnTo>
                    <a:pt x="103" y="112"/>
                  </a:lnTo>
                  <a:lnTo>
                    <a:pt x="78" y="128"/>
                  </a:lnTo>
                  <a:lnTo>
                    <a:pt x="59" y="141"/>
                  </a:lnTo>
                  <a:lnTo>
                    <a:pt x="32" y="166"/>
                  </a:lnTo>
                  <a:lnTo>
                    <a:pt x="13" y="193"/>
                  </a:lnTo>
                  <a:lnTo>
                    <a:pt x="0" y="215"/>
                  </a:lnTo>
                  <a:lnTo>
                    <a:pt x="0" y="224"/>
                  </a:lnTo>
                  <a:lnTo>
                    <a:pt x="0" y="229"/>
                  </a:lnTo>
                  <a:lnTo>
                    <a:pt x="8" y="224"/>
                  </a:lnTo>
                  <a:lnTo>
                    <a:pt x="13" y="224"/>
                  </a:lnTo>
                  <a:lnTo>
                    <a:pt x="16" y="224"/>
                  </a:lnTo>
                  <a:lnTo>
                    <a:pt x="19" y="229"/>
                  </a:lnTo>
                  <a:lnTo>
                    <a:pt x="16" y="233"/>
                  </a:lnTo>
                  <a:lnTo>
                    <a:pt x="3" y="256"/>
                  </a:lnTo>
                  <a:lnTo>
                    <a:pt x="0" y="291"/>
                  </a:lnTo>
                  <a:lnTo>
                    <a:pt x="13" y="336"/>
                  </a:lnTo>
                  <a:lnTo>
                    <a:pt x="32" y="372"/>
                  </a:lnTo>
                  <a:lnTo>
                    <a:pt x="49" y="390"/>
                  </a:lnTo>
                  <a:lnTo>
                    <a:pt x="62" y="408"/>
                  </a:lnTo>
                  <a:lnTo>
                    <a:pt x="70" y="433"/>
                  </a:lnTo>
                  <a:lnTo>
                    <a:pt x="78" y="430"/>
                  </a:lnTo>
                  <a:lnTo>
                    <a:pt x="86" y="410"/>
                  </a:lnTo>
                  <a:lnTo>
                    <a:pt x="92" y="397"/>
                  </a:lnTo>
                  <a:lnTo>
                    <a:pt x="100" y="386"/>
                  </a:lnTo>
                  <a:lnTo>
                    <a:pt x="111" y="381"/>
                  </a:lnTo>
                  <a:lnTo>
                    <a:pt x="124" y="388"/>
                  </a:lnTo>
                  <a:lnTo>
                    <a:pt x="132" y="401"/>
                  </a:lnTo>
                  <a:lnTo>
                    <a:pt x="138" y="433"/>
                  </a:lnTo>
                  <a:lnTo>
                    <a:pt x="151" y="453"/>
                  </a:lnTo>
                  <a:lnTo>
                    <a:pt x="159" y="464"/>
                  </a:lnTo>
                  <a:lnTo>
                    <a:pt x="165" y="459"/>
                  </a:lnTo>
                  <a:lnTo>
                    <a:pt x="173" y="448"/>
                  </a:lnTo>
                  <a:lnTo>
                    <a:pt x="184" y="468"/>
                  </a:lnTo>
                  <a:lnTo>
                    <a:pt x="197" y="489"/>
                  </a:lnTo>
                  <a:lnTo>
                    <a:pt x="238" y="527"/>
                  </a:lnTo>
                  <a:lnTo>
                    <a:pt x="232" y="500"/>
                  </a:lnTo>
                  <a:lnTo>
                    <a:pt x="235" y="473"/>
                  </a:lnTo>
                  <a:lnTo>
                    <a:pt x="249" y="435"/>
                  </a:lnTo>
                  <a:lnTo>
                    <a:pt x="249" y="433"/>
                  </a:lnTo>
                  <a:lnTo>
                    <a:pt x="257" y="435"/>
                  </a:lnTo>
                  <a:lnTo>
                    <a:pt x="262" y="433"/>
                  </a:lnTo>
                  <a:lnTo>
                    <a:pt x="262" y="412"/>
                  </a:lnTo>
                  <a:lnTo>
                    <a:pt x="265" y="397"/>
                  </a:lnTo>
                  <a:lnTo>
                    <a:pt x="276" y="381"/>
                  </a:lnTo>
                  <a:lnTo>
                    <a:pt x="289" y="377"/>
                  </a:lnTo>
                  <a:lnTo>
                    <a:pt x="297" y="377"/>
                  </a:lnTo>
                  <a:lnTo>
                    <a:pt x="324" y="401"/>
                  </a:lnTo>
                  <a:lnTo>
                    <a:pt x="343" y="426"/>
                  </a:lnTo>
                  <a:lnTo>
                    <a:pt x="365" y="459"/>
                  </a:lnTo>
                  <a:lnTo>
                    <a:pt x="373" y="473"/>
                  </a:lnTo>
                  <a:lnTo>
                    <a:pt x="375" y="473"/>
                  </a:lnTo>
                  <a:lnTo>
                    <a:pt x="378" y="468"/>
                  </a:lnTo>
                  <a:lnTo>
                    <a:pt x="378" y="457"/>
                  </a:lnTo>
                  <a:lnTo>
                    <a:pt x="384" y="453"/>
                  </a:lnTo>
                  <a:lnTo>
                    <a:pt x="394" y="450"/>
                  </a:lnTo>
                  <a:lnTo>
                    <a:pt x="408" y="455"/>
                  </a:lnTo>
                  <a:lnTo>
                    <a:pt x="413" y="453"/>
                  </a:lnTo>
                  <a:lnTo>
                    <a:pt x="416" y="450"/>
                  </a:lnTo>
                  <a:lnTo>
                    <a:pt x="421" y="435"/>
                  </a:lnTo>
                  <a:lnTo>
                    <a:pt x="432" y="430"/>
                  </a:lnTo>
                  <a:lnTo>
                    <a:pt x="448" y="428"/>
                  </a:lnTo>
                  <a:lnTo>
                    <a:pt x="462" y="430"/>
                  </a:lnTo>
                  <a:lnTo>
                    <a:pt x="494" y="450"/>
                  </a:lnTo>
                  <a:lnTo>
                    <a:pt x="500" y="455"/>
                  </a:lnTo>
                  <a:lnTo>
                    <a:pt x="505" y="455"/>
                  </a:lnTo>
                  <a:lnTo>
                    <a:pt x="513" y="444"/>
                  </a:lnTo>
                  <a:lnTo>
                    <a:pt x="519" y="444"/>
                  </a:lnTo>
                  <a:lnTo>
                    <a:pt x="538" y="450"/>
                  </a:lnTo>
                  <a:lnTo>
                    <a:pt x="551" y="455"/>
                  </a:lnTo>
                  <a:lnTo>
                    <a:pt x="567" y="464"/>
                  </a:lnTo>
                  <a:lnTo>
                    <a:pt x="548" y="441"/>
                  </a:lnTo>
                  <a:lnTo>
                    <a:pt x="527" y="415"/>
                  </a:lnTo>
                  <a:lnTo>
                    <a:pt x="513" y="392"/>
                  </a:lnTo>
                  <a:lnTo>
                    <a:pt x="519" y="386"/>
                  </a:lnTo>
                  <a:lnTo>
                    <a:pt x="527" y="386"/>
                  </a:lnTo>
                  <a:lnTo>
                    <a:pt x="527" y="381"/>
                  </a:lnTo>
                  <a:lnTo>
                    <a:pt x="516" y="372"/>
                  </a:lnTo>
                  <a:lnTo>
                    <a:pt x="502" y="361"/>
                  </a:lnTo>
                  <a:lnTo>
                    <a:pt x="494" y="345"/>
                  </a:lnTo>
                  <a:lnTo>
                    <a:pt x="489" y="325"/>
                  </a:lnTo>
                  <a:lnTo>
                    <a:pt x="489" y="312"/>
                  </a:lnTo>
                  <a:lnTo>
                    <a:pt x="500" y="305"/>
                  </a:lnTo>
                  <a:lnTo>
                    <a:pt x="508" y="303"/>
                  </a:lnTo>
                  <a:lnTo>
                    <a:pt x="527" y="303"/>
                  </a:lnTo>
                  <a:lnTo>
                    <a:pt x="538" y="298"/>
                  </a:lnTo>
                  <a:lnTo>
                    <a:pt x="548" y="294"/>
                  </a:lnTo>
                  <a:lnTo>
                    <a:pt x="554" y="287"/>
                  </a:lnTo>
                  <a:lnTo>
                    <a:pt x="554" y="282"/>
                  </a:lnTo>
                  <a:lnTo>
                    <a:pt x="548" y="282"/>
                  </a:lnTo>
                  <a:lnTo>
                    <a:pt x="543" y="282"/>
                  </a:lnTo>
                  <a:lnTo>
                    <a:pt x="532" y="282"/>
                  </a:lnTo>
                  <a:lnTo>
                    <a:pt x="513" y="278"/>
                  </a:lnTo>
                  <a:lnTo>
                    <a:pt x="478" y="258"/>
                  </a:lnTo>
                  <a:lnTo>
                    <a:pt x="435" y="231"/>
                  </a:lnTo>
                  <a:lnTo>
                    <a:pt x="424" y="224"/>
                  </a:lnTo>
                  <a:lnTo>
                    <a:pt x="421" y="220"/>
                  </a:lnTo>
                  <a:lnTo>
                    <a:pt x="424" y="215"/>
                  </a:lnTo>
                  <a:lnTo>
                    <a:pt x="432" y="211"/>
                  </a:lnTo>
                  <a:lnTo>
                    <a:pt x="438" y="213"/>
                  </a:lnTo>
                  <a:lnTo>
                    <a:pt x="451" y="209"/>
                  </a:lnTo>
                  <a:lnTo>
                    <a:pt x="457" y="204"/>
                  </a:lnTo>
                  <a:lnTo>
                    <a:pt x="478" y="195"/>
                  </a:lnTo>
                  <a:lnTo>
                    <a:pt x="500" y="195"/>
                  </a:lnTo>
                  <a:lnTo>
                    <a:pt x="513" y="193"/>
                  </a:lnTo>
                  <a:lnTo>
                    <a:pt x="519" y="193"/>
                  </a:lnTo>
                  <a:lnTo>
                    <a:pt x="532" y="200"/>
                  </a:lnTo>
                  <a:lnTo>
                    <a:pt x="538" y="202"/>
                  </a:lnTo>
                  <a:lnTo>
                    <a:pt x="540" y="197"/>
                  </a:lnTo>
                  <a:lnTo>
                    <a:pt x="532" y="182"/>
                  </a:lnTo>
                  <a:lnTo>
                    <a:pt x="532" y="179"/>
                  </a:lnTo>
                  <a:lnTo>
                    <a:pt x="538" y="175"/>
                  </a:lnTo>
                  <a:lnTo>
                    <a:pt x="548" y="173"/>
                  </a:lnTo>
                  <a:lnTo>
                    <a:pt x="573" y="166"/>
                  </a:lnTo>
                  <a:lnTo>
                    <a:pt x="605" y="148"/>
                  </a:lnTo>
                  <a:lnTo>
                    <a:pt x="616" y="137"/>
                  </a:lnTo>
                  <a:lnTo>
                    <a:pt x="619" y="128"/>
                  </a:lnTo>
                  <a:lnTo>
                    <a:pt x="605" y="137"/>
                  </a:lnTo>
                  <a:lnTo>
                    <a:pt x="592" y="139"/>
                  </a:lnTo>
                  <a:lnTo>
                    <a:pt x="562" y="141"/>
                  </a:lnTo>
                  <a:lnTo>
                    <a:pt x="546" y="132"/>
                  </a:lnTo>
                  <a:lnTo>
                    <a:pt x="540" y="128"/>
                  </a:lnTo>
                  <a:lnTo>
                    <a:pt x="538" y="112"/>
                  </a:lnTo>
                  <a:lnTo>
                    <a:pt x="532" y="108"/>
                  </a:lnTo>
                  <a:lnTo>
                    <a:pt x="524" y="110"/>
                  </a:lnTo>
                  <a:lnTo>
                    <a:pt x="519" y="110"/>
                  </a:lnTo>
                  <a:lnTo>
                    <a:pt x="519" y="108"/>
                  </a:lnTo>
                  <a:lnTo>
                    <a:pt x="497" y="97"/>
                  </a:lnTo>
                  <a:lnTo>
                    <a:pt x="492" y="92"/>
                  </a:lnTo>
                  <a:lnTo>
                    <a:pt x="497" y="88"/>
                  </a:lnTo>
                  <a:lnTo>
                    <a:pt x="513" y="65"/>
                  </a:lnTo>
                  <a:lnTo>
                    <a:pt x="519" y="52"/>
                  </a:lnTo>
                  <a:lnTo>
                    <a:pt x="516" y="43"/>
                  </a:lnTo>
                  <a:lnTo>
                    <a:pt x="508" y="47"/>
                  </a:lnTo>
                  <a:lnTo>
                    <a:pt x="497" y="54"/>
                  </a:lnTo>
                  <a:lnTo>
                    <a:pt x="478" y="65"/>
                  </a:lnTo>
                  <a:lnTo>
                    <a:pt x="465" y="67"/>
                  </a:lnTo>
                  <a:lnTo>
                    <a:pt x="424" y="72"/>
                  </a:lnTo>
                  <a:lnTo>
                    <a:pt x="392" y="67"/>
                  </a:lnTo>
                  <a:lnTo>
                    <a:pt x="365" y="63"/>
                  </a:lnTo>
                  <a:lnTo>
                    <a:pt x="348" y="59"/>
                  </a:lnTo>
                  <a:lnTo>
                    <a:pt x="343" y="54"/>
                  </a:lnTo>
                  <a:lnTo>
                    <a:pt x="343" y="50"/>
                  </a:lnTo>
                  <a:lnTo>
                    <a:pt x="348" y="43"/>
                  </a:lnTo>
                  <a:lnTo>
                    <a:pt x="359" y="43"/>
                  </a:lnTo>
                  <a:lnTo>
                    <a:pt x="373" y="36"/>
                  </a:lnTo>
                  <a:lnTo>
                    <a:pt x="386" y="27"/>
                  </a:lnTo>
                  <a:lnTo>
                    <a:pt x="403" y="9"/>
                  </a:lnTo>
                  <a:lnTo>
                    <a:pt x="403" y="5"/>
                  </a:lnTo>
                  <a:lnTo>
                    <a:pt x="397" y="5"/>
                  </a:lnTo>
                  <a:lnTo>
                    <a:pt x="389" y="11"/>
                  </a:lnTo>
                  <a:lnTo>
                    <a:pt x="378" y="14"/>
                  </a:lnTo>
                  <a:lnTo>
                    <a:pt x="346" y="9"/>
                  </a:lnTo>
                  <a:lnTo>
                    <a:pt x="319" y="5"/>
                  </a:lnTo>
                  <a:lnTo>
                    <a:pt x="300" y="3"/>
                  </a:lnTo>
                  <a:lnTo>
                    <a:pt x="284" y="5"/>
                  </a:lnTo>
                  <a:lnTo>
                    <a:pt x="273" y="9"/>
                  </a:lnTo>
                  <a:lnTo>
                    <a:pt x="265" y="14"/>
                  </a:lnTo>
                  <a:lnTo>
                    <a:pt x="251" y="20"/>
                  </a:lnTo>
                  <a:lnTo>
                    <a:pt x="249" y="18"/>
                  </a:lnTo>
                  <a:lnTo>
                    <a:pt x="251" y="14"/>
                  </a:lnTo>
                  <a:lnTo>
                    <a:pt x="257" y="7"/>
                  </a:lnTo>
                  <a:lnTo>
                    <a:pt x="257" y="5"/>
                  </a:lnTo>
                  <a:lnTo>
                    <a:pt x="254" y="0"/>
                  </a:lnTo>
                  <a:lnTo>
                    <a:pt x="240" y="3"/>
                  </a:lnTo>
                  <a:lnTo>
                    <a:pt x="205" y="11"/>
                  </a:lnTo>
                  <a:lnTo>
                    <a:pt x="176" y="25"/>
                  </a:lnTo>
                  <a:lnTo>
                    <a:pt x="154" y="34"/>
                  </a:lnTo>
                  <a:lnTo>
                    <a:pt x="138" y="47"/>
                  </a:lnTo>
                  <a:lnTo>
                    <a:pt x="124" y="65"/>
                  </a:lnTo>
                  <a:lnTo>
                    <a:pt x="119" y="83"/>
                  </a:lnTo>
                  <a:lnTo>
                    <a:pt x="119" y="97"/>
                  </a:lnTo>
                  <a:lnTo>
                    <a:pt x="113" y="108"/>
                  </a:lnTo>
                </a:path>
              </a:pathLst>
            </a:custGeom>
            <a:gradFill rotWithShape="1">
              <a:gsLst>
                <a:gs pos="0">
                  <a:srgbClr val="FF9900"/>
                </a:gs>
                <a:gs pos="100000">
                  <a:srgbClr val="AC3D00"/>
                </a:gs>
              </a:gsLst>
              <a:lin ang="5400000" scaled="1"/>
            </a:gra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3648" y="2880"/>
              <a:ext cx="413" cy="3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31"/>
                </a:cxn>
                <a:cxn ang="0">
                  <a:pos x="103" y="87"/>
                </a:cxn>
                <a:cxn ang="0">
                  <a:pos x="167" y="141"/>
                </a:cxn>
                <a:cxn ang="0">
                  <a:pos x="219" y="179"/>
                </a:cxn>
                <a:cxn ang="0">
                  <a:pos x="248" y="208"/>
                </a:cxn>
                <a:cxn ang="0">
                  <a:pos x="259" y="215"/>
                </a:cxn>
                <a:cxn ang="0">
                  <a:pos x="286" y="237"/>
                </a:cxn>
                <a:cxn ang="0">
                  <a:pos x="313" y="264"/>
                </a:cxn>
                <a:cxn ang="0">
                  <a:pos x="340" y="284"/>
                </a:cxn>
                <a:cxn ang="0">
                  <a:pos x="373" y="309"/>
                </a:cxn>
                <a:cxn ang="0">
                  <a:pos x="413" y="333"/>
                </a:cxn>
              </a:cxnLst>
              <a:rect l="0" t="0" r="r" b="b"/>
              <a:pathLst>
                <a:path w="413" h="333">
                  <a:moveTo>
                    <a:pt x="0" y="0"/>
                  </a:moveTo>
                  <a:lnTo>
                    <a:pt x="35" y="31"/>
                  </a:lnTo>
                  <a:lnTo>
                    <a:pt x="103" y="87"/>
                  </a:lnTo>
                  <a:lnTo>
                    <a:pt x="167" y="141"/>
                  </a:lnTo>
                  <a:lnTo>
                    <a:pt x="219" y="179"/>
                  </a:lnTo>
                  <a:lnTo>
                    <a:pt x="248" y="208"/>
                  </a:lnTo>
                  <a:lnTo>
                    <a:pt x="259" y="215"/>
                  </a:lnTo>
                  <a:lnTo>
                    <a:pt x="286" y="237"/>
                  </a:lnTo>
                  <a:lnTo>
                    <a:pt x="313" y="264"/>
                  </a:lnTo>
                  <a:lnTo>
                    <a:pt x="340" y="284"/>
                  </a:lnTo>
                  <a:lnTo>
                    <a:pt x="373" y="309"/>
                  </a:lnTo>
                  <a:lnTo>
                    <a:pt x="413" y="33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3936" y="3120"/>
              <a:ext cx="72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24" y="0"/>
                </a:cxn>
                <a:cxn ang="0">
                  <a:pos x="43" y="7"/>
                </a:cxn>
                <a:cxn ang="0">
                  <a:pos x="59" y="11"/>
                </a:cxn>
                <a:cxn ang="0">
                  <a:pos x="72" y="11"/>
                </a:cxn>
              </a:cxnLst>
              <a:rect l="0" t="0" r="r" b="b"/>
              <a:pathLst>
                <a:path w="72" h="11">
                  <a:moveTo>
                    <a:pt x="0" y="0"/>
                  </a:moveTo>
                  <a:lnTo>
                    <a:pt x="16" y="0"/>
                  </a:lnTo>
                  <a:lnTo>
                    <a:pt x="24" y="0"/>
                  </a:lnTo>
                  <a:lnTo>
                    <a:pt x="43" y="7"/>
                  </a:lnTo>
                  <a:lnTo>
                    <a:pt x="59" y="11"/>
                  </a:lnTo>
                  <a:lnTo>
                    <a:pt x="72" y="11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3929" y="3120"/>
              <a:ext cx="30" cy="1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6"/>
                </a:cxn>
                <a:cxn ang="0">
                  <a:pos x="14" y="54"/>
                </a:cxn>
                <a:cxn ang="0">
                  <a:pos x="19" y="87"/>
                </a:cxn>
                <a:cxn ang="0">
                  <a:pos x="30" y="117"/>
                </a:cxn>
              </a:cxnLst>
              <a:rect l="0" t="0" r="r" b="b"/>
              <a:pathLst>
                <a:path w="30" h="117">
                  <a:moveTo>
                    <a:pt x="0" y="0"/>
                  </a:moveTo>
                  <a:lnTo>
                    <a:pt x="6" y="16"/>
                  </a:lnTo>
                  <a:lnTo>
                    <a:pt x="14" y="54"/>
                  </a:lnTo>
                  <a:lnTo>
                    <a:pt x="19" y="87"/>
                  </a:lnTo>
                  <a:lnTo>
                    <a:pt x="30" y="117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3840" y="3038"/>
              <a:ext cx="38" cy="92"/>
            </a:xfrm>
            <a:custGeom>
              <a:avLst/>
              <a:gdLst/>
              <a:ahLst/>
              <a:cxnLst>
                <a:cxn ang="0">
                  <a:pos x="38" y="92"/>
                </a:cxn>
                <a:cxn ang="0">
                  <a:pos x="21" y="63"/>
                </a:cxn>
                <a:cxn ang="0">
                  <a:pos x="11" y="42"/>
                </a:cxn>
                <a:cxn ang="0">
                  <a:pos x="0" y="20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38" h="92">
                  <a:moveTo>
                    <a:pt x="38" y="92"/>
                  </a:moveTo>
                  <a:lnTo>
                    <a:pt x="21" y="63"/>
                  </a:lnTo>
                  <a:lnTo>
                    <a:pt x="11" y="42"/>
                  </a:lnTo>
                  <a:lnTo>
                    <a:pt x="0" y="20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3744" y="2976"/>
              <a:ext cx="71" cy="1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22"/>
                </a:cxn>
                <a:cxn ang="0">
                  <a:pos x="28" y="60"/>
                </a:cxn>
                <a:cxn ang="0">
                  <a:pos x="44" y="94"/>
                </a:cxn>
                <a:cxn ang="0">
                  <a:pos x="60" y="123"/>
                </a:cxn>
                <a:cxn ang="0">
                  <a:pos x="71" y="143"/>
                </a:cxn>
              </a:cxnLst>
              <a:rect l="0" t="0" r="r" b="b"/>
              <a:pathLst>
                <a:path w="71" h="143">
                  <a:moveTo>
                    <a:pt x="0" y="0"/>
                  </a:moveTo>
                  <a:lnTo>
                    <a:pt x="17" y="22"/>
                  </a:lnTo>
                  <a:lnTo>
                    <a:pt x="28" y="60"/>
                  </a:lnTo>
                  <a:lnTo>
                    <a:pt x="44" y="94"/>
                  </a:lnTo>
                  <a:lnTo>
                    <a:pt x="60" y="123"/>
                  </a:lnTo>
                  <a:lnTo>
                    <a:pt x="71" y="14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3840" y="3024"/>
              <a:ext cx="205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14"/>
                </a:cxn>
                <a:cxn ang="0">
                  <a:pos x="100" y="29"/>
                </a:cxn>
                <a:cxn ang="0">
                  <a:pos x="140" y="34"/>
                </a:cxn>
                <a:cxn ang="0">
                  <a:pos x="186" y="36"/>
                </a:cxn>
                <a:cxn ang="0">
                  <a:pos x="205" y="36"/>
                </a:cxn>
              </a:cxnLst>
              <a:rect l="0" t="0" r="r" b="b"/>
              <a:pathLst>
                <a:path w="205" h="36">
                  <a:moveTo>
                    <a:pt x="0" y="0"/>
                  </a:moveTo>
                  <a:lnTo>
                    <a:pt x="40" y="14"/>
                  </a:lnTo>
                  <a:lnTo>
                    <a:pt x="100" y="29"/>
                  </a:lnTo>
                  <a:lnTo>
                    <a:pt x="140" y="34"/>
                  </a:lnTo>
                  <a:lnTo>
                    <a:pt x="186" y="36"/>
                  </a:lnTo>
                  <a:lnTo>
                    <a:pt x="205" y="36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3744" y="2976"/>
              <a:ext cx="198" cy="53"/>
            </a:xfrm>
            <a:custGeom>
              <a:avLst/>
              <a:gdLst/>
              <a:ahLst/>
              <a:cxnLst>
                <a:cxn ang="0">
                  <a:pos x="198" y="53"/>
                </a:cxn>
                <a:cxn ang="0">
                  <a:pos x="141" y="44"/>
                </a:cxn>
                <a:cxn ang="0">
                  <a:pos x="92" y="31"/>
                </a:cxn>
                <a:cxn ang="0">
                  <a:pos x="35" y="11"/>
                </a:cxn>
                <a:cxn ang="0">
                  <a:pos x="0" y="0"/>
                </a:cxn>
              </a:cxnLst>
              <a:rect l="0" t="0" r="r" b="b"/>
              <a:pathLst>
                <a:path w="198" h="53">
                  <a:moveTo>
                    <a:pt x="198" y="53"/>
                  </a:moveTo>
                  <a:lnTo>
                    <a:pt x="141" y="44"/>
                  </a:lnTo>
                  <a:lnTo>
                    <a:pt x="92" y="31"/>
                  </a:lnTo>
                  <a:lnTo>
                    <a:pt x="35" y="11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3840" y="2976"/>
              <a:ext cx="27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4" y="7"/>
                </a:cxn>
                <a:cxn ang="0">
                  <a:pos x="27" y="0"/>
                </a:cxn>
              </a:cxnLst>
              <a:rect l="0" t="0" r="r" b="b"/>
              <a:pathLst>
                <a:path w="27" h="9">
                  <a:moveTo>
                    <a:pt x="0" y="9"/>
                  </a:moveTo>
                  <a:lnTo>
                    <a:pt x="14" y="7"/>
                  </a:lnTo>
                  <a:lnTo>
                    <a:pt x="27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3675" y="2880"/>
              <a:ext cx="47" cy="378"/>
            </a:xfrm>
            <a:custGeom>
              <a:avLst/>
              <a:gdLst/>
              <a:ahLst/>
              <a:cxnLst>
                <a:cxn ang="0">
                  <a:pos x="87" y="378"/>
                </a:cxn>
                <a:cxn ang="0">
                  <a:pos x="70" y="304"/>
                </a:cxn>
                <a:cxn ang="0">
                  <a:pos x="57" y="237"/>
                </a:cxn>
                <a:cxn ang="0">
                  <a:pos x="35" y="172"/>
                </a:cxn>
                <a:cxn ang="0">
                  <a:pos x="22" y="118"/>
                </a:cxn>
                <a:cxn ang="0">
                  <a:pos x="11" y="78"/>
                </a:cxn>
                <a:cxn ang="0">
                  <a:pos x="0" y="36"/>
                </a:cxn>
                <a:cxn ang="0">
                  <a:pos x="0" y="11"/>
                </a:cxn>
                <a:cxn ang="0">
                  <a:pos x="0" y="0"/>
                </a:cxn>
              </a:cxnLst>
              <a:rect l="0" t="0" r="r" b="b"/>
              <a:pathLst>
                <a:path w="87" h="378">
                  <a:moveTo>
                    <a:pt x="87" y="378"/>
                  </a:moveTo>
                  <a:lnTo>
                    <a:pt x="70" y="304"/>
                  </a:lnTo>
                  <a:lnTo>
                    <a:pt x="57" y="237"/>
                  </a:lnTo>
                  <a:lnTo>
                    <a:pt x="35" y="172"/>
                  </a:lnTo>
                  <a:lnTo>
                    <a:pt x="22" y="118"/>
                  </a:lnTo>
                  <a:lnTo>
                    <a:pt x="11" y="78"/>
                  </a:lnTo>
                  <a:lnTo>
                    <a:pt x="0" y="36"/>
                  </a:lnTo>
                  <a:lnTo>
                    <a:pt x="0" y="11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3675" y="2976"/>
              <a:ext cx="119" cy="163"/>
            </a:xfrm>
            <a:custGeom>
              <a:avLst/>
              <a:gdLst/>
              <a:ahLst/>
              <a:cxnLst>
                <a:cxn ang="0">
                  <a:pos x="119" y="163"/>
                </a:cxn>
                <a:cxn ang="0">
                  <a:pos x="89" y="127"/>
                </a:cxn>
                <a:cxn ang="0">
                  <a:pos x="54" y="85"/>
                </a:cxn>
                <a:cxn ang="0">
                  <a:pos x="27" y="40"/>
                </a:cxn>
                <a:cxn ang="0">
                  <a:pos x="5" y="9"/>
                </a:cxn>
                <a:cxn ang="0">
                  <a:pos x="0" y="0"/>
                </a:cxn>
              </a:cxnLst>
              <a:rect l="0" t="0" r="r" b="b"/>
              <a:pathLst>
                <a:path w="119" h="163">
                  <a:moveTo>
                    <a:pt x="119" y="163"/>
                  </a:moveTo>
                  <a:lnTo>
                    <a:pt x="89" y="127"/>
                  </a:lnTo>
                  <a:lnTo>
                    <a:pt x="54" y="85"/>
                  </a:lnTo>
                  <a:lnTo>
                    <a:pt x="27" y="40"/>
                  </a:lnTo>
                  <a:lnTo>
                    <a:pt x="5" y="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3648" y="2976"/>
              <a:ext cx="21" cy="83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5" y="56"/>
                </a:cxn>
                <a:cxn ang="0">
                  <a:pos x="13" y="32"/>
                </a:cxn>
                <a:cxn ang="0">
                  <a:pos x="21" y="14"/>
                </a:cxn>
                <a:cxn ang="0">
                  <a:pos x="21" y="5"/>
                </a:cxn>
                <a:cxn ang="0">
                  <a:pos x="21" y="0"/>
                </a:cxn>
              </a:cxnLst>
              <a:rect l="0" t="0" r="r" b="b"/>
              <a:pathLst>
                <a:path w="21" h="83">
                  <a:moveTo>
                    <a:pt x="0" y="83"/>
                  </a:moveTo>
                  <a:lnTo>
                    <a:pt x="5" y="56"/>
                  </a:lnTo>
                  <a:lnTo>
                    <a:pt x="13" y="32"/>
                  </a:lnTo>
                  <a:lnTo>
                    <a:pt x="21" y="14"/>
                  </a:lnTo>
                  <a:lnTo>
                    <a:pt x="21" y="5"/>
                  </a:lnTo>
                  <a:lnTo>
                    <a:pt x="21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auto">
            <a:xfrm>
              <a:off x="3696" y="3120"/>
              <a:ext cx="71" cy="106"/>
            </a:xfrm>
            <a:custGeom>
              <a:avLst/>
              <a:gdLst/>
              <a:ahLst/>
              <a:cxnLst>
                <a:cxn ang="0">
                  <a:pos x="71" y="106"/>
                </a:cxn>
                <a:cxn ang="0">
                  <a:pos x="49" y="81"/>
                </a:cxn>
                <a:cxn ang="0">
                  <a:pos x="27" y="41"/>
                </a:cxn>
                <a:cxn ang="0">
                  <a:pos x="16" y="20"/>
                </a:cxn>
                <a:cxn ang="0">
                  <a:pos x="8" y="12"/>
                </a:cxn>
                <a:cxn ang="0">
                  <a:pos x="0" y="0"/>
                </a:cxn>
              </a:cxnLst>
              <a:rect l="0" t="0" r="r" b="b"/>
              <a:pathLst>
                <a:path w="71" h="106">
                  <a:moveTo>
                    <a:pt x="71" y="106"/>
                  </a:moveTo>
                  <a:lnTo>
                    <a:pt x="49" y="81"/>
                  </a:lnTo>
                  <a:lnTo>
                    <a:pt x="27" y="41"/>
                  </a:lnTo>
                  <a:lnTo>
                    <a:pt x="16" y="20"/>
                  </a:lnTo>
                  <a:lnTo>
                    <a:pt x="8" y="12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3648" y="3072"/>
              <a:ext cx="30" cy="83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5" y="11"/>
                </a:cxn>
                <a:cxn ang="0">
                  <a:pos x="8" y="33"/>
                </a:cxn>
                <a:cxn ang="0">
                  <a:pos x="0" y="54"/>
                </a:cxn>
                <a:cxn ang="0">
                  <a:pos x="0" y="74"/>
                </a:cxn>
                <a:cxn ang="0">
                  <a:pos x="0" y="83"/>
                </a:cxn>
              </a:cxnLst>
              <a:rect l="0" t="0" r="r" b="b"/>
              <a:pathLst>
                <a:path w="30" h="83">
                  <a:moveTo>
                    <a:pt x="30" y="0"/>
                  </a:moveTo>
                  <a:lnTo>
                    <a:pt x="25" y="11"/>
                  </a:lnTo>
                  <a:lnTo>
                    <a:pt x="8" y="33"/>
                  </a:lnTo>
                  <a:lnTo>
                    <a:pt x="0" y="54"/>
                  </a:lnTo>
                  <a:lnTo>
                    <a:pt x="0" y="74"/>
                  </a:lnTo>
                  <a:lnTo>
                    <a:pt x="0" y="8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3600" y="2894"/>
              <a:ext cx="79" cy="253"/>
            </a:xfrm>
            <a:custGeom>
              <a:avLst/>
              <a:gdLst/>
              <a:ahLst/>
              <a:cxnLst>
                <a:cxn ang="0">
                  <a:pos x="14" y="253"/>
                </a:cxn>
                <a:cxn ang="0">
                  <a:pos x="3" y="199"/>
                </a:cxn>
                <a:cxn ang="0">
                  <a:pos x="0" y="177"/>
                </a:cxn>
                <a:cxn ang="0">
                  <a:pos x="0" y="148"/>
                </a:cxn>
                <a:cxn ang="0">
                  <a:pos x="3" y="121"/>
                </a:cxn>
                <a:cxn ang="0">
                  <a:pos x="11" y="98"/>
                </a:cxn>
                <a:cxn ang="0">
                  <a:pos x="22" y="83"/>
                </a:cxn>
                <a:cxn ang="0">
                  <a:pos x="38" y="67"/>
                </a:cxn>
                <a:cxn ang="0">
                  <a:pos x="54" y="47"/>
                </a:cxn>
                <a:cxn ang="0">
                  <a:pos x="70" y="18"/>
                </a:cxn>
                <a:cxn ang="0">
                  <a:pos x="79" y="0"/>
                </a:cxn>
              </a:cxnLst>
              <a:rect l="0" t="0" r="r" b="b"/>
              <a:pathLst>
                <a:path w="79" h="253">
                  <a:moveTo>
                    <a:pt x="14" y="253"/>
                  </a:moveTo>
                  <a:lnTo>
                    <a:pt x="3" y="199"/>
                  </a:lnTo>
                  <a:lnTo>
                    <a:pt x="0" y="177"/>
                  </a:lnTo>
                  <a:lnTo>
                    <a:pt x="0" y="148"/>
                  </a:lnTo>
                  <a:lnTo>
                    <a:pt x="3" y="121"/>
                  </a:lnTo>
                  <a:lnTo>
                    <a:pt x="11" y="98"/>
                  </a:lnTo>
                  <a:lnTo>
                    <a:pt x="22" y="83"/>
                  </a:lnTo>
                  <a:lnTo>
                    <a:pt x="38" y="67"/>
                  </a:lnTo>
                  <a:lnTo>
                    <a:pt x="54" y="47"/>
                  </a:lnTo>
                  <a:lnTo>
                    <a:pt x="70" y="18"/>
                  </a:lnTo>
                  <a:lnTo>
                    <a:pt x="79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3600" y="2976"/>
              <a:ext cx="46" cy="2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24" y="14"/>
                </a:cxn>
                <a:cxn ang="0">
                  <a:pos x="40" y="5"/>
                </a:cxn>
                <a:cxn ang="0">
                  <a:pos x="46" y="0"/>
                </a:cxn>
              </a:cxnLst>
              <a:rect l="0" t="0" r="r" b="b"/>
              <a:pathLst>
                <a:path w="46" h="23">
                  <a:moveTo>
                    <a:pt x="0" y="23"/>
                  </a:moveTo>
                  <a:lnTo>
                    <a:pt x="24" y="14"/>
                  </a:lnTo>
                  <a:lnTo>
                    <a:pt x="40" y="5"/>
                  </a:lnTo>
                  <a:lnTo>
                    <a:pt x="46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3696" y="2784"/>
              <a:ext cx="248" cy="99"/>
            </a:xfrm>
            <a:custGeom>
              <a:avLst/>
              <a:gdLst/>
              <a:ahLst/>
              <a:cxnLst>
                <a:cxn ang="0">
                  <a:pos x="0" y="99"/>
                </a:cxn>
                <a:cxn ang="0">
                  <a:pos x="10" y="92"/>
                </a:cxn>
                <a:cxn ang="0">
                  <a:pos x="27" y="79"/>
                </a:cxn>
                <a:cxn ang="0">
                  <a:pos x="54" y="65"/>
                </a:cxn>
                <a:cxn ang="0">
                  <a:pos x="78" y="52"/>
                </a:cxn>
                <a:cxn ang="0">
                  <a:pos x="127" y="32"/>
                </a:cxn>
                <a:cxn ang="0">
                  <a:pos x="156" y="23"/>
                </a:cxn>
                <a:cxn ang="0">
                  <a:pos x="194" y="14"/>
                </a:cxn>
                <a:cxn ang="0">
                  <a:pos x="224" y="9"/>
                </a:cxn>
                <a:cxn ang="0">
                  <a:pos x="240" y="5"/>
                </a:cxn>
                <a:cxn ang="0">
                  <a:pos x="248" y="0"/>
                </a:cxn>
              </a:cxnLst>
              <a:rect l="0" t="0" r="r" b="b"/>
              <a:pathLst>
                <a:path w="248" h="99">
                  <a:moveTo>
                    <a:pt x="0" y="99"/>
                  </a:moveTo>
                  <a:lnTo>
                    <a:pt x="10" y="92"/>
                  </a:lnTo>
                  <a:lnTo>
                    <a:pt x="27" y="79"/>
                  </a:lnTo>
                  <a:lnTo>
                    <a:pt x="54" y="65"/>
                  </a:lnTo>
                  <a:lnTo>
                    <a:pt x="78" y="52"/>
                  </a:lnTo>
                  <a:lnTo>
                    <a:pt x="127" y="32"/>
                  </a:lnTo>
                  <a:lnTo>
                    <a:pt x="156" y="23"/>
                  </a:lnTo>
                  <a:lnTo>
                    <a:pt x="194" y="14"/>
                  </a:lnTo>
                  <a:lnTo>
                    <a:pt x="224" y="9"/>
                  </a:lnTo>
                  <a:lnTo>
                    <a:pt x="240" y="5"/>
                  </a:lnTo>
                  <a:lnTo>
                    <a:pt x="248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3744" y="2784"/>
              <a:ext cx="62" cy="77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46" y="5"/>
                </a:cxn>
                <a:cxn ang="0">
                  <a:pos x="35" y="14"/>
                </a:cxn>
                <a:cxn ang="0">
                  <a:pos x="22" y="32"/>
                </a:cxn>
                <a:cxn ang="0">
                  <a:pos x="11" y="52"/>
                </a:cxn>
                <a:cxn ang="0">
                  <a:pos x="6" y="63"/>
                </a:cxn>
                <a:cxn ang="0">
                  <a:pos x="0" y="77"/>
                </a:cxn>
              </a:cxnLst>
              <a:rect l="0" t="0" r="r" b="b"/>
              <a:pathLst>
                <a:path w="62" h="77">
                  <a:moveTo>
                    <a:pt x="62" y="0"/>
                  </a:moveTo>
                  <a:lnTo>
                    <a:pt x="46" y="5"/>
                  </a:lnTo>
                  <a:lnTo>
                    <a:pt x="35" y="14"/>
                  </a:lnTo>
                  <a:lnTo>
                    <a:pt x="22" y="32"/>
                  </a:lnTo>
                  <a:lnTo>
                    <a:pt x="11" y="52"/>
                  </a:lnTo>
                  <a:lnTo>
                    <a:pt x="6" y="63"/>
                  </a:lnTo>
                  <a:lnTo>
                    <a:pt x="0" y="77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3676" y="2897"/>
              <a:ext cx="446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2"/>
                </a:cxn>
                <a:cxn ang="0">
                  <a:pos x="90" y="2"/>
                </a:cxn>
                <a:cxn ang="0">
                  <a:pos x="146" y="7"/>
                </a:cxn>
                <a:cxn ang="0">
                  <a:pos x="184" y="16"/>
                </a:cxn>
                <a:cxn ang="0">
                  <a:pos x="206" y="20"/>
                </a:cxn>
                <a:cxn ang="0">
                  <a:pos x="252" y="25"/>
                </a:cxn>
                <a:cxn ang="0">
                  <a:pos x="306" y="32"/>
                </a:cxn>
                <a:cxn ang="0">
                  <a:pos x="335" y="38"/>
                </a:cxn>
                <a:cxn ang="0">
                  <a:pos x="357" y="38"/>
                </a:cxn>
                <a:cxn ang="0">
                  <a:pos x="400" y="34"/>
                </a:cxn>
                <a:cxn ang="0">
                  <a:pos x="427" y="34"/>
                </a:cxn>
                <a:cxn ang="0">
                  <a:pos x="446" y="29"/>
                </a:cxn>
              </a:cxnLst>
              <a:rect l="0" t="0" r="r" b="b"/>
              <a:pathLst>
                <a:path w="446" h="38">
                  <a:moveTo>
                    <a:pt x="0" y="0"/>
                  </a:moveTo>
                  <a:lnTo>
                    <a:pt x="22" y="2"/>
                  </a:lnTo>
                  <a:lnTo>
                    <a:pt x="90" y="2"/>
                  </a:lnTo>
                  <a:lnTo>
                    <a:pt x="146" y="7"/>
                  </a:lnTo>
                  <a:lnTo>
                    <a:pt x="184" y="16"/>
                  </a:lnTo>
                  <a:lnTo>
                    <a:pt x="206" y="20"/>
                  </a:lnTo>
                  <a:lnTo>
                    <a:pt x="252" y="25"/>
                  </a:lnTo>
                  <a:lnTo>
                    <a:pt x="306" y="32"/>
                  </a:lnTo>
                  <a:lnTo>
                    <a:pt x="335" y="38"/>
                  </a:lnTo>
                  <a:lnTo>
                    <a:pt x="357" y="38"/>
                  </a:lnTo>
                  <a:lnTo>
                    <a:pt x="400" y="34"/>
                  </a:lnTo>
                  <a:lnTo>
                    <a:pt x="427" y="34"/>
                  </a:lnTo>
                  <a:lnTo>
                    <a:pt x="446" y="29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3888" y="2928"/>
              <a:ext cx="70" cy="36"/>
            </a:xfrm>
            <a:custGeom>
              <a:avLst/>
              <a:gdLst/>
              <a:ahLst/>
              <a:cxnLst>
                <a:cxn ang="0">
                  <a:pos x="70" y="36"/>
                </a:cxn>
                <a:cxn ang="0">
                  <a:pos x="45" y="18"/>
                </a:cxn>
                <a:cxn ang="0">
                  <a:pos x="21" y="9"/>
                </a:cxn>
                <a:cxn ang="0">
                  <a:pos x="0" y="0"/>
                </a:cxn>
              </a:cxnLst>
              <a:rect l="0" t="0" r="r" b="b"/>
              <a:pathLst>
                <a:path w="70" h="36">
                  <a:moveTo>
                    <a:pt x="70" y="36"/>
                  </a:moveTo>
                  <a:lnTo>
                    <a:pt x="45" y="18"/>
                  </a:lnTo>
                  <a:lnTo>
                    <a:pt x="21" y="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3950" y="2832"/>
              <a:ext cx="111" cy="81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98" y="14"/>
                </a:cxn>
                <a:cxn ang="0">
                  <a:pos x="60" y="32"/>
                </a:cxn>
                <a:cxn ang="0">
                  <a:pos x="30" y="50"/>
                </a:cxn>
                <a:cxn ang="0">
                  <a:pos x="14" y="65"/>
                </a:cxn>
                <a:cxn ang="0">
                  <a:pos x="8" y="72"/>
                </a:cxn>
                <a:cxn ang="0">
                  <a:pos x="0" y="81"/>
                </a:cxn>
              </a:cxnLst>
              <a:rect l="0" t="0" r="r" b="b"/>
              <a:pathLst>
                <a:path w="111" h="81">
                  <a:moveTo>
                    <a:pt x="111" y="0"/>
                  </a:moveTo>
                  <a:lnTo>
                    <a:pt x="98" y="14"/>
                  </a:lnTo>
                  <a:lnTo>
                    <a:pt x="60" y="32"/>
                  </a:lnTo>
                  <a:lnTo>
                    <a:pt x="30" y="50"/>
                  </a:lnTo>
                  <a:lnTo>
                    <a:pt x="14" y="65"/>
                  </a:lnTo>
                  <a:lnTo>
                    <a:pt x="8" y="72"/>
                  </a:lnTo>
                  <a:lnTo>
                    <a:pt x="0" y="81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3779" y="2914"/>
              <a:ext cx="109" cy="62"/>
            </a:xfrm>
            <a:custGeom>
              <a:avLst/>
              <a:gdLst/>
              <a:ahLst/>
              <a:cxnLst>
                <a:cxn ang="0">
                  <a:pos x="76" y="69"/>
                </a:cxn>
                <a:cxn ang="0">
                  <a:pos x="59" y="47"/>
                </a:cxn>
                <a:cxn ang="0">
                  <a:pos x="40" y="27"/>
                </a:cxn>
                <a:cxn ang="0">
                  <a:pos x="24" y="15"/>
                </a:cxn>
                <a:cxn ang="0">
                  <a:pos x="11" y="4"/>
                </a:cxn>
                <a:cxn ang="0">
                  <a:pos x="0" y="0"/>
                </a:cxn>
              </a:cxnLst>
              <a:rect l="0" t="0" r="r" b="b"/>
              <a:pathLst>
                <a:path w="76" h="69">
                  <a:moveTo>
                    <a:pt x="76" y="69"/>
                  </a:moveTo>
                  <a:lnTo>
                    <a:pt x="59" y="47"/>
                  </a:lnTo>
                  <a:lnTo>
                    <a:pt x="40" y="27"/>
                  </a:lnTo>
                  <a:lnTo>
                    <a:pt x="24" y="15"/>
                  </a:lnTo>
                  <a:lnTo>
                    <a:pt x="11" y="4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pic>
        <p:nvPicPr>
          <p:cNvPr id="1060" name="Picture 36" descr="ED00184_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6172200"/>
            <a:ext cx="1219200" cy="5334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D892A231-5EE8-4F3D-802B-6032B3F38426}" type="datetimeFigureOut">
              <a:rPr lang="ru-RU" smtClean="0"/>
              <a:pPr/>
              <a:t>07.06.2022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ircl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85800" y="2130425"/>
            <a:ext cx="7772400" cy="2594719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Профилактика наркомании </a:t>
            </a:r>
            <a:br>
              <a:rPr lang="ru-RU" b="1" dirty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подготовила волонтер</a:t>
            </a:r>
            <a:r>
              <a:rPr lang="ru-RU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Лапшина </a:t>
            </a:r>
            <a:br>
              <a:rPr lang="ru-RU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Светлана Юрьевна</a:t>
            </a:r>
            <a:endParaRPr lang="ru-RU" b="1" dirty="0">
              <a:ln w="11430"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4414" y="285728"/>
            <a:ext cx="7143800" cy="8572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lvl="1">
              <a:defRPr/>
            </a:pPr>
            <a:r>
              <a:rPr lang="ru-RU" sz="3600" b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dirty="0" smtClean="0"/>
              <a:t>Информация к размышлению</a:t>
            </a:r>
            <a:r>
              <a:rPr lang="ru-RU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3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2910" y="1071546"/>
            <a:ext cx="8215370" cy="57864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4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начале 30-х гг. ХХ в. в одном из медицинских журналов была опубликована статья, которая называлась «Почему люди одурманиваются». Авторов статьи интересовали причины, по которым люди употребляют наркотики. Выяснилось, что одна из них – отсутствие знаний об опасности знакомства с одурманивающими веществами. Большинство опрошенных просто не подозревали о том, чем придется расплачиваться за минуты «удовольствия».</a:t>
            </a:r>
          </a:p>
          <a:p>
            <a:pPr algn="ctr"/>
            <a:r>
              <a:rPr lang="ru-RU" sz="24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вот результаты социологических опросов, проведенных в 1993 и 2003 гг. старшеклассников просили назвать причины, которые, по их мнению, могут побуждать сверстников к знакомству с наркотиками.</a:t>
            </a:r>
            <a:endParaRPr lang="ru-RU" sz="2400" b="1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Диаграмма" r:id="rId3" imgW="6219907" imgH="4333986" progId="MSGraph.Chart.8">
                  <p:embed/>
                </p:oleObj>
              </mc:Choice>
              <mc:Fallback>
                <p:oleObj name="Диаграмма" r:id="rId3" imgW="6219907" imgH="4333986" progId="MSGraph.Char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4348" y="214290"/>
            <a:ext cx="82296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Правда о наркотиках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357313"/>
            <a:ext cx="8643966" cy="5500687"/>
          </a:xfrm>
          <a:prstGeom prst="rect">
            <a:avLst/>
          </a:prstGeom>
        </p:spPr>
        <p:txBody>
          <a:bodyPr/>
          <a:lstStyle/>
          <a:p>
            <a:pPr marL="0" indent="361950" algn="just">
              <a:buNone/>
            </a:pPr>
            <a:r>
              <a:rPr lang="ru-RU" sz="2200" b="1" dirty="0" smtClean="0"/>
              <a:t>Согласно оценкам экспертов, наркотики употреб­ляют 3—3,5 </a:t>
            </a:r>
            <a:r>
              <a:rPr lang="ru-RU" sz="2200" b="1" dirty="0" err="1" smtClean="0"/>
              <a:t>млн</a:t>
            </a:r>
            <a:r>
              <a:rPr lang="ru-RU" sz="2200" b="1" dirty="0" smtClean="0"/>
              <a:t> россиян.</a:t>
            </a:r>
          </a:p>
          <a:p>
            <a:pPr marL="0" indent="361950" algn="just">
              <a:buNone/>
            </a:pPr>
            <a:r>
              <a:rPr lang="ru-RU" sz="2200" b="1" dirty="0" smtClean="0"/>
              <a:t>Возраст, с которого дети знакомятся с наркотика­ми, с 1991 г. снизился на шесть лет (с 17,5 до 11 лет).</a:t>
            </a:r>
          </a:p>
          <a:p>
            <a:pPr marL="0" indent="361950" algn="just">
              <a:buNone/>
            </a:pPr>
            <a:r>
              <a:rPr lang="ru-RU" sz="2200" b="1" dirty="0" smtClean="0"/>
              <a:t>Доля наркоманов и пробовавших наркотики среди подростков и молодежи — 44,8%, т. е. около 5 </a:t>
            </a:r>
            <a:r>
              <a:rPr lang="ru-RU" sz="2200" b="1" dirty="0" err="1" smtClean="0"/>
              <a:t>млн</a:t>
            </a:r>
            <a:r>
              <a:rPr lang="ru-RU" sz="2200" b="1" dirty="0" smtClean="0"/>
              <a:t> человек.</a:t>
            </a:r>
          </a:p>
          <a:p>
            <a:pPr marL="0" indent="361950" algn="just">
              <a:buNone/>
            </a:pPr>
            <a:r>
              <a:rPr lang="ru-RU" sz="2200" b="1" dirty="0" smtClean="0"/>
              <a:t>89% российских наркоманов заражены гепатитами В, С и дельта, 20—30% — вирусом иммунного дефицита.</a:t>
            </a:r>
          </a:p>
          <a:p>
            <a:pPr marL="0" indent="361950" algn="just">
              <a:buNone/>
            </a:pPr>
            <a:r>
              <a:rPr lang="ru-RU" sz="2200" b="1" dirty="0" smtClean="0"/>
              <a:t>По данным Минздрава РФ, замедлились темпы прироста ВИЧ-инфекции, однако структура инфицирования начала изменяться — заметно увеличилось число наркоманов, заражающихся </a:t>
            </a:r>
            <a:r>
              <a:rPr lang="ru-RU" sz="2200" b="1" dirty="0" err="1" smtClean="0"/>
              <a:t>СПИДом</a:t>
            </a:r>
            <a:r>
              <a:rPr lang="ru-RU" sz="2200" b="1" dirty="0" smtClean="0"/>
              <a:t> половым путем.</a:t>
            </a:r>
          </a:p>
          <a:p>
            <a:pPr marL="0" indent="361950" algn="just">
              <a:buNone/>
            </a:pPr>
            <a:r>
              <a:rPr lang="ru-RU" sz="2200" b="1" dirty="0" smtClean="0"/>
              <a:t>Возрастной диапазон, при котором происходит массовое приобщение к наркотикам, —14—16 лет.</a:t>
            </a:r>
            <a:endParaRPr lang="ru-RU" sz="2200" b="1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472" y="0"/>
            <a:ext cx="8291513" cy="13064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Причины использования наркотиков</a:t>
            </a: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2910" y="1428736"/>
            <a:ext cx="8143932" cy="47307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— недостаточное воспитание нравственно-этических качеств;</a:t>
            </a:r>
          </a:p>
          <a:p>
            <a:pPr algn="ctr">
              <a:buNone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— отсутствие эмоциональной уравновешенности, неспособность про­тивостоять различным внешним ситуациям;</a:t>
            </a:r>
          </a:p>
          <a:p>
            <a:pPr algn="ctr">
              <a:buNone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— своеобразная мода в современном обществе на наркотики.</a:t>
            </a:r>
          </a:p>
          <a:p>
            <a:pPr algn="ctr">
              <a:buNone/>
              <a:defRPr/>
            </a:pPr>
            <a:endParaRPr 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500042"/>
            <a:ext cx="8001056" cy="600164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indent="441325" algn="ctr"/>
            <a:r>
              <a:rPr lang="ru-RU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Национальная служба обще­ственного мнения США установила, что:</a:t>
            </a:r>
          </a:p>
          <a:p>
            <a:pPr indent="441325" algn="ctr"/>
            <a:r>
              <a:rPr lang="ru-RU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• от 25 до 60 % школьников сообщают, что подвергаются давлению со стороны сверстников, побуж­дающих их принимать алкоголь или наркотики;</a:t>
            </a:r>
          </a:p>
          <a:p>
            <a:pPr indent="441325" algn="ctr"/>
            <a:r>
              <a:rPr lang="ru-RU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• более 15 % пятиклассников считают, что пьянство является «большой проблемой» для их возрастной группы.</a:t>
            </a:r>
            <a:endParaRPr lang="ru-RU" sz="3200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2976" y="0"/>
            <a:ext cx="7643866" cy="10715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3600" b="1" dirty="0" smtClean="0"/>
              <a:t>Опасности, связанные с употреблением наркотиков</a:t>
            </a:r>
            <a:endParaRPr lang="ru-RU" sz="35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142984"/>
            <a:ext cx="7929618" cy="53245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— передозировка ведет к потере сознания и даже смерти;</a:t>
            </a:r>
          </a:p>
          <a:p>
            <a:pPr algn="ctr"/>
            <a:r>
              <a:rPr lang="ru-RU" sz="2000" b="1" dirty="0" smtClean="0"/>
              <a:t>— частые аварии в состоянии наркотического опьянения;</a:t>
            </a:r>
          </a:p>
          <a:p>
            <a:pPr algn="ctr"/>
            <a:r>
              <a:rPr lang="ru-RU" sz="2000" b="1" dirty="0" smtClean="0"/>
              <a:t>— привыкание, физическая и психологическая зависимость;</a:t>
            </a:r>
          </a:p>
          <a:p>
            <a:pPr algn="ctr"/>
            <a:r>
              <a:rPr lang="ru-RU" sz="2000" b="1" dirty="0" smtClean="0"/>
              <a:t>— растерянность, эйфория, галлюцинации, которые приводят к смертельному исходу;</a:t>
            </a:r>
          </a:p>
          <a:p>
            <a:pPr algn="ctr"/>
            <a:r>
              <a:rPr lang="ru-RU" sz="2000" b="1" dirty="0" smtClean="0"/>
              <a:t>— повышенная эмоциональная возбудимость и нерациональное поведение;                                 </a:t>
            </a:r>
          </a:p>
          <a:p>
            <a:pPr algn="ctr"/>
            <a:r>
              <a:rPr lang="ru-RU" sz="2000" b="1" dirty="0" smtClean="0"/>
              <a:t>— провалы памяти;</a:t>
            </a:r>
          </a:p>
          <a:p>
            <a:pPr algn="ctr"/>
            <a:r>
              <a:rPr lang="ru-RU" sz="2000" b="1" dirty="0" smtClean="0"/>
              <a:t>— частые головокружения после принятия;</a:t>
            </a:r>
          </a:p>
          <a:p>
            <a:pPr algn="ctr"/>
            <a:r>
              <a:rPr lang="ru-RU" sz="2000" b="1" dirty="0" smtClean="0"/>
              <a:t>— мгновенная смерть (чистый кокаин);</a:t>
            </a:r>
          </a:p>
          <a:p>
            <a:pPr algn="ctr"/>
            <a:r>
              <a:rPr lang="ru-RU" sz="2000" b="1" dirty="0" smtClean="0"/>
              <a:t>— СПИД и другие сопутствующие заболевания;</a:t>
            </a:r>
          </a:p>
          <a:p>
            <a:pPr algn="ctr"/>
            <a:r>
              <a:rPr lang="ru-RU" sz="2000" b="1" dirty="0" smtClean="0"/>
              <a:t>— потеря интереса, стремлений, лень (марихуана);</a:t>
            </a:r>
          </a:p>
          <a:p>
            <a:pPr algn="ctr"/>
            <a:r>
              <a:rPr lang="ru-RU" sz="2000" b="1" dirty="0" smtClean="0"/>
              <a:t>— врожденные дефекты у будущих детей;</a:t>
            </a:r>
          </a:p>
          <a:p>
            <a:pPr algn="ctr"/>
            <a:r>
              <a:rPr lang="ru-RU" sz="2000" b="1" dirty="0" smtClean="0"/>
              <a:t>— повторная тяга к наркотикам после длительного перерыва в их употреблении (ЛСД и «Ангельская пыль»);</a:t>
            </a:r>
          </a:p>
          <a:p>
            <a:pPr algn="ctr"/>
            <a:r>
              <a:rPr lang="ru-RU" sz="2000" b="1" dirty="0" smtClean="0"/>
              <a:t>— физические и психические нарушения.</a:t>
            </a:r>
            <a:endParaRPr lang="ru-RU" sz="2000" b="1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214290"/>
            <a:ext cx="8501122" cy="642941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2" algn="ctr">
              <a:buNone/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Продолжи предложения</a:t>
            </a:r>
          </a:p>
          <a:p>
            <a:r>
              <a:rPr lang="ru-RU" sz="2800" b="1" smtClean="0"/>
              <a:t>Человек</a:t>
            </a:r>
            <a:r>
              <a:rPr lang="ru-RU" sz="2800" b="1" dirty="0" smtClean="0"/>
              <a:t>, употребляющий наркотики, — это _______________________.</a:t>
            </a:r>
          </a:p>
          <a:p>
            <a:r>
              <a:rPr lang="ru-RU" sz="2800" b="1" dirty="0" smtClean="0"/>
              <a:t>Если бы мне предложили наркотики, то я бы _______________________.</a:t>
            </a:r>
          </a:p>
          <a:p>
            <a:r>
              <a:rPr lang="ru-RU" sz="2800" b="1" dirty="0" smtClean="0"/>
              <a:t>Если бы мои друзья принимали наркотики, то я бы __________________.</a:t>
            </a:r>
          </a:p>
          <a:p>
            <a:r>
              <a:rPr lang="ru-RU" sz="2800" b="1" dirty="0" smtClean="0"/>
              <a:t>Если бы мои родители узнали, что я принимаю наркотики, то они бы ________.</a:t>
            </a:r>
          </a:p>
          <a:p>
            <a:r>
              <a:rPr lang="ru-RU" sz="2800" b="1" dirty="0" smtClean="0"/>
              <a:t>Если бы я захотел попробовать наркотики, то я мог бы, я знаю, как можно бороться с наркотиками ______.</a:t>
            </a:r>
            <a:endParaRPr lang="ru-RU" b="1" dirty="0" smtClean="0"/>
          </a:p>
          <a:p>
            <a:pPr marL="274638" lvl="2" indent="0" algn="ctr" eaLnBrk="1" hangingPunct="1">
              <a:buFont typeface="Wingdings" pitchFamily="2" charset="2"/>
              <a:buNone/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      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924944"/>
            <a:ext cx="8604448" cy="178594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за внимание!!</a:t>
            </a:r>
            <a:endParaRPr lang="ru-RU" sz="5400" b="1" dirty="0">
              <a:ln w="11430"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AWJJH2MPE6E2-166339838-12</_dlc_DocId>
    <_dlc_DocIdUrl xmlns="4a252ca3-5a62-4c1c-90a6-29f4710e47f8">
      <Url>http://xn--44-6kcadhwnl3cfdx.xn--p1ai/Kostroma_EDU/School_35/_layouts/15/DocIdRedir.aspx?ID=AWJJH2MPE6E2-166339838-12</Url>
      <Description>AWJJH2MPE6E2-166339838-12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02105873470B842A781380C44854AC8" ma:contentTypeVersion="49" ma:contentTypeDescription="Создание документа." ma:contentTypeScope="" ma:versionID="6c7b7bd23b981bac49cf6310b2ed209f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A1CD6D-D854-4EED-B241-34E9079374A7}"/>
</file>

<file path=customXml/itemProps2.xml><?xml version="1.0" encoding="utf-8"?>
<ds:datastoreItem xmlns:ds="http://schemas.openxmlformats.org/officeDocument/2006/customXml" ds:itemID="{D7F9E12A-3BA1-48F3-A696-3D0A3526F737}"/>
</file>

<file path=customXml/itemProps3.xml><?xml version="1.0" encoding="utf-8"?>
<ds:datastoreItem xmlns:ds="http://schemas.openxmlformats.org/officeDocument/2006/customXml" ds:itemID="{4451E3E4-521A-488F-82D6-1A61BA1B3D64}"/>
</file>

<file path=customXml/itemProps4.xml><?xml version="1.0" encoding="utf-8"?>
<ds:datastoreItem xmlns:ds="http://schemas.openxmlformats.org/officeDocument/2006/customXml" ds:itemID="{B9D773F1-B886-462D-9F35-87931FD1B020}"/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138</TotalTime>
  <Words>489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Тема1</vt:lpstr>
      <vt:lpstr>Диаграмма</vt:lpstr>
      <vt:lpstr>Профилактика наркомании  подготовила волонтер Лапшина  Светлана Юрьевна</vt:lpstr>
      <vt:lpstr> Информация к размышлению </vt:lpstr>
      <vt:lpstr>Презентация PowerPoint</vt:lpstr>
      <vt:lpstr>Правда о наркотиках</vt:lpstr>
      <vt:lpstr>Причины использования наркотиков</vt:lpstr>
      <vt:lpstr> </vt:lpstr>
      <vt:lpstr>Опасности, связанные с употреблением наркотиков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наркомании  подготовила волонтер Лапшина  Светлана Юрьевна</dc:title>
  <dc:creator>ДОМ</dc:creator>
  <cp:lastModifiedBy>Acer</cp:lastModifiedBy>
  <cp:revision>16</cp:revision>
  <dcterms:created xsi:type="dcterms:W3CDTF">2010-10-16T07:52:14Z</dcterms:created>
  <dcterms:modified xsi:type="dcterms:W3CDTF">2022-06-07T19:03:05Z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0x010100802105873470B842A781380C44854AC8</vt:lpwstr>
  </property>
  <property fmtid="{D5CDD505-2E9C-101B-9397-08002B2CF9AE}" pid="3" name="_dlc_DocIdItemGuid">
    <vt:lpwstr>4ae692ef-e9f5-4061-8119-5430d95492a1</vt:lpwstr>
  </property>
</Properties>
</file>