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311" r:id="rId5"/>
    <p:sldId id="314" r:id="rId6"/>
    <p:sldId id="257" r:id="rId7"/>
    <p:sldId id="276" r:id="rId8"/>
    <p:sldId id="313" r:id="rId9"/>
    <p:sldId id="310" r:id="rId10"/>
    <p:sldId id="315" r:id="rId11"/>
    <p:sldId id="317" r:id="rId12"/>
    <p:sldId id="318" r:id="rId13"/>
    <p:sldId id="323" r:id="rId14"/>
    <p:sldId id="332" r:id="rId15"/>
    <p:sldId id="320" r:id="rId16"/>
    <p:sldId id="261" r:id="rId17"/>
    <p:sldId id="301" r:id="rId18"/>
    <p:sldId id="302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CC4C-39E5-4237-BB40-57AD81E7D7B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95D9-B369-465D-A2FA-D8C34375E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6CC8B688-6247-4AEE-9DD5-DEA06D826EC2}" type="datetimeFigureOut">
              <a:rPr lang="ru-RU"/>
              <a:pPr>
                <a:defRPr/>
              </a:pPr>
              <a:t>24.03.2016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17FAA69-EC79-46D5-8960-B24B3976E5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DC48-D6C6-4F6F-961E-7ACA59E9B569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BD03-E74E-4FA0-9ACF-1135B3B81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A396-EC76-4622-81A0-231659E95102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9C32-95AF-42A3-9824-7FD38EEC8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71625"/>
            <a:ext cx="8229600" cy="45545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9020-C46A-4BBE-9A7D-B2883E6CAA52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A422-221C-43F7-87AF-88099A0A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4038600" cy="45545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71625"/>
            <a:ext cx="4038600" cy="22002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2018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1244-33A5-44D1-85D8-65423D5CF71A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2F86-1EC9-4F6C-89E2-6215CCD52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82F6-5FB9-48C6-B279-E96EBE8976B8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4547-F951-4893-809B-7046DCB6F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F78C-0CE3-4462-AB2B-B95AC6E2899D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F488-9539-45E8-8E56-F81F161B9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613D-8066-4642-BF47-2F8A854BFE15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82FE-11D4-4518-936B-DFB671388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01C7-C427-4D78-BC7C-EF9EF114A5EA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EF45-1184-41C7-81FF-188F6AE84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1A59-52A4-4033-AEF5-9CB30EEDE96B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F40D-B773-4C38-B720-571B75D94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8CD7-4B15-4FC0-8F5A-FC9EADB9DBCA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4EDA-E478-4EBC-95B8-25C98C58D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B5AA-9F66-477E-9BEB-08E26DE0AB08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FFA0-644A-4B8C-91D5-5EF427AC2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131D-ADE6-435E-B42C-0E80D2564206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EFCB-99E8-42C0-BA99-CEF961919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6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7" cstate="print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8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40A9DD-A12C-4A8B-A11B-BFCE85BC88FA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2C097B-4170-4C20-9DFF-CF611B80E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1655" cy="338437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6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4800" i="1" dirty="0" smtClean="0">
                <a:solidFill>
                  <a:srgbClr val="FF0000"/>
                </a:solidFill>
                <a:latin typeface="Arial" charset="0"/>
              </a:rPr>
              <a:t>«</a:t>
            </a:r>
            <a:r>
              <a:rPr lang="ru-RU" sz="6600" i="1" dirty="0">
                <a:solidFill>
                  <a:srgbClr val="FF0000"/>
                </a:solidFill>
                <a:latin typeface="Arial" charset="0"/>
              </a:rPr>
              <a:t>УЧИТЕЛЬ – РОДИТЕЛЬ</a:t>
            </a:r>
            <a:r>
              <a:rPr lang="ru-RU" sz="6600" i="1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6600" i="1" dirty="0">
                <a:solidFill>
                  <a:srgbClr val="FF0000"/>
                </a:solidFill>
                <a:latin typeface="Arial" charset="0"/>
              </a:rPr>
              <a:t>к</a:t>
            </a:r>
            <a:r>
              <a:rPr lang="ru-RU" sz="6600" i="1" dirty="0" smtClean="0">
                <a:solidFill>
                  <a:srgbClr val="FF0000"/>
                </a:solidFill>
                <a:latin typeface="Arial" charset="0"/>
              </a:rPr>
              <a:t>ак наладить диалог?»</a:t>
            </a:r>
            <a:r>
              <a:rPr lang="ru-RU" sz="6600" i="1" dirty="0" smtClean="0">
                <a:solidFill>
                  <a:srgbClr val="FF0000"/>
                </a:solidFill>
              </a:rPr>
              <a:t> </a:t>
            </a:r>
            <a:endParaRPr lang="ru-RU" sz="66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         педагог – психолог школы № 27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Бекирук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Татьяна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8713787" cy="4713288"/>
          </a:xfrm>
        </p:spPr>
        <p:txBody>
          <a:bodyPr/>
          <a:lstStyle/>
          <a:p>
            <a:pPr indent="0" eaLnBrk="1" hangingPunct="1">
              <a:lnSpc>
                <a:spcPct val="80000"/>
              </a:lnSpc>
              <a:buNone/>
            </a:pP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ценки </a:t>
            </a:r>
            <a:r>
              <a:rPr lang="ru-RU" dirty="0">
                <a:solidFill>
                  <a:srgbClr val="FF0000"/>
                </a:solidFill>
              </a:rPr>
              <a:t>ребенка </a:t>
            </a:r>
            <a:r>
              <a:rPr lang="ru-RU" dirty="0" smtClean="0">
                <a:solidFill>
                  <a:srgbClr val="FF0000"/>
                </a:solidFill>
              </a:rPr>
              <a:t>- оценки  </a:t>
            </a:r>
            <a:r>
              <a:rPr lang="ru-RU" dirty="0">
                <a:solidFill>
                  <a:srgbClr val="FF0000"/>
                </a:solidFill>
              </a:rPr>
              <a:t> родительской компетентности. </a:t>
            </a:r>
            <a:endParaRPr lang="ru-RU" dirty="0" smtClean="0">
              <a:solidFill>
                <a:srgbClr val="FF0000"/>
              </a:solidFill>
            </a:endParaRPr>
          </a:p>
          <a:p>
            <a:pPr indent="0" eaLnBrk="1" hangingPunct="1">
              <a:lnSpc>
                <a:spcPct val="80000"/>
              </a:lnSpc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indent="0" eaLnBrk="1" hangingPunct="1">
              <a:lnSpc>
                <a:spcPct val="80000"/>
              </a:lnSpc>
              <a:buNone/>
            </a:pPr>
            <a:r>
              <a:rPr lang="ru-RU" sz="2800" dirty="0"/>
              <a:t>Д</a:t>
            </a:r>
            <a:r>
              <a:rPr lang="ru-RU" sz="2800" dirty="0" smtClean="0"/>
              <a:t>войка </a:t>
            </a:r>
            <a:r>
              <a:rPr lang="ru-RU" sz="2800" dirty="0"/>
              <a:t>в дневнике воспринимается родителем не только как оценка знаний ребенка по предмету, но и как двойка ему, родителю, не позаботившемуся о должной подготовке сына или дочери к </a:t>
            </a:r>
            <a:r>
              <a:rPr lang="ru-RU" sz="2800" dirty="0" smtClean="0"/>
              <a:t>уроку.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Выставляя отметку  не надо думать, как я буду выглядеть в глазах коллег, администрации, а думать о том, </a:t>
            </a:r>
            <a:r>
              <a:rPr lang="ru-RU" sz="2800" u="sng" smtClean="0"/>
              <a:t>что ребенок будет делать сегодня, завтра после этой отметки</a:t>
            </a:r>
            <a:r>
              <a:rPr lang="ru-RU" sz="2800" smtClean="0"/>
              <a:t>: возьмется ли  за книгу, станет трудолюбивее или эта отметка не будет стимулировать его к работе, оставит равнодушным.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Сегодня, наверное, именно в этом заключается объективность и справедливость отметки.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xfrm>
            <a:off x="179388" y="1571625"/>
            <a:ext cx="8713787" cy="528637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ru-RU" sz="4800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Ш</a:t>
            </a:r>
            <a:r>
              <a:rPr lang="ru-RU" dirty="0" smtClean="0">
                <a:solidFill>
                  <a:srgbClr val="FF0000"/>
                </a:solidFill>
              </a:rPr>
              <a:t>аги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для </a:t>
            </a:r>
            <a:r>
              <a:rPr lang="ru-RU" dirty="0" smtClean="0">
                <a:solidFill>
                  <a:srgbClr val="FF0000"/>
                </a:solidFill>
              </a:rPr>
              <a:t>выстраивания </a:t>
            </a:r>
            <a:r>
              <a:rPr lang="ru-RU" dirty="0">
                <a:solidFill>
                  <a:srgbClr val="FF0000"/>
                </a:solidFill>
              </a:rPr>
              <a:t>отношений сотрудничества педагогов и </a:t>
            </a:r>
            <a:r>
              <a:rPr lang="ru-RU" dirty="0" smtClean="0">
                <a:solidFill>
                  <a:srgbClr val="FF0000"/>
                </a:solidFill>
              </a:rPr>
              <a:t>родителей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 dirty="0"/>
              <a:t>необходимо обеспечить прямую коммуникацию, возможность встречаться, говорить и слушать, обмениваться информацией, делиться опытом, договариваться всем заинтересованным </a:t>
            </a:r>
            <a:r>
              <a:rPr lang="ru-RU" sz="2800" dirty="0" smtClean="0"/>
              <a:t>сторонам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устраивайте для родителей учеников открытые уроки по своему предмету 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xfrm>
            <a:off x="457200" y="1571624"/>
            <a:ext cx="8229600" cy="5025727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Шпаргалка для  родителей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ru-RU" dirty="0" smtClean="0"/>
              <a:t>оценка</a:t>
            </a:r>
            <a:r>
              <a:rPr lang="ru-RU" dirty="0"/>
              <a:t>, особенно когда ребенок считает ее несправедливой, наносит ребенку некоторые психологические проблемы, в результате чего может страдать самооценка. Двойка, стоящая в дневнике – это сильная травма для ребенка, это уже </a:t>
            </a:r>
            <a:r>
              <a:rPr lang="ru-RU" dirty="0" smtClean="0"/>
              <a:t>наказание</a:t>
            </a:r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effectLst/>
            </a:endParaRPr>
          </a:p>
        </p:txBody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xfrm>
            <a:off x="457200" y="1571625"/>
            <a:ext cx="8229600" cy="50974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Результаты </a:t>
            </a:r>
            <a:r>
              <a:rPr lang="ru-RU" dirty="0" smtClean="0">
                <a:solidFill>
                  <a:srgbClr val="FF0000"/>
                </a:solidFill>
              </a:rPr>
              <a:t>анкетирования учащихся 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800" i="1" dirty="0" smtClean="0"/>
              <a:t>«Что </a:t>
            </a:r>
            <a:r>
              <a:rPr lang="ru-RU" sz="2800" i="1" dirty="0"/>
              <a:t>ты чувствуешь, когда получаешь «2</a:t>
            </a:r>
            <a:r>
              <a:rPr lang="ru-RU" sz="2800" i="1" dirty="0" smtClean="0"/>
              <a:t>»?»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Огорчение </a:t>
            </a:r>
            <a:r>
              <a:rPr lang="ru-RU" sz="2800" dirty="0"/>
              <a:t>– 5</a:t>
            </a:r>
          </a:p>
          <a:p>
            <a:r>
              <a:rPr lang="ru-RU" sz="2800" dirty="0"/>
              <a:t>Разочарование -3</a:t>
            </a:r>
          </a:p>
          <a:p>
            <a:r>
              <a:rPr lang="ru-RU" sz="2800" dirty="0"/>
              <a:t>Обида – 2</a:t>
            </a:r>
          </a:p>
          <a:p>
            <a:r>
              <a:rPr lang="ru-RU" sz="2800" dirty="0"/>
              <a:t>Страх – </a:t>
            </a:r>
            <a:r>
              <a:rPr lang="ru-RU" sz="2800" dirty="0" smtClean="0"/>
              <a:t>1</a:t>
            </a:r>
          </a:p>
          <a:p>
            <a:endParaRPr lang="ru-RU" sz="2800" dirty="0"/>
          </a:p>
          <a:p>
            <a:r>
              <a:rPr lang="ru-RU" sz="2800" dirty="0"/>
              <a:t>Чувствую, что заругают родители - 1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37324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xfrm>
            <a:off x="457200" y="1571625"/>
            <a:ext cx="8229600" cy="52863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>
                <a:solidFill>
                  <a:srgbClr val="FF0000"/>
                </a:solidFill>
              </a:rPr>
              <a:t>Шпаргалка для </a:t>
            </a:r>
            <a:r>
              <a:rPr lang="ru-RU" dirty="0" smtClean="0">
                <a:solidFill>
                  <a:srgbClr val="FF0000"/>
                </a:solidFill>
              </a:rPr>
              <a:t>родителей</a:t>
            </a:r>
          </a:p>
          <a:p>
            <a:r>
              <a:rPr lang="ru-RU" sz="2800" dirty="0" smtClean="0"/>
              <a:t>Плохие </a:t>
            </a:r>
            <a:r>
              <a:rPr lang="ru-RU" sz="2800" dirty="0" smtClean="0"/>
              <a:t>отметки ухудшают отношения родителей с детьми. Дети не сообщают своих отметок, </a:t>
            </a:r>
            <a:r>
              <a:rPr lang="ru-RU" sz="2800" dirty="0" smtClean="0"/>
              <a:t>стараясь </a:t>
            </a:r>
            <a:r>
              <a:rPr lang="ru-RU" sz="2800" dirty="0" smtClean="0"/>
              <a:t>избежать наказаний</a:t>
            </a:r>
            <a:r>
              <a:rPr lang="ru-RU" sz="2800" dirty="0" smtClean="0"/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такой сложный момент </a:t>
            </a:r>
            <a:r>
              <a:rPr lang="ru-RU" sz="2800" dirty="0" smtClean="0"/>
              <a:t>дети </a:t>
            </a:r>
            <a:r>
              <a:rPr lang="ru-RU" sz="2800" dirty="0"/>
              <a:t>очень нуждаются в помощи и поддержке со стороны родителей.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53" y="4578273"/>
            <a:ext cx="3381847" cy="2279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1043607" y="1341438"/>
            <a:ext cx="7849567" cy="525621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Что запрещается делать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 </a:t>
            </a:r>
            <a:r>
              <a:rPr lang="ru-RU" sz="2800" dirty="0" smtClean="0"/>
              <a:t>Ругать </a:t>
            </a:r>
            <a:r>
              <a:rPr lang="ru-RU" sz="2800" dirty="0"/>
              <a:t>и плохо реагировать на плохие отметки. </a:t>
            </a:r>
            <a:r>
              <a:rPr lang="ru-RU" sz="2800" dirty="0" smtClean="0"/>
              <a:t>Первое </a:t>
            </a:r>
            <a:r>
              <a:rPr lang="ru-RU" sz="2800" dirty="0"/>
              <a:t>правило: «хвалить исполнителя, но критиковать исполнение».</a:t>
            </a:r>
          </a:p>
          <a:p>
            <a:r>
              <a:rPr lang="ru-RU" sz="2800" dirty="0"/>
              <a:t>Второе правило звучит, так: «не более одного недостатка в минуту». </a:t>
            </a:r>
            <a:endParaRPr lang="ru-RU" sz="2800" dirty="0" smtClean="0"/>
          </a:p>
          <a:p>
            <a:r>
              <a:rPr lang="ru-RU" sz="2800" dirty="0"/>
              <a:t>Равнодушно относится к плохим </a:t>
            </a:r>
            <a:r>
              <a:rPr lang="ru-RU" sz="2800" dirty="0" smtClean="0"/>
              <a:t>оценкам</a:t>
            </a:r>
          </a:p>
          <a:p>
            <a:r>
              <a:rPr lang="ru-RU" sz="2800" dirty="0"/>
              <a:t>Делать уроки за ребенка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</a:t>
            </a:r>
            <a:r>
              <a:rPr lang="ru-RU" dirty="0">
                <a:solidFill>
                  <a:srgbClr val="FF0000"/>
                </a:solidFill>
              </a:rPr>
              <a:t>Что нужно делать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ru-RU" sz="2800" dirty="0"/>
              <a:t>Показать, что плохая оценка вызвала у вас огорчение, но вы готовы помочь ребенку в причине ее получения.</a:t>
            </a:r>
          </a:p>
          <a:p>
            <a:r>
              <a:rPr lang="ru-RU" sz="2800" dirty="0" smtClean="0"/>
              <a:t>Разобраться </a:t>
            </a:r>
            <a:r>
              <a:rPr lang="ru-RU" sz="2800" dirty="0"/>
              <a:t>с причиной невысокой </a:t>
            </a:r>
            <a:r>
              <a:rPr lang="ru-RU" sz="2800" dirty="0" smtClean="0"/>
              <a:t>оценки</a:t>
            </a:r>
          </a:p>
          <a:p>
            <a:r>
              <a:rPr lang="ru-RU" sz="2800" dirty="0"/>
              <a:t>Помочь </a:t>
            </a:r>
            <a:r>
              <a:rPr lang="ru-RU" sz="2800" dirty="0" smtClean="0"/>
              <a:t>ребенку </a:t>
            </a:r>
            <a:r>
              <a:rPr lang="ru-RU" sz="2800" dirty="0"/>
              <a:t>исправить плохую </a:t>
            </a:r>
            <a:r>
              <a:rPr lang="ru-RU" sz="2800" dirty="0" smtClean="0"/>
              <a:t>отметку</a:t>
            </a:r>
          </a:p>
          <a:p>
            <a:r>
              <a:rPr lang="ru-RU" sz="2800" dirty="0"/>
              <a:t>Интересуйтесь делами ваших детей не только в день получения плохой отметки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Возможно</a:t>
            </a:r>
            <a:r>
              <a:rPr lang="ru-RU" dirty="0">
                <a:solidFill>
                  <a:srgbClr val="FF0000"/>
                </a:solidFill>
              </a:rPr>
              <a:t>, эти рекомендации покажутся вам не простыми</a:t>
            </a:r>
            <a:r>
              <a:rPr lang="ru-RU" dirty="0"/>
              <a:t>, ведь сдерживать эмоции не всегда удается легко.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Научитесь </a:t>
            </a:r>
            <a:r>
              <a:rPr lang="ru-RU" i="1" dirty="0"/>
              <a:t>быть счастливыми и </a:t>
            </a:r>
            <a:r>
              <a:rPr lang="ru-RU" i="1" dirty="0" smtClean="0"/>
              <a:t>успешными, </a:t>
            </a:r>
            <a:r>
              <a:rPr lang="ru-RU" i="1" dirty="0"/>
              <a:t>правильно преодолевать трудности и ваши отношения с ребенком обязательно улучшаться!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dirty="0" smtClean="0">
              <a:effectLst/>
            </a:endParaRPr>
          </a:p>
        </p:txBody>
      </p:sp>
      <p:sp>
        <p:nvSpPr>
          <p:cNvPr id="6656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66565" name="WordArt 7"/>
          <p:cNvSpPr>
            <a:spLocks noChangeArrowheads="1" noChangeShapeType="1" noTextEdit="1"/>
          </p:cNvSpPr>
          <p:nvPr/>
        </p:nvSpPr>
        <p:spPr bwMode="auto">
          <a:xfrm>
            <a:off x="755650" y="2708275"/>
            <a:ext cx="7848600" cy="2278063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468313" y="1412874"/>
            <a:ext cx="8064127" cy="496845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>Проблемы взаимоотношений «Учитель-родитель»</a:t>
            </a:r>
          </a:p>
          <a:p>
            <a:pPr marL="0" indent="0">
              <a:buNone/>
            </a:pPr>
            <a:r>
              <a:rPr lang="ru-RU" sz="2800" i="1" dirty="0"/>
              <a:t>                Семья и школа – это берег и море. На берегу </a:t>
            </a:r>
            <a:r>
              <a:rPr lang="ru-RU" sz="2800" i="1" dirty="0" smtClean="0"/>
              <a:t>ребенок</a:t>
            </a:r>
            <a:r>
              <a:rPr lang="ru-RU" sz="2800" dirty="0"/>
              <a:t> </a:t>
            </a:r>
            <a:r>
              <a:rPr lang="ru-RU" sz="2800" i="1" dirty="0" smtClean="0"/>
              <a:t>делает </a:t>
            </a:r>
            <a:r>
              <a:rPr lang="ru-RU" sz="2800" i="1" dirty="0"/>
              <a:t>свои первые шаги, получает первые уроки </a:t>
            </a:r>
            <a:r>
              <a:rPr lang="ru-RU" sz="2800" i="1" dirty="0" smtClean="0"/>
              <a:t>жизни, а </a:t>
            </a:r>
            <a:r>
              <a:rPr lang="ru-RU" sz="2800" i="1" dirty="0"/>
              <a:t>потом перед ним открывается необозримое море </a:t>
            </a:r>
            <a:r>
              <a:rPr lang="ru-RU" sz="2800" i="1" dirty="0" smtClean="0"/>
              <a:t>знаний, и </a:t>
            </a:r>
            <a:r>
              <a:rPr lang="ru-RU" sz="2800" i="1" dirty="0"/>
              <a:t>курс в этом море прокладывает школа. Это не </a:t>
            </a:r>
            <a:r>
              <a:rPr lang="ru-RU" sz="2800" i="1" dirty="0" smtClean="0"/>
              <a:t>значит, что </a:t>
            </a:r>
            <a:r>
              <a:rPr lang="ru-RU" sz="2800" i="1" dirty="0"/>
              <a:t>он должен совсем оторваться от берега. . </a:t>
            </a:r>
            <a:r>
              <a:rPr lang="ru-RU" sz="2800" i="1" dirty="0" smtClean="0"/>
              <a:t>.                                      </a:t>
            </a:r>
            <a:r>
              <a:rPr lang="ru-RU" sz="2800" dirty="0" smtClean="0"/>
              <a:t>Л</a:t>
            </a:r>
            <a:r>
              <a:rPr lang="ru-RU" sz="2800" dirty="0"/>
              <a:t>. А. Кассиль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dirty="0" smtClean="0">
              <a:effectLst/>
            </a:endParaRPr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Актуальность темы:</a:t>
            </a:r>
          </a:p>
          <a:p>
            <a:pPr eaLnBrk="1" hangingPunct="1">
              <a:buNone/>
            </a:pPr>
            <a:r>
              <a:rPr lang="ru-RU" sz="2800" dirty="0"/>
              <a:t>Мечта каждого родителя — дать приличное образование и воспитание своему </a:t>
            </a:r>
            <a:r>
              <a:rPr lang="ru-RU" sz="2800" dirty="0" smtClean="0"/>
              <a:t>ребенку.</a:t>
            </a:r>
          </a:p>
          <a:p>
            <a:pPr eaLnBrk="1" hangingPunct="1">
              <a:buNone/>
            </a:pPr>
            <a:r>
              <a:rPr lang="ru-RU" sz="2800" dirty="0" smtClean="0"/>
              <a:t>Мечта </a:t>
            </a:r>
            <a:r>
              <a:rPr lang="ru-RU" sz="2800" dirty="0"/>
              <a:t>каждого учителя — обучить всех своих учеников своему предмету, воспитать любознательных, заинтересованных, успешных граждан нашего общества. Итак, у родителей и учителей есть важные общие ценности, желания, интересы. И родители, и учителя намерены действовать в интересах и на благо ребенка. </a:t>
            </a:r>
            <a:r>
              <a:rPr lang="ru-RU" sz="2800" dirty="0">
                <a:solidFill>
                  <a:srgbClr val="FF0000"/>
                </a:solidFill>
              </a:rPr>
              <a:t>Откуда же возникают противоречия, конфликты?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xfrm>
            <a:off x="457200" y="1571624"/>
            <a:ext cx="8229600" cy="5097735"/>
          </a:xfrm>
        </p:spPr>
        <p:txBody>
          <a:bodyPr/>
          <a:lstStyle/>
          <a:p>
            <a:pPr marL="742950" indent="-742950" algn="ctr" eaLnBrk="1" hangingPunct="1">
              <a:lnSpc>
                <a:spcPct val="80000"/>
              </a:lnSpc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П</a:t>
            </a:r>
            <a:r>
              <a:rPr lang="ru-RU" sz="3600" dirty="0" smtClean="0">
                <a:solidFill>
                  <a:srgbClr val="FF0000"/>
                </a:solidFill>
              </a:rPr>
              <a:t>роблема </a:t>
            </a:r>
            <a:r>
              <a:rPr lang="ru-RU" sz="3600" dirty="0">
                <a:solidFill>
                  <a:srgbClr val="FF0000"/>
                </a:solidFill>
              </a:rPr>
              <a:t>распределения сфер ответственности и </a:t>
            </a:r>
            <a:r>
              <a:rPr lang="ru-RU" sz="3600" dirty="0" smtClean="0">
                <a:solidFill>
                  <a:srgbClr val="FF0000"/>
                </a:solidFill>
              </a:rPr>
              <a:t>обязанностей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800" dirty="0"/>
              <a:t>Существует целый ряд юридических документов, регламентирующих права и обязанности всех участников образовательного процесса, — </a:t>
            </a:r>
            <a:r>
              <a:rPr lang="ru-RU" sz="2800" dirty="0" smtClean="0"/>
              <a:t>это </a:t>
            </a:r>
            <a:r>
              <a:rPr lang="ru-RU" sz="2800" dirty="0" err="1" smtClean="0"/>
              <a:t>внутришкольные</a:t>
            </a:r>
            <a:r>
              <a:rPr lang="ru-RU" sz="2800" dirty="0" smtClean="0"/>
              <a:t> </a:t>
            </a:r>
            <a:r>
              <a:rPr lang="ru-RU" sz="2800" dirty="0"/>
              <a:t>нормативные акты (Устав, Правила внутреннего распорядка и др.), и федеральные, и региональные Законы (Конституция РФ, Закон «Об образовании в РФ», Семейный кодекс РФ и др.), и даже международные конвенции (Конвенция о правах ребенка и </a:t>
            </a:r>
            <a:r>
              <a:rPr lang="ru-RU" sz="2800" dirty="0" err="1"/>
              <a:t>др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1571624"/>
            <a:ext cx="8229600" cy="488171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3600" dirty="0">
                <a:solidFill>
                  <a:srgbClr val="FF0000"/>
                </a:solidFill>
              </a:rPr>
              <a:t>2</a:t>
            </a:r>
            <a:r>
              <a:rPr lang="ru-RU" sz="3600" dirty="0" smtClean="0">
                <a:solidFill>
                  <a:srgbClr val="FF0000"/>
                </a:solidFill>
              </a:rPr>
              <a:t>. </a:t>
            </a:r>
            <a:r>
              <a:rPr lang="ru-RU" sz="3600" dirty="0">
                <a:solidFill>
                  <a:srgbClr val="FF0000"/>
                </a:solidFill>
              </a:rPr>
              <a:t>Второй источник недоразумений, 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превращающихся в серьезные проблемы и </a:t>
            </a:r>
            <a:r>
              <a:rPr lang="ru-RU" sz="3600" dirty="0" smtClean="0">
                <a:solidFill>
                  <a:srgbClr val="FF0000"/>
                </a:solidFill>
              </a:rPr>
              <a:t>конфликты -психологический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dirty="0"/>
              <a:t>Речь об эмоциях. </a:t>
            </a:r>
            <a:r>
              <a:rPr lang="ru-RU" dirty="0" smtClean="0"/>
              <a:t>Поводом </a:t>
            </a:r>
            <a:r>
              <a:rPr lang="ru-RU" dirty="0"/>
              <a:t>для появления негативных эмоций становится непонимание того, что происходит. Непонимание, в свою очередь, возникает из-за недостатка информации.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6" y="260648"/>
            <a:ext cx="9144000" cy="4633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424862" cy="4554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dirty="0">
                <a:solidFill>
                  <a:srgbClr val="FF0000"/>
                </a:solidFill>
              </a:rPr>
              <a:t>Проблема объективности 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>
                <a:solidFill>
                  <a:srgbClr val="FF0000"/>
                </a:solidFill>
              </a:rPr>
              <a:t>при выставлении оценок учащимся</a:t>
            </a:r>
          </a:p>
          <a:p>
            <a:pPr eaLnBrk="1" hangingPunct="1">
              <a:buNone/>
            </a:pPr>
            <a:r>
              <a:rPr lang="ru-RU" sz="2800" dirty="0" smtClean="0"/>
              <a:t>   </a:t>
            </a:r>
            <a:endParaRPr lang="ru-RU" sz="2800" dirty="0"/>
          </a:p>
          <a:p>
            <a:pPr eaLnBrk="1" hangingPunct="1">
              <a:buNone/>
            </a:pPr>
            <a:r>
              <a:rPr lang="ru-RU" dirty="0" smtClean="0"/>
              <a:t>Важную </a:t>
            </a:r>
            <a:r>
              <a:rPr lang="ru-RU" dirty="0"/>
              <a:t>часть деятельности педагога составляет оценивание деятельности учеников. Именно деятельности, поведения учеников, а не их самих, не их личности!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Результаты </a:t>
            </a:r>
            <a:r>
              <a:rPr lang="ru-RU" sz="4000" dirty="0" smtClean="0">
                <a:solidFill>
                  <a:srgbClr val="FF0000"/>
                </a:solidFill>
              </a:rPr>
              <a:t>анкетирования 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учителей 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z="4000" dirty="0" smtClean="0"/>
              <a:t>В анкетировании приняли участие </a:t>
            </a:r>
            <a:r>
              <a:rPr lang="ru-RU" sz="4000" dirty="0" smtClean="0"/>
              <a:t>25 педагогов школы №27.</a:t>
            </a:r>
            <a:endParaRPr lang="ru-RU" sz="4000" dirty="0" smtClean="0"/>
          </a:p>
          <a:p>
            <a:pPr marL="609600" indent="-609600" algn="ctr" eaLnBrk="1" hangingPunct="1">
              <a:buFont typeface="Arial" charset="0"/>
              <a:buNone/>
            </a:pPr>
            <a:endParaRPr lang="ru-RU" sz="4000" dirty="0" smtClean="0">
              <a:solidFill>
                <a:schemeClr val="accent2"/>
              </a:solidFill>
            </a:endParaRPr>
          </a:p>
          <a:p>
            <a:pPr marL="609600" indent="-609600" eaLnBrk="1" hangingPunct="1">
              <a:buFont typeface="Arial" charset="0"/>
              <a:buNone/>
            </a:pPr>
            <a:endParaRPr lang="ru-RU" sz="4000" dirty="0" smtClean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167335"/>
            <a:ext cx="4032448" cy="2690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/>
            </a:endParaRPr>
          </a:p>
        </p:txBody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467545" y="1571625"/>
            <a:ext cx="8425630" cy="50974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Продолжите </a:t>
            </a:r>
            <a:r>
              <a:rPr lang="ru-RU" dirty="0">
                <a:solidFill>
                  <a:srgbClr val="FF0000"/>
                </a:solidFill>
              </a:rPr>
              <a:t>фразу: «Я никогда не поставлю ученику оценку «2», </a:t>
            </a:r>
            <a:r>
              <a:rPr lang="ru-RU" dirty="0" smtClean="0">
                <a:solidFill>
                  <a:srgbClr val="FF0000"/>
                </a:solidFill>
              </a:rPr>
              <a:t>если…</a:t>
            </a:r>
          </a:p>
          <a:p>
            <a:r>
              <a:rPr lang="ru-RU" sz="2400" i="1" dirty="0" smtClean="0"/>
              <a:t>Если </a:t>
            </a:r>
            <a:r>
              <a:rPr lang="ru-RU" sz="2400" i="1" dirty="0"/>
              <a:t>он старается - 9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i="1" dirty="0"/>
              <a:t>Имеет уважительную причину, предупредил заранее, что не готов - 5</a:t>
            </a:r>
            <a:br>
              <a:rPr lang="ru-RU" sz="2400" i="1" dirty="0"/>
            </a:br>
            <a:r>
              <a:rPr lang="ru-RU" sz="2400" i="1" dirty="0"/>
              <a:t>Если ученик жалуется на свое здоровье – 4</a:t>
            </a:r>
            <a:endParaRPr lang="ru-RU" sz="2400" dirty="0"/>
          </a:p>
          <a:p>
            <a:r>
              <a:rPr lang="ru-RU" sz="2400" i="1" dirty="0"/>
              <a:t>Не уверена, в его незнании материала -2</a:t>
            </a:r>
            <a:endParaRPr lang="ru-RU" sz="2400" dirty="0"/>
          </a:p>
          <a:p>
            <a:r>
              <a:rPr lang="ru-RU" sz="2400" i="1" dirty="0"/>
              <a:t>Уверена, что он пока «выше не может» - 2</a:t>
            </a:r>
            <a:endParaRPr lang="ru-RU" sz="2400" dirty="0"/>
          </a:p>
          <a:p>
            <a:r>
              <a:rPr lang="ru-RU" sz="2400" i="1" dirty="0"/>
              <a:t>Если у него выполнена домашняя работа -1</a:t>
            </a:r>
            <a:endParaRPr lang="ru-RU" sz="2400" dirty="0"/>
          </a:p>
          <a:p>
            <a:r>
              <a:rPr lang="ru-RU" sz="2400" i="1" dirty="0"/>
              <a:t>У меня хорошее настроение -1</a:t>
            </a:r>
            <a:endParaRPr lang="ru-RU" sz="2400" dirty="0"/>
          </a:p>
          <a:p>
            <a:r>
              <a:rPr lang="ru-RU" sz="2400" i="1" dirty="0"/>
              <a:t>Н</a:t>
            </a:r>
            <a:r>
              <a:rPr lang="ru-RU" sz="2400" i="1" dirty="0" smtClean="0"/>
              <a:t>е </a:t>
            </a:r>
            <a:r>
              <a:rPr lang="ru-RU" sz="2400" i="1" dirty="0"/>
              <a:t>готов к уроку </a:t>
            </a:r>
            <a:r>
              <a:rPr lang="ru-RU" sz="2400" i="1" dirty="0" smtClean="0"/>
              <a:t>впервые -1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4"/>
            <a:ext cx="8229600" cy="488171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Продолжите фразу: «Я обязательно  поставлю ученику оценку «5», если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sz="2400" i="1" dirty="0"/>
              <a:t>Дан полный, исчерпывающий ответ -16</a:t>
            </a:r>
            <a:endParaRPr lang="ru-RU" sz="2400" dirty="0"/>
          </a:p>
          <a:p>
            <a:r>
              <a:rPr lang="ru-RU" sz="2400" i="1" dirty="0"/>
              <a:t>Активно работал на уроке – 3</a:t>
            </a:r>
            <a:endParaRPr lang="ru-RU" sz="2400" dirty="0"/>
          </a:p>
          <a:p>
            <a:r>
              <a:rPr lang="ru-RU" sz="2400" i="1" dirty="0"/>
              <a:t>Нестандартно решил задание/ творчески подошел к заданию - 2</a:t>
            </a:r>
            <a:br>
              <a:rPr lang="ru-RU" sz="2400" i="1" dirty="0"/>
            </a:br>
            <a:r>
              <a:rPr lang="ru-RU" sz="2400" i="1" dirty="0"/>
              <a:t>Работал самостоятельно, использовал дополнительный материал -1</a:t>
            </a:r>
            <a:endParaRPr lang="ru-RU" sz="2400" dirty="0"/>
          </a:p>
          <a:p>
            <a:r>
              <a:rPr lang="ru-RU" sz="2400" i="1" dirty="0"/>
              <a:t>Хорошо себя ведет -1</a:t>
            </a:r>
            <a:br>
              <a:rPr lang="ru-RU" sz="2400" i="1" dirty="0"/>
            </a:br>
            <a:r>
              <a:rPr lang="ru-RU" sz="2400" i="1" dirty="0"/>
              <a:t>Вижу его заинтересованность -1</a:t>
            </a:r>
            <a:br>
              <a:rPr lang="ru-RU" sz="2400" i="1" dirty="0"/>
            </a:br>
            <a:r>
              <a:rPr lang="ru-RU" sz="2400" i="1" dirty="0"/>
              <a:t>Ответил лучше, чем в предыдущий раз -1</a:t>
            </a:r>
            <a:br>
              <a:rPr lang="ru-RU" sz="2400" i="1" dirty="0"/>
            </a:br>
            <a:endParaRPr lang="ru-RU" sz="2400" dirty="0"/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ассный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AWJJH2MPE6E2-1591117591-1358</_dlc_DocId>
    <_dlc_DocIdUrl xmlns="4a252ca3-5a62-4c1c-90a6-29f4710e47f8">
      <Url>http://edu-sps.koiro.local/Kostroma_EDU/Kos-Sch-27/11/_layouts/15/DocIdRedir.aspx?ID=AWJJH2MPE6E2-1591117591-1358</Url>
      <Description>AWJJH2MPE6E2-1591117591-1358</Description>
    </_dlc_DocIdUrl>
  </documentManagement>
</p:properties>
</file>

<file path=customXml/itemProps1.xml><?xml version="1.0" encoding="utf-8"?>
<ds:datastoreItem xmlns:ds="http://schemas.openxmlformats.org/officeDocument/2006/customXml" ds:itemID="{B20386AD-C182-4D2E-83CD-C85EA87FA883}"/>
</file>

<file path=customXml/itemProps2.xml><?xml version="1.0" encoding="utf-8"?>
<ds:datastoreItem xmlns:ds="http://schemas.openxmlformats.org/officeDocument/2006/customXml" ds:itemID="{558871D8-90CE-4C44-BE6F-13C20A13D66C}"/>
</file>

<file path=customXml/itemProps3.xml><?xml version="1.0" encoding="utf-8"?>
<ds:datastoreItem xmlns:ds="http://schemas.openxmlformats.org/officeDocument/2006/customXml" ds:itemID="{EE7E4CFA-4397-4510-A7F4-279F1E5D933C}"/>
</file>

<file path=customXml/itemProps4.xml><?xml version="1.0" encoding="utf-8"?>
<ds:datastoreItem xmlns:ds="http://schemas.openxmlformats.org/officeDocument/2006/customXml" ds:itemID="{1640D93D-A19D-4A39-97E2-FD47083FF0DC}"/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шаблон</Template>
  <TotalTime>902</TotalTime>
  <Words>407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Garamond</vt:lpstr>
      <vt:lpstr>Классный 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шаблон</dc:title>
  <dc:creator>Марина</dc:creator>
  <cp:lastModifiedBy>Microsoft Office</cp:lastModifiedBy>
  <cp:revision>42</cp:revision>
  <dcterms:created xsi:type="dcterms:W3CDTF">2010-04-15T18:38:14Z</dcterms:created>
  <dcterms:modified xsi:type="dcterms:W3CDTF">2016-03-24T18:55:09Z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TC300076301049</vt:lpwstr>
  </property>
  <property fmtid="{D5CDD505-2E9C-101B-9397-08002B2CF9AE}" pid="3" name="ContentTypeId">
    <vt:lpwstr>0x0101006C4FDA405637744C9466FB1C8F6CE978</vt:lpwstr>
  </property>
  <property fmtid="{D5CDD505-2E9C-101B-9397-08002B2CF9AE}" pid="4" name="_dlc_DocIdItemGuid">
    <vt:lpwstr>fbe907f0-d04f-44d1-84d0-386524e8cfe5</vt:lpwstr>
  </property>
</Properties>
</file>