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0AA"/>
    <a:srgbClr val="3B56A7"/>
    <a:srgbClr val="712703"/>
    <a:srgbClr val="A9915D"/>
    <a:srgbClr val="AD9861"/>
    <a:srgbClr val="8A733F"/>
    <a:srgbClr val="FCFCE9"/>
    <a:srgbClr val="F5F1BF"/>
    <a:srgbClr val="B39E67"/>
    <a:srgbClr val="D3B2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86" autoAdjust="0"/>
    <p:restoredTop sz="96433" autoAdjust="0"/>
  </p:normalViewPr>
  <p:slideViewPr>
    <p:cSldViewPr snapToGrid="0">
      <p:cViewPr varScale="1">
        <p:scale>
          <a:sx n="99" d="100"/>
          <a:sy n="99" d="100"/>
        </p:scale>
        <p:origin x="-9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0;&#1088;&#1077;&#1082;&#1090;&#1086;&#1088;\Documents\&#1056;&#1072;&#1089;&#1087;&#1088;&#1077;&#1076;&#1077;&#1083;&#1077;&#1085;&#1080;&#1077;%20&#1091;&#1095;&#1077;&#1073;&#1085;&#1086;&#1081;%20&#1085;&#1072;&#1075;&#1088;&#1091;&#1079;&#1082;&#1080;%2019-20%20&#1087;&#1088;&#1080;%205-&#1076;&#1085;&#1077;&#1074;&#1082;&#1077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cat>
            <c:strRef>
              <c:f>Лист5!$A$2:$A$7</c:f>
              <c:strCache>
                <c:ptCount val="6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</c:strCache>
            </c:strRef>
          </c:cat>
          <c:val>
            <c:numRef>
              <c:f>Лист5!$B$2:$B$7</c:f>
              <c:numCache>
                <c:formatCode>General</c:formatCode>
                <c:ptCount val="6"/>
                <c:pt idx="0">
                  <c:v>646</c:v>
                </c:pt>
                <c:pt idx="1">
                  <c:v>741</c:v>
                </c:pt>
                <c:pt idx="2">
                  <c:v>811</c:v>
                </c:pt>
                <c:pt idx="3">
                  <c:v>895</c:v>
                </c:pt>
                <c:pt idx="4">
                  <c:v>971</c:v>
                </c:pt>
                <c:pt idx="5">
                  <c:v>1041</c:v>
                </c:pt>
              </c:numCache>
            </c:numRef>
          </c:val>
        </c:ser>
        <c:marker val="1"/>
        <c:axId val="85478784"/>
        <c:axId val="35590528"/>
      </c:lineChart>
      <c:catAx>
        <c:axId val="85478784"/>
        <c:scaling>
          <c:orientation val="minMax"/>
        </c:scaling>
        <c:axPos val="b"/>
        <c:tickLblPos val="nextTo"/>
        <c:crossAx val="35590528"/>
        <c:crosses val="autoZero"/>
        <c:auto val="1"/>
        <c:lblAlgn val="ctr"/>
        <c:lblOffset val="100"/>
      </c:catAx>
      <c:valAx>
        <c:axId val="35590528"/>
        <c:scaling>
          <c:orientation val="minMax"/>
        </c:scaling>
        <c:axPos val="l"/>
        <c:majorGridlines/>
        <c:numFmt formatCode="General" sourceLinked="1"/>
        <c:tickLblPos val="nextTo"/>
        <c:crossAx val="854787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861664-F097-446F-B3F4-0B8F69BCF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0240" y="1008658"/>
            <a:ext cx="6691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Анализ результатов учебной деятельности </a:t>
            </a:r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</a:rPr>
              <a:t>2018 – 2019 учебном году 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(основное общее и среднее общее образование)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317" y="493777"/>
            <a:ext cx="846250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ЕГЭ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014984"/>
            <a:ext cx="544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Предметы, влияющие на получение аттестата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3848" y="2168652"/>
          <a:ext cx="2588895" cy="911352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36,9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38,1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49,7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56,3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3232" y="1828800"/>
            <a:ext cx="35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Математика профильная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05184" y="3721608"/>
          <a:ext cx="2588895" cy="949452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237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68,8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65,9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72,1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70,9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28616" y="3291840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317" y="493777"/>
            <a:ext cx="846250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ЕГЭ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014984"/>
            <a:ext cx="544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Предметы по выбору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9744" y="3593592"/>
            <a:ext cx="31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Химия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82992" y="2214372"/>
          <a:ext cx="2588895" cy="911352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59,5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60,8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51,6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5192" y="1792224"/>
            <a:ext cx="31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84504" y="3493008"/>
            <a:ext cx="31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Физика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39024" y="4098036"/>
          <a:ext cx="2588895" cy="911352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45,5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48,8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0768" y="1661160"/>
            <a:ext cx="31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Биология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398960" y="4052316"/>
          <a:ext cx="2588895" cy="911352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40,8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51,7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444680" y="2258568"/>
          <a:ext cx="2588895" cy="520446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292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68,5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69,2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317" y="493777"/>
            <a:ext cx="846250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ЕГЭ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014984"/>
            <a:ext cx="544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Предметы по выбору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9744" y="3593592"/>
            <a:ext cx="31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Обществознание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5192" y="1792224"/>
            <a:ext cx="31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84504" y="3493008"/>
            <a:ext cx="31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10768" y="1661160"/>
            <a:ext cx="31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Английский язык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362384" y="2177796"/>
          <a:ext cx="2588895" cy="911352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54,3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44,3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75,7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682424" y="4061460"/>
          <a:ext cx="2588895" cy="911352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52,8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66,3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265872" y="2250186"/>
          <a:ext cx="2588895" cy="455676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732216" y="4042410"/>
          <a:ext cx="2588895" cy="455676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83,5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8029" y="1033273"/>
            <a:ext cx="8462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Изменение количества учащихся школы за последние 5 лет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317" y="594361"/>
            <a:ext cx="8462507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Изменение качества знаний за последние 5 лет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30309" y="1078992"/>
          <a:ext cx="3646805" cy="1280160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6025"/>
              </a:tblGrid>
              <a:tr h="181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 ступень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3 ступень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2018 - 2019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8256" y="2404872"/>
            <a:ext cx="565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учебные показатели 2018-2019 учебного года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33856" y="2732024"/>
          <a:ext cx="6815328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192"/>
                <a:gridCol w="1920240"/>
                <a:gridCol w="2215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Хорошисты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 одной тройкой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Академическая задолженность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Оставлены на повторное обучение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317" y="923545"/>
            <a:ext cx="846250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ОГЭ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04984" y="2039115"/>
          <a:ext cx="2588895" cy="856255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206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28,3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31,1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30,1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81539" y="3136391"/>
          <a:ext cx="5943599" cy="1024130"/>
        </p:xfrm>
        <a:graphic>
          <a:graphicData uri="http://schemas.openxmlformats.org/drawingml/2006/table">
            <a:tbl>
              <a:tblPr/>
              <a:tblGrid>
                <a:gridCol w="899699"/>
                <a:gridCol w="899699"/>
                <a:gridCol w="361911"/>
                <a:gridCol w="409531"/>
                <a:gridCol w="400642"/>
                <a:gridCol w="361911"/>
                <a:gridCol w="810173"/>
                <a:gridCol w="1076210"/>
                <a:gridCol w="723823"/>
              </a:tblGrid>
              <a:tr h="572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Кол-во уч-ся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Успеваемость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Средняя отметка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ГИА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25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79%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68%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4,05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15768" y="1627632"/>
            <a:ext cx="369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317" y="923545"/>
            <a:ext cx="846250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ОГЭ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5768" y="1627632"/>
            <a:ext cx="369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00200" y="2911983"/>
          <a:ext cx="5943599" cy="1034034"/>
        </p:xfrm>
        <a:graphic>
          <a:graphicData uri="http://schemas.openxmlformats.org/drawingml/2006/table">
            <a:tbl>
              <a:tblPr/>
              <a:tblGrid>
                <a:gridCol w="899699"/>
                <a:gridCol w="899699"/>
                <a:gridCol w="361911"/>
                <a:gridCol w="409531"/>
                <a:gridCol w="400642"/>
                <a:gridCol w="361911"/>
                <a:gridCol w="810173"/>
                <a:gridCol w="1076210"/>
                <a:gridCol w="723823"/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Успеваемость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Средняя отметка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ГИА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54%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50120" y="2035683"/>
          <a:ext cx="2588895" cy="669036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18,25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13,4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15,4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Средний балл ОГЭ в этом году составил 15,4,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317" y="923545"/>
            <a:ext cx="846250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ОГЭ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5768" y="1627632"/>
            <a:ext cx="369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Предметы по выбору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52729" y="2076831"/>
          <a:ext cx="6970712" cy="2173224"/>
        </p:xfrm>
        <a:graphic>
          <a:graphicData uri="http://schemas.openxmlformats.org/drawingml/2006/table">
            <a:tbl>
              <a:tblPr/>
              <a:tblGrid>
                <a:gridCol w="1631428"/>
                <a:gridCol w="1115052"/>
                <a:gridCol w="1251975"/>
                <a:gridCol w="1613948"/>
                <a:gridCol w="135830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Форма сдачи экзамена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учащихся, сдававших экзамен.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%  от количества учащихся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22%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1,5%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31%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317" y="493777"/>
            <a:ext cx="8462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ОГЭ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5768" y="996696"/>
            <a:ext cx="369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Предметы по выбору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71941" y="1587878"/>
          <a:ext cx="5018405" cy="2731138"/>
        </p:xfrm>
        <a:graphic>
          <a:graphicData uri="http://schemas.openxmlformats.org/drawingml/2006/table">
            <a:tbl>
              <a:tblPr/>
              <a:tblGrid>
                <a:gridCol w="1341120"/>
                <a:gridCol w="734060"/>
                <a:gridCol w="349250"/>
                <a:gridCol w="365760"/>
                <a:gridCol w="365760"/>
                <a:gridCol w="365760"/>
                <a:gridCol w="745490"/>
                <a:gridCol w="751205"/>
              </a:tblGrid>
              <a:tr h="511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Форма сдачи экзамена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% качества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43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52,5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23,9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17,9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87%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16,7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ОГЭ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317" y="493777"/>
            <a:ext cx="8462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ОГЭ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5768" y="996696"/>
            <a:ext cx="369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Предметы по выбору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1752" y="1353315"/>
          <a:ext cx="8418383" cy="4086932"/>
        </p:xfrm>
        <a:graphic>
          <a:graphicData uri="http://schemas.openxmlformats.org/drawingml/2006/table">
            <a:tbl>
              <a:tblPr/>
              <a:tblGrid>
                <a:gridCol w="1480897"/>
                <a:gridCol w="1076103"/>
                <a:gridCol w="1320144"/>
                <a:gridCol w="1012123"/>
                <a:gridCol w="1132869"/>
                <a:gridCol w="1384124"/>
                <a:gridCol w="1012123"/>
              </a:tblGrid>
              <a:tr h="388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% качества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% качества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% качества 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05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50%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(-50%)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60 (+11)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52,5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(-7,5)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27% 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(-61%)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36% </a:t>
                      </a:r>
                      <a:r>
                        <a:rPr lang="ru-RU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(+9%)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22,8 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(-6,2)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23,9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(+1,1)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57%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31% 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(-28%)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33% </a:t>
                      </a:r>
                      <a:r>
                        <a:rPr lang="ru-RU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(+2%)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18,2 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17,9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(-0,3)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89%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(-11%)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87%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(-2%)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16,9 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(-3,5)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16,7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(-0,2)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42 </a:t>
                      </a:r>
                      <a:r>
                        <a:rPr lang="ru-RU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(+10)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53%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(-18%)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(+18%)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26,4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24,3 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(-2,1)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(+3,1)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42%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(-12%)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21%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(-9%)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17,2 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(-1,8)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(-1,1)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(-15%)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(+25%)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21,4 </a:t>
                      </a:r>
                      <a:r>
                        <a:rPr lang="ru-RU" sz="13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(+0,6)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(+1,4)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317" y="493777"/>
            <a:ext cx="846250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ЕГЭ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5768" y="996696"/>
            <a:ext cx="369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предметов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67497" y="1536194"/>
          <a:ext cx="6009005" cy="3321175"/>
        </p:xfrm>
        <a:graphic>
          <a:graphicData uri="http://schemas.openxmlformats.org/drawingml/2006/table">
            <a:tbl>
              <a:tblPr/>
              <a:tblGrid>
                <a:gridCol w="2070735"/>
                <a:gridCol w="989965"/>
                <a:gridCol w="1457960"/>
                <a:gridCol w="1490345"/>
              </a:tblGrid>
              <a:tr h="407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учащихся, сдававших экзамен.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% от количества учащихся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Математика (база)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37%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Математика (профиль)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57%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AWJJH2MPE6E2-1591117591-2279</_dlc_DocId>
    <_dlc_DocIdUrl xmlns="4a252ca3-5a62-4c1c-90a6-29f4710e47f8">
      <Url>http://edu-sps.koiro.local/Kostroma_EDU/Kos-Sch-27/11/_layouts/15/DocIdRedir.aspx?ID=AWJJH2MPE6E2-1591117591-2279</Url>
      <Description>AWJJH2MPE6E2-1591117591-2279</Description>
    </_dlc_DocIdUrl>
  </documentManagement>
</p:properties>
</file>

<file path=customXml/itemProps1.xml><?xml version="1.0" encoding="utf-8"?>
<ds:datastoreItem xmlns:ds="http://schemas.openxmlformats.org/officeDocument/2006/customXml" ds:itemID="{A144034B-478B-4278-A7C0-D774775F15D1}"/>
</file>

<file path=customXml/itemProps2.xml><?xml version="1.0" encoding="utf-8"?>
<ds:datastoreItem xmlns:ds="http://schemas.openxmlformats.org/officeDocument/2006/customXml" ds:itemID="{33DF625B-2CAB-43B6-B6FA-C0FF14D373F0}"/>
</file>

<file path=customXml/itemProps3.xml><?xml version="1.0" encoding="utf-8"?>
<ds:datastoreItem xmlns:ds="http://schemas.openxmlformats.org/officeDocument/2006/customXml" ds:itemID="{A9740378-584C-431F-A01D-38CD4B18BD19}"/>
</file>

<file path=customXml/itemProps4.xml><?xml version="1.0" encoding="utf-8"?>
<ds:datastoreItem xmlns:ds="http://schemas.openxmlformats.org/officeDocument/2006/customXml" ds:itemID="{A29180B2-CA3E-4219-96C5-30BD7019B97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752</Words>
  <Application>Microsoft Office PowerPoint</Application>
  <PresentationFormat>Экран (4:3)</PresentationFormat>
  <Paragraphs>453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Директор</cp:lastModifiedBy>
  <cp:revision>54</cp:revision>
  <dcterms:created xsi:type="dcterms:W3CDTF">2013-11-19T05:52:05Z</dcterms:created>
  <dcterms:modified xsi:type="dcterms:W3CDTF">2019-08-29T13:00:12Z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0x0101006C4FDA405637744C9466FB1C8F6CE978</vt:lpwstr>
  </property>
  <property fmtid="{D5CDD505-2E9C-101B-9397-08002B2CF9AE}" pid="3" name="_dlc_DocIdItemGuid">
    <vt:lpwstr>e10ba90f-bc5c-47f6-8b60-c906f1ed9155</vt:lpwstr>
  </property>
</Properties>
</file>