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2" r:id="rId5"/>
    <p:sldId id="270" r:id="rId6"/>
    <p:sldId id="258" r:id="rId7"/>
    <p:sldId id="271" r:id="rId8"/>
    <p:sldId id="264" r:id="rId9"/>
    <p:sldId id="273" r:id="rId10"/>
    <p:sldId id="274" r:id="rId11"/>
    <p:sldId id="259" r:id="rId12"/>
    <p:sldId id="260" r:id="rId13"/>
    <p:sldId id="261" r:id="rId14"/>
    <p:sldId id="262" r:id="rId15"/>
    <p:sldId id="263" r:id="rId16"/>
    <p:sldId id="266" r:id="rId17"/>
    <p:sldId id="267" r:id="rId18"/>
    <p:sldId id="265" r:id="rId19"/>
    <p:sldId id="268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2102-ED3B-4981-825C-AB0BB1FFE526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9681-4110-4CED-B62E-AD61131F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5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2102-ED3B-4981-825C-AB0BB1FFE526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9681-4110-4CED-B62E-AD61131F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2102-ED3B-4981-825C-AB0BB1FFE526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9681-4110-4CED-B62E-AD61131F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98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2102-ED3B-4981-825C-AB0BB1FFE526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9681-4110-4CED-B62E-AD61131F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2102-ED3B-4981-825C-AB0BB1FFE526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9681-4110-4CED-B62E-AD61131F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2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2102-ED3B-4981-825C-AB0BB1FFE526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9681-4110-4CED-B62E-AD61131F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0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2102-ED3B-4981-825C-AB0BB1FFE526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9681-4110-4CED-B62E-AD61131F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4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2102-ED3B-4981-825C-AB0BB1FFE526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9681-4110-4CED-B62E-AD61131F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0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2102-ED3B-4981-825C-AB0BB1FFE526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9681-4110-4CED-B62E-AD61131F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1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2102-ED3B-4981-825C-AB0BB1FFE526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9681-4110-4CED-B62E-AD61131F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9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2102-ED3B-4981-825C-AB0BB1FFE526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9681-4110-4CED-B62E-AD61131F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75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B2102-ED3B-4981-825C-AB0BB1FFE526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F9681-4110-4CED-B62E-AD61131F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73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1%80%D0%B0%D0%BC%D0%B5%D1%80,_%D0%A1%D1%82%D0%B5%D0%B9%D1%81" TargetMode="External"/><Relationship Id="rId2" Type="http://schemas.openxmlformats.org/officeDocument/2006/relationships/hyperlink" Target="https://ru.wikipedia.org/wiki/%D0%A5%D0%B5%D1%88%D1%82%D0%B5%D0%B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8%D1%80%D1%83%D1%81%D1%8B" TargetMode="External"/><Relationship Id="rId2" Type="http://schemas.openxmlformats.org/officeDocument/2006/relationships/hyperlink" Target="https://ru.wikipedia.org/wiki/Faceboo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ru.wikipedia.org/wiki/%D0%9C%D0%BE%D0%BC%D0%BE_(%D1%87%D0%B5%D0%BB%D0%BB%D0%B5%D0%BD%D0%B4%D0%B6)#cite_note-_aa7c34b406c59da0-1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Безопасный Интернет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www.iklp.ru/wp-content/uploads/2017/04/1304201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258" y="51378"/>
            <a:ext cx="3640742" cy="21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osmonitor.ru/media/mt/2018_08/28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49" y="3602038"/>
            <a:ext cx="4810701" cy="323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zen_doc/1916740/pub_5f2c563f3457b6186a7d7337_5f2c5646c04a0b2606ab10fc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207674"/>
            <a:ext cx="3588545" cy="23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771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делать, если ребенок стал жертвой?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Обратиться с заявлением в Следственный Комитет или органы полиции, </a:t>
            </a:r>
            <a:r>
              <a:rPr lang="ru-RU" dirty="0" smtClean="0"/>
              <a:t>желательно сохранить скриншоты, если переписка удалена ребенком, не стоит беспокоиться, информация подлежит восстановлению</a:t>
            </a:r>
          </a:p>
          <a:p>
            <a:r>
              <a:rPr lang="ru-RU" dirty="0" smtClean="0"/>
              <a:t>Ограничить общение ребенка в социальных сетях</a:t>
            </a:r>
          </a:p>
          <a:p>
            <a:r>
              <a:rPr lang="ru-RU" dirty="0" smtClean="0"/>
              <a:t>Оказать ребенку психологическую помощь, обратиться к специалистам</a:t>
            </a:r>
          </a:p>
          <a:p>
            <a:r>
              <a:rPr lang="ru-RU" dirty="0" smtClean="0"/>
              <a:t>Снизить уровень стресса в жизни ребенка, увеличить время для совместного досуга  и общения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Социальные сети </a:t>
            </a:r>
            <a:r>
              <a:rPr lang="ru-RU" dirty="0" smtClean="0"/>
              <a:t>– как способ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манипуляции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психологическим сознанием </a:t>
            </a:r>
            <a:r>
              <a:rPr lang="ru-RU" dirty="0" smtClean="0"/>
              <a:t>несовершеннолетних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Синий кит – группа смер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897" y="1825625"/>
            <a:ext cx="7104206" cy="473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52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Синий кит, Тихий дом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Для </a:t>
            </a:r>
            <a:r>
              <a:rPr lang="ru-RU" dirty="0"/>
              <a:t>того, чтобы начать «игру», пользователи социальных сетей (в подавляющем большинстве — подростки), пишут на своих страницах </a:t>
            </a:r>
            <a:r>
              <a:rPr lang="ru-RU" dirty="0" err="1">
                <a:hlinkClick r:id="rId2" tooltip="Хештег"/>
              </a:rPr>
              <a:t>хештеги</a:t>
            </a:r>
            <a:r>
              <a:rPr lang="ru-RU" dirty="0"/>
              <a:t> #</a:t>
            </a:r>
            <a:r>
              <a:rPr lang="ru-RU" dirty="0" err="1"/>
              <a:t>синийкит</a:t>
            </a:r>
            <a:r>
              <a:rPr lang="ru-RU" dirty="0"/>
              <a:t>, #</a:t>
            </a:r>
            <a:r>
              <a:rPr lang="ru-RU" dirty="0" err="1"/>
              <a:t>явигре</a:t>
            </a:r>
            <a:r>
              <a:rPr lang="ru-RU" dirty="0"/>
              <a:t>, #синий, #</a:t>
            </a:r>
            <a:r>
              <a:rPr lang="ru-RU" dirty="0" err="1"/>
              <a:t>тихийдом</a:t>
            </a:r>
            <a:r>
              <a:rPr lang="ru-RU" dirty="0"/>
              <a:t> и т. д. Потом с пользователями связывается «куратор», который устанавливает с ними контакт. Как правило, «кураторы» пользуются поддельными аккаунтами, зарегистрированные, как часто бывает, на чужие имена и фамилии, то есть их нельзя идентифицировать. Сперва они объясняют правила: «никому не говорить об этой игре», «всегда выполнять задания, какими бы они ни были», «за невыполнение задания тебя исключают из игры навсегда и тебя ждут плохие последствия</a:t>
            </a:r>
            <a:r>
              <a:rPr lang="ru-RU" dirty="0" smtClean="0"/>
              <a:t>». </a:t>
            </a:r>
            <a:r>
              <a:rPr lang="ru-RU" dirty="0"/>
              <a:t>Затем «куратор» выдаёт задания. Обычно насчитывается около 50 заданий: по одному на день. Как утверждала автор статьи о «группах смерти» журналистка Г. </a:t>
            </a:r>
            <a:r>
              <a:rPr lang="ru-RU" dirty="0" err="1"/>
              <a:t>Мурсалиева</a:t>
            </a:r>
            <a:r>
              <a:rPr lang="ru-RU" dirty="0"/>
              <a:t>, это отсылка к роману </a:t>
            </a:r>
            <a:r>
              <a:rPr lang="ru-RU" dirty="0" err="1">
                <a:hlinkClick r:id="rId3" tooltip="Крамер, Стейс"/>
              </a:rPr>
              <a:t>Стейс</a:t>
            </a:r>
            <a:r>
              <a:rPr lang="ru-RU" dirty="0">
                <a:hlinkClick r:id="rId3" tooltip="Крамер, Стейс"/>
              </a:rPr>
              <a:t> </a:t>
            </a:r>
            <a:r>
              <a:rPr lang="ru-RU" dirty="0" err="1">
                <a:hlinkClick r:id="rId3" tooltip="Крамер, Стейс"/>
              </a:rPr>
              <a:t>Крамер</a:t>
            </a:r>
            <a:r>
              <a:rPr lang="ru-RU" dirty="0"/>
              <a:t> (настоящее имя Анастасия </a:t>
            </a:r>
            <a:r>
              <a:rPr lang="ru-RU" dirty="0" err="1"/>
              <a:t>Холова</a:t>
            </a:r>
            <a:r>
              <a:rPr lang="ru-RU" dirty="0"/>
              <a:t>) «50 дней до моего самоубийства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08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Момо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1454726"/>
            <a:ext cx="8312727" cy="5209309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Мо́мо</a:t>
            </a:r>
            <a:r>
              <a:rPr lang="ru-RU" dirty="0" smtClean="0"/>
              <a:t> (англ. </a:t>
            </a:r>
            <a:r>
              <a:rPr lang="en-US" dirty="0" err="1" smtClean="0"/>
              <a:t>Momo</a:t>
            </a:r>
            <a:r>
              <a:rPr lang="en-US" dirty="0" smtClean="0"/>
              <a:t>, </a:t>
            </a:r>
            <a:r>
              <a:rPr lang="ru-RU" dirty="0" smtClean="0"/>
              <a:t>яп. </a:t>
            </a:r>
            <a:r>
              <a:rPr lang="ja-JP" altLang="en-US" dirty="0" smtClean="0"/>
              <a:t>もも</a:t>
            </a:r>
            <a:r>
              <a:rPr lang="en-US" altLang="ja-JP" dirty="0" smtClean="0"/>
              <a:t>) — </a:t>
            </a:r>
            <a:r>
              <a:rPr lang="ru-RU" dirty="0" smtClean="0"/>
              <a:t>персонаж, получивший широкое распространение в 2018 году из городской </a:t>
            </a:r>
            <a:r>
              <a:rPr lang="ru-RU" dirty="0" smtClean="0"/>
              <a:t>легенды, </a:t>
            </a:r>
            <a:r>
              <a:rPr lang="ru-RU" dirty="0" smtClean="0"/>
              <a:t>в основе которой, возможно, лежит книга немецкого писателя Михаэля Энде, скульптура (авторство которой приписывалось </a:t>
            </a:r>
            <a:r>
              <a:rPr lang="ru-RU" dirty="0" err="1" smtClean="0"/>
              <a:t>Мидори</a:t>
            </a:r>
            <a:r>
              <a:rPr lang="ru-RU" dirty="0" smtClean="0"/>
              <a:t> </a:t>
            </a:r>
            <a:r>
              <a:rPr lang="ru-RU" dirty="0" err="1" smtClean="0"/>
              <a:t>Хаяси</a:t>
            </a:r>
            <a:r>
              <a:rPr lang="ru-RU" dirty="0" smtClean="0"/>
              <a:t>, а в настоящее время — </a:t>
            </a:r>
            <a:r>
              <a:rPr lang="ru-RU" dirty="0" err="1" smtClean="0"/>
              <a:t>Кэйсукэ</a:t>
            </a:r>
            <a:r>
              <a:rPr lang="ru-RU" dirty="0" smtClean="0"/>
              <a:t> </a:t>
            </a:r>
            <a:r>
              <a:rPr lang="ru-RU" dirty="0" err="1" smtClean="0"/>
              <a:t>Айсаве</a:t>
            </a:r>
            <a:r>
              <a:rPr lang="ru-RU" dirty="0" smtClean="0"/>
              <a:t>), а также </a:t>
            </a:r>
            <a:r>
              <a:rPr lang="ru-RU" dirty="0" err="1" smtClean="0"/>
              <a:t>челлендж</a:t>
            </a:r>
            <a:r>
              <a:rPr lang="ru-RU" dirty="0" smtClean="0"/>
              <a:t> в популярной бесплатной системе мгновенного обмена текстовыми сообщениями </a:t>
            </a:r>
            <a:r>
              <a:rPr lang="en-US" dirty="0" smtClean="0"/>
              <a:t>WhatsApp. </a:t>
            </a:r>
            <a:r>
              <a:rPr lang="ru-RU" dirty="0" smtClean="0"/>
              <a:t>Участникам в ней предлагается выполнять различные экстремальные задания, связанные с риском для психики и жизни.</a:t>
            </a:r>
            <a:r>
              <a:rPr lang="ru-RU" dirty="0"/>
              <a:t> Игра </a:t>
            </a:r>
            <a:r>
              <a:rPr lang="ru-RU" dirty="0" err="1"/>
              <a:t>Момо</a:t>
            </a:r>
            <a:r>
              <a:rPr lang="ru-RU" dirty="0"/>
              <a:t> появилась в социальной сети </a:t>
            </a:r>
            <a:r>
              <a:rPr lang="ru-RU" i="1" dirty="0" err="1">
                <a:hlinkClick r:id="rId2" tooltip="Facebook"/>
              </a:rPr>
              <a:t>Facebook</a:t>
            </a:r>
            <a:r>
              <a:rPr lang="ru-RU" dirty="0"/>
              <a:t> 30 июня 2018 года. Неизвестный написал в сообщении, что ему нужна помощь, и просил перезвонить на указанный номер телефона. Люди попадались на эту уловку и звонили по нему. </a:t>
            </a:r>
            <a:r>
              <a:rPr lang="ru-RU" dirty="0" err="1"/>
              <a:t>Момо</a:t>
            </a:r>
            <a:r>
              <a:rPr lang="ru-RU" dirty="0"/>
              <a:t>, подобно </a:t>
            </a:r>
            <a:r>
              <a:rPr lang="ru-RU" dirty="0">
                <a:hlinkClick r:id="rId3" tooltip="Вирусы"/>
              </a:rPr>
              <a:t>вирусу</a:t>
            </a:r>
            <a:r>
              <a:rPr lang="ru-RU" dirty="0"/>
              <a:t>, начала распространяться по миру</a:t>
            </a:r>
            <a:r>
              <a:rPr lang="ru-RU" baseline="30000" dirty="0">
                <a:hlinkClick r:id="rId4"/>
              </a:rPr>
              <a:t>[10]</a:t>
            </a:r>
            <a:r>
              <a:rPr lang="ru-RU" dirty="0"/>
              <a:t>.</a:t>
            </a:r>
          </a:p>
          <a:p>
            <a:r>
              <a:rPr lang="ru-RU" dirty="0"/>
              <a:t>Первые публичные упоминания об игре </a:t>
            </a:r>
            <a:r>
              <a:rPr lang="ru-RU" dirty="0" err="1"/>
              <a:t>Момо</a:t>
            </a:r>
            <a:r>
              <a:rPr lang="ru-RU" dirty="0"/>
              <a:t> в сети </a:t>
            </a:r>
            <a:r>
              <a:rPr lang="ru-RU" i="1" dirty="0" err="1"/>
              <a:t>WhatsApp</a:t>
            </a:r>
            <a:r>
              <a:rPr lang="ru-RU" dirty="0"/>
              <a:t> относятся к 10 июля 2018 года.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s://upload.wikimedia.org/wikipedia/ru/thumb/a/a5/%D0%9C%D0%BE%D0%BC%D0%BE_%28%D1%81%D0%BA%D1%83%D0%BB%D1%8C%D0%BF%D1%82%D1%83%D1%80%D0%B0%29.jpg/220px-%D0%9C%D0%BE%D0%BC%D0%BE_%28%D1%81%D0%BA%D1%83%D0%BB%D1%8C%D0%BF%D1%82%D1%83%D1%80%D0%B0%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629" y="1222289"/>
            <a:ext cx="3224935" cy="495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79618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Джонатан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Галиндо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91800" cy="469986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Опасный для жизни </a:t>
            </a:r>
            <a:r>
              <a:rPr lang="ru-RU" dirty="0" err="1"/>
              <a:t>челлендж</a:t>
            </a:r>
            <a:r>
              <a:rPr lang="ru-RU" dirty="0"/>
              <a:t> </a:t>
            </a:r>
            <a:r>
              <a:rPr lang="ru-RU" dirty="0" err="1"/>
              <a:t>Момо</a:t>
            </a:r>
            <a:r>
              <a:rPr lang="ru-RU" dirty="0"/>
              <a:t> вернулся с новым лицом. Теперь он откликается на имя Джонатана </a:t>
            </a:r>
            <a:r>
              <a:rPr lang="ru-RU" dirty="0" err="1"/>
              <a:t>Галиндо</a:t>
            </a:r>
            <a:r>
              <a:rPr lang="ru-RU" dirty="0"/>
              <a:t> и работает не в </a:t>
            </a:r>
            <a:r>
              <a:rPr lang="ru-RU" dirty="0" err="1"/>
              <a:t>WhatsApp</a:t>
            </a:r>
            <a:r>
              <a:rPr lang="ru-RU" dirty="0"/>
              <a:t>, а в </a:t>
            </a:r>
            <a:r>
              <a:rPr lang="ru-RU" dirty="0" err="1"/>
              <a:t>твиттере</a:t>
            </a:r>
            <a:r>
              <a:rPr lang="ru-RU" dirty="0"/>
              <a:t>, </a:t>
            </a:r>
            <a:r>
              <a:rPr lang="ru-RU" dirty="0" err="1"/>
              <a:t>инстаграме</a:t>
            </a:r>
            <a:r>
              <a:rPr lang="ru-RU" dirty="0"/>
              <a:t> и </a:t>
            </a:r>
            <a:r>
              <a:rPr lang="ru-RU" dirty="0" err="1"/>
              <a:t>тиктоке</a:t>
            </a:r>
            <a:r>
              <a:rPr lang="ru-RU" dirty="0"/>
              <a:t>.</a:t>
            </a:r>
          </a:p>
          <a:p>
            <a:r>
              <a:rPr lang="ru-RU" dirty="0"/>
              <a:t>Между двумя интернет-персонажами действительно есть некоторое сходство. </a:t>
            </a:r>
            <a:r>
              <a:rPr lang="ru-RU" dirty="0" err="1"/>
              <a:t>Момо</a:t>
            </a:r>
            <a:r>
              <a:rPr lang="ru-RU" dirty="0"/>
              <a:t> тоже появилась в испаноязычном сегменте интернета и успела довести до истерики детей и подростков по всему миру.</a:t>
            </a:r>
          </a:p>
          <a:p>
            <a:r>
              <a:rPr lang="ru-RU" dirty="0"/>
              <a:t>Одной из первых о Джонатане </a:t>
            </a:r>
            <a:r>
              <a:rPr lang="ru-RU" dirty="0" err="1"/>
              <a:t>Галиндо</a:t>
            </a:r>
            <a:r>
              <a:rPr lang="ru-RU" dirty="0"/>
              <a:t> написала англоязычная </a:t>
            </a:r>
            <a:r>
              <a:rPr lang="ru-RU" dirty="0" err="1"/>
              <a:t>пользовательница</a:t>
            </a:r>
            <a:r>
              <a:rPr lang="ru-RU" dirty="0"/>
              <a:t> </a:t>
            </a:r>
            <a:r>
              <a:rPr lang="ru-RU" dirty="0" err="1"/>
              <a:t>твиттера</a:t>
            </a:r>
            <a:r>
              <a:rPr lang="ru-RU" dirty="0"/>
              <a:t> по имени </a:t>
            </a:r>
            <a:r>
              <a:rPr lang="ru-RU" dirty="0" err="1"/>
              <a:t>Деми</a:t>
            </a:r>
            <a:r>
              <a:rPr lang="ru-RU" dirty="0"/>
              <a:t>. Её </a:t>
            </a:r>
            <a:r>
              <a:rPr lang="ru-RU" dirty="0" err="1"/>
              <a:t>твит</a:t>
            </a:r>
            <a:r>
              <a:rPr lang="ru-RU" dirty="0"/>
              <a:t> от 2 июля набрал больше 50 тысяч </a:t>
            </a:r>
            <a:r>
              <a:rPr lang="ru-RU" dirty="0" err="1"/>
              <a:t>лайков</a:t>
            </a:r>
            <a:r>
              <a:rPr lang="ru-RU" dirty="0"/>
              <a:t>.</a:t>
            </a:r>
          </a:p>
          <a:p>
            <a:r>
              <a:rPr lang="ru-RU" dirty="0"/>
              <a:t>"Внимание!</a:t>
            </a:r>
            <a:br>
              <a:rPr lang="ru-RU" dirty="0"/>
            </a:br>
            <a:r>
              <a:rPr lang="ru-RU" dirty="0"/>
              <a:t>Если вы это видите, вы обязаны сделать </a:t>
            </a:r>
            <a:r>
              <a:rPr lang="ru-RU" dirty="0" err="1"/>
              <a:t>ретвит</a:t>
            </a:r>
            <a:r>
              <a:rPr lang="ru-RU" dirty="0"/>
              <a:t>, чтобы сберечь жизни ваших подписчиков.</a:t>
            </a:r>
            <a:br>
              <a:rPr lang="ru-RU" dirty="0"/>
            </a:br>
            <a:r>
              <a:rPr lang="ru-RU" dirty="0"/>
              <a:t>Появилась цепочка аккаунтов с именем Джонатан </a:t>
            </a:r>
            <a:r>
              <a:rPr lang="ru-RU" dirty="0" err="1"/>
              <a:t>Галиндо</a:t>
            </a:r>
            <a:r>
              <a:rPr lang="ru-RU" dirty="0"/>
              <a:t>, они — как кураторы </a:t>
            </a:r>
            <a:r>
              <a:rPr lang="ru-RU" dirty="0" err="1"/>
              <a:t>челленджа</a:t>
            </a:r>
            <a:r>
              <a:rPr lang="ru-RU" dirty="0"/>
              <a:t> «Синий кит», их цель — довести вас до </a:t>
            </a:r>
            <a:r>
              <a:rPr lang="ru-RU" dirty="0" smtClean="0"/>
              <a:t>самоубийства. </a:t>
            </a:r>
            <a:r>
              <a:rPr lang="ru-RU" dirty="0"/>
              <a:t>Если они пишут вам или ещё как-то взаимодействуют, сразу же блокируйте их."</a:t>
            </a:r>
          </a:p>
          <a:p>
            <a:endParaRPr lang="ru-RU" dirty="0"/>
          </a:p>
        </p:txBody>
      </p:sp>
      <p:pic>
        <p:nvPicPr>
          <p:cNvPr id="4098" name="Picture 2" descr="https://i.ytimg.com/vi/ocllzCE_wbo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71018"/>
            <a:ext cx="2701636" cy="151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105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Правила безопасности в социальных сетях: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6910"/>
            <a:ext cx="10515600" cy="530629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 сообщать о себе больше данных, чем этого требует регистрация</a:t>
            </a:r>
          </a:p>
          <a:p>
            <a:r>
              <a:rPr lang="ru-RU" dirty="0" smtClean="0"/>
              <a:t>Внимательно относиться к тем, кого добавляешь в друзья («Друг моего друга не мой друг»)</a:t>
            </a:r>
          </a:p>
          <a:p>
            <a:r>
              <a:rPr lang="ru-RU" dirty="0" smtClean="0"/>
              <a:t>Ограничительные настройки (разрешить отправлять сообщения, комментировать фотографии только людям, которых реально знаешь)</a:t>
            </a:r>
          </a:p>
          <a:p>
            <a:r>
              <a:rPr lang="ru-RU" dirty="0" smtClean="0"/>
              <a:t>Не выкладывать большое число фотографий, не использовать </a:t>
            </a:r>
            <a:r>
              <a:rPr lang="ru-RU" dirty="0" err="1" smtClean="0"/>
              <a:t>геолокацию</a:t>
            </a:r>
            <a:endParaRPr lang="ru-RU" dirty="0" smtClean="0"/>
          </a:p>
          <a:p>
            <a:r>
              <a:rPr lang="ru-RU" dirty="0" smtClean="0"/>
              <a:t>Соблюдать возрастные ограничения при </a:t>
            </a:r>
            <a:r>
              <a:rPr lang="ru-RU" dirty="0" smtClean="0"/>
              <a:t>регистрации</a:t>
            </a:r>
          </a:p>
          <a:p>
            <a:r>
              <a:rPr lang="ru-RU" dirty="0" smtClean="0"/>
              <a:t>Сообщать о противоправных действиях взрослым, а не сверстникам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342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обезопасить себя в Интернете?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175954" cy="4351338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Антивирусы</a:t>
            </a:r>
            <a:r>
              <a:rPr lang="ru-RU" dirty="0" smtClean="0"/>
              <a:t>. Если в семье есть ребенок, то рекомендуется установка платных антивирусных программ.</a:t>
            </a:r>
          </a:p>
          <a:p>
            <a:r>
              <a:rPr lang="ru-RU" dirty="0" smtClean="0"/>
              <a:t>Не рекомендуется одновременное использование нескольких антивирусов.</a:t>
            </a:r>
            <a:endParaRPr lang="ru-RU" dirty="0"/>
          </a:p>
        </p:txBody>
      </p:sp>
      <p:pic>
        <p:nvPicPr>
          <p:cNvPr id="7170" name="Picture 2" descr="http://yaslit.ru/wp-content/uploads/2016/03/%D0%9F%D0%BE%D1%87%D0%B5%D0%BC%D1%83-%D0%B0%D0%BD%D1%82%D0%B8%D0%B2%D0%B8%D1%80%D1%83%D1%81-%D0%BF%D0%BE%D1%81%D1%82%D0%BE%D1%8F%D0%BD%D0%BD%D0%BE-%D1%82%D1%80%D0%B5%D0%B1%D1%83%D0%B5%D1%82-%D0%BE%D0%B1%D0%BD%D0%BE%D0%B2%D0%B8%D1%82%D1%8C-%D0%B2%D0%B8%D1%80%D1%83%D1%81%D0%BD%D1%83%D1%8E-%D0%B1%D0%B0%D0%B7%D1%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54" y="3006871"/>
            <a:ext cx="4654548" cy="34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22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Браузер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892636" cy="4351338"/>
          </a:xfrm>
        </p:spPr>
        <p:txBody>
          <a:bodyPr/>
          <a:lstStyle/>
          <a:p>
            <a:r>
              <a:rPr lang="ru-RU" dirty="0" smtClean="0"/>
              <a:t>Ограничительные настройки в браузере, использовать функцию «родительский контроль» у провайдера</a:t>
            </a:r>
            <a:endParaRPr lang="ru-RU" dirty="0"/>
          </a:p>
        </p:txBody>
      </p:sp>
      <p:pic>
        <p:nvPicPr>
          <p:cNvPr id="8194" name="Picture 2" descr="http://admlangepas.ru/upload/iblock/4eb/%D0%9F%D0%BB%D0%B0%D0%BA%D0%B0%D1%82.%20%D0%A0%D0%BE%D0%B4%D0%B8%D1%82%D0%B5%D0%BB%D1%8C%D1%81%D0%BA%D0%B8%D0%B9%20%D0%B8%D0%BD%D1%82%D0%B5%D1%80%D0%BD%D0%B5%D1%82-%D0%BA%D0%BE%D0%BD%D1%82%D1%80%D0%BE%D0%BB%D1%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36" y="646334"/>
            <a:ext cx="3755316" cy="53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ist-name.ru/wp-content/uploads/2020/01/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8" y="3393932"/>
            <a:ext cx="7153111" cy="26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3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Информационный шум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759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Критично относиться к информации которую </a:t>
            </a:r>
            <a:r>
              <a:rPr lang="ru-RU" dirty="0" smtClean="0"/>
              <a:t>читаешь: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ипользовать</a:t>
            </a:r>
            <a:r>
              <a:rPr lang="ru-RU" dirty="0" smtClean="0"/>
              <a:t> проверенные источники информации, которым доверяешь (официальные сайты, правовые порталы)</a:t>
            </a:r>
          </a:p>
          <a:p>
            <a:r>
              <a:rPr lang="ru-RU" dirty="0" smtClean="0"/>
              <a:t>- избегать </a:t>
            </a:r>
            <a:r>
              <a:rPr lang="ru-RU" dirty="0" err="1" smtClean="0"/>
              <a:t>фэйков</a:t>
            </a:r>
            <a:endParaRPr lang="ru-RU" dirty="0" smtClean="0"/>
          </a:p>
          <a:p>
            <a:r>
              <a:rPr lang="ru-RU" b="1" dirty="0" err="1"/>
              <a:t>Фейк</a:t>
            </a:r>
            <a:r>
              <a:rPr lang="ru-RU" dirty="0"/>
              <a:t> — </a:t>
            </a:r>
            <a:r>
              <a:rPr lang="ru-RU" dirty="0" smtClean="0"/>
              <a:t>фальсификация, фальшивые </a:t>
            </a:r>
            <a:r>
              <a:rPr lang="ru-RU" dirty="0"/>
              <a:t>новости (</a:t>
            </a:r>
            <a:r>
              <a:rPr lang="ru-RU" dirty="0" err="1"/>
              <a:t>фейковые</a:t>
            </a:r>
            <a:r>
              <a:rPr lang="ru-RU" dirty="0"/>
              <a:t> новости, англ. </a:t>
            </a:r>
            <a:r>
              <a:rPr lang="ru-RU" b="1" dirty="0" err="1"/>
              <a:t>fake</a:t>
            </a:r>
            <a:r>
              <a:rPr lang="ru-RU" dirty="0"/>
              <a:t> </a:t>
            </a:r>
            <a:r>
              <a:rPr lang="ru-RU" dirty="0" err="1"/>
              <a:t>news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Когда ссылка на мнение эксперта, зайти на официальный сайт (страницу) человека, так как фразы могут быть вырваны из контекста.</a:t>
            </a:r>
          </a:p>
          <a:p>
            <a:endParaRPr lang="ru-RU" dirty="0"/>
          </a:p>
        </p:txBody>
      </p:sp>
      <p:sp>
        <p:nvSpPr>
          <p:cNvPr id="4" name="AutoShape 2" descr="https://pbs.twimg.com/media/EElwdN7WwAA_uFh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pbs.twimg.com/media/EElwdN7WwAA_uFh.jpg:lar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217" y="160337"/>
            <a:ext cx="2657611" cy="21457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7503"/>
            <a:ext cx="4071346" cy="975880"/>
          </a:xfrm>
          <a:prstGeom prst="rect">
            <a:avLst/>
          </a:prstGeom>
        </p:spPr>
      </p:pic>
      <p:pic>
        <p:nvPicPr>
          <p:cNvPr id="6150" name="Picture 6" descr="https://c.radikal.ru/c09/1809/f5/aac0980e3be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103" y="4601585"/>
            <a:ext cx="46577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360" y="5054023"/>
            <a:ext cx="2864244" cy="161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08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Ссылки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рекомендуется много раз проходить по ссылкам, лучше ограничить количество </a:t>
            </a:r>
            <a:r>
              <a:rPr lang="ru-RU" dirty="0" err="1" smtClean="0"/>
              <a:t>медиаресурсов</a:t>
            </a:r>
            <a:r>
              <a:rPr lang="ru-RU" dirty="0" smtClean="0"/>
              <a:t>, которыми пользуешься, и которым доверяешь</a:t>
            </a:r>
          </a:p>
          <a:p>
            <a:r>
              <a:rPr lang="ru-RU" dirty="0" smtClean="0"/>
              <a:t>Когда переходишь по ссылки сверять адрес, написанный в тексте ссылки и адрес, появляющийся внизу экрана при наведении мышки на ссылку</a:t>
            </a:r>
            <a:endParaRPr lang="ru-RU" dirty="0"/>
          </a:p>
        </p:txBody>
      </p:sp>
      <p:pic>
        <p:nvPicPr>
          <p:cNvPr id="7170" name="Picture 2" descr="https://www.biztechafrica.com/media/images/stories/digital-web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161" y="4368296"/>
            <a:ext cx="2480458" cy="180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85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Риски в сети Интернет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Социальные сети</a:t>
            </a:r>
            <a:endParaRPr lang="ru-RU" sz="4000" dirty="0"/>
          </a:p>
        </p:txBody>
      </p:sp>
      <p:pic>
        <p:nvPicPr>
          <p:cNvPr id="1026" name="Picture 2" descr="http://cs1.imwox.com/o/9e/4b/9e4bbab2f64d76c5ec1acefe6d433b6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435" y="2371869"/>
            <a:ext cx="5107130" cy="43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284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AutoShape 2" descr="https://cepia.ru/images/u/pages/383/spasibo-za-vnimanie-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s://www.iklp.ru/wp-content/uploads/2017/04/1304201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94" y="3639706"/>
            <a:ext cx="3640742" cy="21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71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Социальные сети, как способ вербовки несовершеннолетних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05" y="1991880"/>
            <a:ext cx="303813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8" y="1991880"/>
            <a:ext cx="3174124" cy="45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3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предлагается?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019800" cy="1166957"/>
          </a:xfrm>
        </p:spPr>
        <p:txBody>
          <a:bodyPr/>
          <a:lstStyle/>
          <a:p>
            <a:r>
              <a:rPr lang="ru-RU" dirty="0" smtClean="0"/>
              <a:t>Работа курьером</a:t>
            </a:r>
          </a:p>
          <a:p>
            <a:r>
              <a:rPr lang="ru-RU" dirty="0" smtClean="0"/>
              <a:t>Работа по нанесению надписей</a:t>
            </a:r>
            <a:endParaRPr lang="ru-RU" dirty="0"/>
          </a:p>
        </p:txBody>
      </p:sp>
      <p:pic>
        <p:nvPicPr>
          <p:cNvPr id="4098" name="Picture 2" descr="https://nk.life/wp-content/uploads/2018/02/narko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11" y="1452563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rasnoenews.ru/images/stories/03.09.15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36" y="3486438"/>
            <a:ext cx="3412067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63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Рекомендации: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 переписку не вступать</a:t>
            </a:r>
          </a:p>
          <a:p>
            <a:r>
              <a:rPr lang="ru-RU" sz="4400" dirty="0" smtClean="0"/>
              <a:t>Ограничить возможность написания сообщении посторонним лицам</a:t>
            </a:r>
            <a:endParaRPr lang="ru-RU" sz="4400" dirty="0"/>
          </a:p>
        </p:txBody>
      </p:sp>
      <p:sp>
        <p:nvSpPr>
          <p:cNvPr id="4" name="AutoShape 2" descr="https://www.ya-roditel.ru/upload/iblock/1fd/1fddf590150927c4157c339c26c53aa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891" y="3855816"/>
            <a:ext cx="4413615" cy="27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4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Когда надо бить тревогу?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Когда на телефоне ребенка появился месс</a:t>
            </a:r>
            <a:r>
              <a:rPr lang="ru-RU" sz="3200" dirty="0"/>
              <a:t>е</a:t>
            </a:r>
            <a:r>
              <a:rPr lang="ru-RU" sz="3200" dirty="0" smtClean="0"/>
              <a:t>нджер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Telegram</a:t>
            </a:r>
          </a:p>
          <a:p>
            <a:pPr marL="0" indent="0" algn="ctr">
              <a:buNone/>
            </a:pP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s://byrich.ru/uploads/posts/2019-01/1547239452_telegram-messenger-ll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31" y="2916455"/>
            <a:ext cx="5290822" cy="35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npmir.ru/upload/medialibrary/e70/original_tele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73546"/>
            <a:ext cx="4655126" cy="310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78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Уголовная ответственность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3" y="1330036"/>
            <a:ext cx="8160327" cy="530629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Наступает с </a:t>
            </a:r>
            <a:r>
              <a:rPr lang="ru-RU" b="1" dirty="0" smtClean="0">
                <a:solidFill>
                  <a:srgbClr val="FF0000"/>
                </a:solidFill>
              </a:rPr>
              <a:t>16 лет</a:t>
            </a:r>
          </a:p>
          <a:p>
            <a:r>
              <a:rPr lang="ru-RU" b="1" dirty="0">
                <a:solidFill>
                  <a:srgbClr val="FF0000"/>
                </a:solidFill>
              </a:rPr>
              <a:t>УК РФ Статья 228.1. </a:t>
            </a:r>
            <a:endParaRPr lang="ru-RU" b="1" dirty="0" smtClean="0">
              <a:solidFill>
                <a:srgbClr val="FF0000"/>
              </a:solidFill>
            </a:endParaRPr>
          </a:p>
          <a:p>
            <a:pPr indent="342900" algn="just"/>
            <a:r>
              <a:rPr lang="ru-RU" dirty="0" smtClean="0"/>
              <a:t>Ч. 2</a:t>
            </a:r>
            <a:r>
              <a:rPr lang="ru-RU" dirty="0"/>
              <a:t>. Сбыт наркотических средств, психотропных веществ или их аналогов, совершенный</a:t>
            </a:r>
            <a:r>
              <a:rPr lang="ru-RU" dirty="0" smtClean="0"/>
              <a:t>: </a:t>
            </a:r>
            <a:r>
              <a:rPr lang="ru-RU" dirty="0">
                <a:solidFill>
                  <a:srgbClr val="FF0000"/>
                </a:solidFill>
                <a:latin typeface="PT Sans"/>
              </a:rPr>
              <a:t>с использованием средств массовой информации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 либо электронных или информационно-телекоммуникационных сетей </a:t>
            </a:r>
            <a:r>
              <a:rPr lang="ru-RU" dirty="0">
                <a:solidFill>
                  <a:srgbClr val="FF0000"/>
                </a:solidFill>
                <a:latin typeface="PT Sans"/>
              </a:rPr>
              <a:t>(включая сеть "Интернет"), 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-</a:t>
            </a:r>
          </a:p>
          <a:p>
            <a:pPr indent="0" algn="just">
              <a:buNone/>
            </a:pPr>
            <a:r>
              <a:rPr lang="ru-RU" dirty="0">
                <a:solidFill>
                  <a:srgbClr val="000000"/>
                </a:solidFill>
                <a:latin typeface="PT Sans"/>
              </a:rPr>
              <a:t>наказывается </a:t>
            </a:r>
            <a:r>
              <a:rPr lang="ru-RU" dirty="0">
                <a:solidFill>
                  <a:srgbClr val="FF0000"/>
                </a:solidFill>
                <a:latin typeface="PT Sans"/>
              </a:rPr>
              <a:t>лишением свободы на срок от пяти до двенадцати лет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 со штрафом в размере до пятисот тысяч рублей или в размере заработной платы или иного дохода осужденного за период до трех лет либо без такового и с ограничением свободы на срок до одного года либо без такового.</a:t>
            </a:r>
          </a:p>
          <a:p>
            <a:endParaRPr lang="ru-RU" dirty="0"/>
          </a:p>
        </p:txBody>
      </p:sp>
      <p:pic>
        <p:nvPicPr>
          <p:cNvPr id="3078" name="Picture 6" descr="http://gosobzor.ru/wp-content/uploads/2020/06/beseda-mozhet-li-nesovershennoletnij-privlekatsya-k-ugolovnoj-otvetstvenno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928" y="2634817"/>
            <a:ext cx="3051249" cy="203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877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Социальные сети </a:t>
            </a:r>
            <a:r>
              <a:rPr lang="ru-RU" dirty="0" smtClean="0"/>
              <a:t>– как средство совершения преступлений в отношении несовершеннолетних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Преступления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сексуального характера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https://vorle.ru/media/imgs/ha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45" y="2404917"/>
            <a:ext cx="5412509" cy="405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30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Как происходит преступление: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864927" cy="4351338"/>
          </a:xfrm>
        </p:spPr>
        <p:txBody>
          <a:bodyPr/>
          <a:lstStyle/>
          <a:p>
            <a:r>
              <a:rPr lang="ru-RU" dirty="0" smtClean="0"/>
              <a:t>Злоумышленник входит в доверие</a:t>
            </a:r>
          </a:p>
          <a:p>
            <a:r>
              <a:rPr lang="ru-RU" dirty="0" smtClean="0"/>
              <a:t>Собирает максимальное количество информации о ребенке: из данных на странице, личных фотографий, переписки</a:t>
            </a:r>
          </a:p>
          <a:p>
            <a:r>
              <a:rPr lang="ru-RU" dirty="0" smtClean="0"/>
              <a:t>Просит прислать фотографию</a:t>
            </a:r>
          </a:p>
          <a:p>
            <a:r>
              <a:rPr lang="ru-RU" dirty="0" smtClean="0"/>
              <a:t>Затем начинает манипулировать ребенком и требует присылать все более обнаженные фотографии</a:t>
            </a:r>
            <a:endParaRPr lang="ru-RU" dirty="0"/>
          </a:p>
        </p:txBody>
      </p:sp>
      <p:pic>
        <p:nvPicPr>
          <p:cNvPr id="5122" name="Picture 2" descr="http://www.gorodkiev.com.ua/uploads/posts/2019-12/1575186480_v-ssha-pedofil-poluchit-2-mln-dolla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27" y="2292495"/>
            <a:ext cx="435080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053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4FDA405637744C9466FB1C8F6CE978" ma:contentTypeVersion="49" ma:contentTypeDescription="Создание документа." ma:contentTypeScope="" ma:versionID="29910ec017a5ca64a4ec98aae8fd6e9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AWJJH2MPE6E2-1591117591-2918</_dlc_DocId>
    <_dlc_DocIdUrl xmlns="4a252ca3-5a62-4c1c-90a6-29f4710e47f8">
      <Url>http://edu-sps.koiro.local/Kostroma_EDU/Kos-Sch-27/11/_layouts/15/DocIdRedir.aspx?ID=AWJJH2MPE6E2-1591117591-2918</Url>
      <Description>AWJJH2MPE6E2-1591117591-2918</Description>
    </_dlc_DocIdUrl>
  </documentManagement>
</p:properties>
</file>

<file path=customXml/itemProps1.xml><?xml version="1.0" encoding="utf-8"?>
<ds:datastoreItem xmlns:ds="http://schemas.openxmlformats.org/officeDocument/2006/customXml" ds:itemID="{F714CCC9-5F34-471F-9DD6-BEC9EBE46CB0}"/>
</file>

<file path=customXml/itemProps2.xml><?xml version="1.0" encoding="utf-8"?>
<ds:datastoreItem xmlns:ds="http://schemas.openxmlformats.org/officeDocument/2006/customXml" ds:itemID="{3778F0EB-E68B-4D1A-9713-A7285447B121}"/>
</file>

<file path=customXml/itemProps3.xml><?xml version="1.0" encoding="utf-8"?>
<ds:datastoreItem xmlns:ds="http://schemas.openxmlformats.org/officeDocument/2006/customXml" ds:itemID="{4D870307-FD28-449F-9618-31DAFC753957}"/>
</file>

<file path=customXml/itemProps4.xml><?xml version="1.0" encoding="utf-8"?>
<ds:datastoreItem xmlns:ds="http://schemas.openxmlformats.org/officeDocument/2006/customXml" ds:itemID="{6FFC05ED-BFAF-4657-A9F3-4DD2201E0F67}"/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565</Words>
  <Application>Microsoft Office PowerPoint</Application>
  <PresentationFormat>Широкоэкранный</PresentationFormat>
  <Paragraphs>63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Yu Gothic</vt:lpstr>
      <vt:lpstr>Arial</vt:lpstr>
      <vt:lpstr>Calibri</vt:lpstr>
      <vt:lpstr>Calibri Light</vt:lpstr>
      <vt:lpstr>PT Sans</vt:lpstr>
      <vt:lpstr>Тема Office</vt:lpstr>
      <vt:lpstr>Безопасный Интернет</vt:lpstr>
      <vt:lpstr>Риски в сети Интернет</vt:lpstr>
      <vt:lpstr>Социальные сети, как способ вербовки несовершеннолетних</vt:lpstr>
      <vt:lpstr>Что предлагается?</vt:lpstr>
      <vt:lpstr>Рекомендации:</vt:lpstr>
      <vt:lpstr>Когда надо бить тревогу?</vt:lpstr>
      <vt:lpstr>Уголовная ответственность</vt:lpstr>
      <vt:lpstr>Социальные сети – как средство совершения преступлений в отношении несовершеннолетних</vt:lpstr>
      <vt:lpstr>Как происходит преступление:</vt:lpstr>
      <vt:lpstr>Что делать, если ребенок стал жертвой?</vt:lpstr>
      <vt:lpstr>Социальные сети – как способ манипуляции психологическим сознанием несовершеннолетних</vt:lpstr>
      <vt:lpstr>Синий кит, Тихий дом</vt:lpstr>
      <vt:lpstr>Момо</vt:lpstr>
      <vt:lpstr>Джонатан Галиндо</vt:lpstr>
      <vt:lpstr>Правила безопасности в социальных сетях:</vt:lpstr>
      <vt:lpstr>Как обезопасить себя в Интернете?</vt:lpstr>
      <vt:lpstr>Браузер</vt:lpstr>
      <vt:lpstr>Информационный шум</vt:lpstr>
      <vt:lpstr>Ссылки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Интернет</dc:title>
  <dc:creator>Пользователь Windows</dc:creator>
  <cp:lastModifiedBy>Пользователь Windows</cp:lastModifiedBy>
  <cp:revision>16</cp:revision>
  <dcterms:created xsi:type="dcterms:W3CDTF">2020-10-10T10:05:28Z</dcterms:created>
  <dcterms:modified xsi:type="dcterms:W3CDTF">2020-10-13T09:00:24Z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0x0101006C4FDA405637744C9466FB1C8F6CE978</vt:lpwstr>
  </property>
  <property fmtid="{D5CDD505-2E9C-101B-9397-08002B2CF9AE}" pid="3" name="_dlc_DocIdItemGuid">
    <vt:lpwstr>f479d3fc-bf4b-4f32-811c-0d3e1f9f8960</vt:lpwstr>
  </property>
</Properties>
</file>