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3" r:id="rId2"/>
    <p:sldId id="282" r:id="rId3"/>
    <p:sldId id="256" r:id="rId4"/>
    <p:sldId id="257" r:id="rId5"/>
    <p:sldId id="284" r:id="rId6"/>
    <p:sldId id="258" r:id="rId7"/>
    <p:sldId id="259" r:id="rId8"/>
    <p:sldId id="273" r:id="rId9"/>
    <p:sldId id="281" r:id="rId10"/>
    <p:sldId id="260" r:id="rId11"/>
    <p:sldId id="261" r:id="rId12"/>
    <p:sldId id="262" r:id="rId13"/>
    <p:sldId id="265" r:id="rId14"/>
    <p:sldId id="263" r:id="rId15"/>
    <p:sldId id="266" r:id="rId16"/>
    <p:sldId id="264" r:id="rId17"/>
    <p:sldId id="268" r:id="rId18"/>
    <p:sldId id="275" r:id="rId19"/>
    <p:sldId id="277" r:id="rId20"/>
    <p:sldId id="274" r:id="rId21"/>
    <p:sldId id="267" r:id="rId22"/>
    <p:sldId id="276" r:id="rId23"/>
    <p:sldId id="279" r:id="rId24"/>
    <p:sldId id="278" r:id="rId25"/>
    <p:sldId id="269" r:id="rId26"/>
    <p:sldId id="270" r:id="rId27"/>
    <p:sldId id="272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9CBB-538A-430F-B12A-ACFAA87106AA}" type="datetimeFigureOut">
              <a:rPr lang="ru-RU" smtClean="0"/>
              <a:t>12.6.12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9C6EB-FFBD-4688-A245-5443F3DB0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3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9C6EB-FFBD-4688-A245-5443F3DB013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2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9C6EB-FFBD-4688-A245-5443F3DB013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9C6EB-FFBD-4688-A245-5443F3DB013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5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12.6.12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12.6.12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12.6.12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12.6.12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12.6.12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12.6.12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12.6.12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12.6.12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12.6.12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12.6.12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12.6.12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12.6.12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pPr algn="ctr"/>
            <a:r>
              <a:rPr lang="ru-RU" sz="3200" b="0" dirty="0" smtClean="0"/>
              <a:t>Презентация  урока </a:t>
            </a:r>
            <a:br>
              <a:rPr lang="ru-RU" sz="3200" b="0" dirty="0" smtClean="0"/>
            </a:br>
            <a:r>
              <a:rPr lang="ru-RU" sz="3200" b="0" dirty="0" smtClean="0"/>
              <a:t>по  теме  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«Возрождение </a:t>
            </a:r>
            <a:br>
              <a:rPr lang="ru-RU" sz="3200" dirty="0"/>
            </a:br>
            <a:r>
              <a:rPr lang="ru-RU" sz="3200" dirty="0"/>
              <a:t>Олимпийского  движения в Европе  и в России в  XIX – начале XX вв.»</a:t>
            </a:r>
          </a:p>
        </p:txBody>
      </p:sp>
    </p:spTree>
    <p:extLst>
      <p:ext uri="{BB962C8B-B14F-4D97-AF65-F5344CB8AC3E}">
        <p14:creationId xmlns:p14="http://schemas.microsoft.com/office/powerpoint/2010/main" val="27964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143000"/>
          </a:xfrm>
        </p:spPr>
        <p:txBody>
          <a:bodyPr/>
          <a:lstStyle/>
          <a:p>
            <a:pPr algn="ctr"/>
            <a:r>
              <a:rPr lang="ru-RU" sz="2000" dirty="0" smtClean="0"/>
              <a:t>2.2. Предпосылки  </a:t>
            </a:r>
            <a:r>
              <a:rPr lang="ru-RU" sz="2000" dirty="0" smtClean="0"/>
              <a:t>к  возрождению  Олимпийского  движения.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Интерес к ним особенно возрос после опубликования книги археолога </a:t>
            </a:r>
            <a:r>
              <a:rPr lang="ru-RU" dirty="0" err="1"/>
              <a:t>И.Виккельмана</a:t>
            </a:r>
            <a:r>
              <a:rPr lang="ru-RU" dirty="0"/>
              <a:t> о Древней Греции, а также о раскопках в Олимпии, начатых другим немецким археологом </a:t>
            </a:r>
            <a:r>
              <a:rPr lang="ru-RU" dirty="0" err="1"/>
              <a:t>Э.Куртисом</a:t>
            </a:r>
            <a:r>
              <a:rPr lang="ru-RU" dirty="0"/>
              <a:t> в 1875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4748" y="2636912"/>
            <a:ext cx="91587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этот период времени в разных странах уже складывались свои системы физического воспитания: немецкая (</a:t>
            </a:r>
            <a:r>
              <a:rPr lang="ru-RU" dirty="0" err="1"/>
              <a:t>И.Гутс-Мутс</a:t>
            </a:r>
            <a:r>
              <a:rPr lang="ru-RU" dirty="0"/>
              <a:t>, </a:t>
            </a:r>
            <a:r>
              <a:rPr lang="ru-RU" dirty="0" err="1"/>
              <a:t>Г.Фит</a:t>
            </a:r>
            <a:r>
              <a:rPr lang="ru-RU" dirty="0"/>
              <a:t>, </a:t>
            </a:r>
            <a:r>
              <a:rPr lang="ru-RU" dirty="0" err="1"/>
              <a:t>А.Шписс</a:t>
            </a:r>
            <a:r>
              <a:rPr lang="ru-RU" dirty="0"/>
              <a:t>, </a:t>
            </a:r>
            <a:r>
              <a:rPr lang="ru-RU" dirty="0" err="1"/>
              <a:t>Ф.Ян</a:t>
            </a:r>
            <a:r>
              <a:rPr lang="ru-RU" dirty="0"/>
              <a:t> и др.), английская (</a:t>
            </a:r>
            <a:r>
              <a:rPr lang="ru-RU" dirty="0" err="1"/>
              <a:t>Д.Локк</a:t>
            </a:r>
            <a:r>
              <a:rPr lang="ru-RU" dirty="0"/>
              <a:t>, </a:t>
            </a:r>
            <a:r>
              <a:rPr lang="ru-RU" dirty="0" err="1"/>
              <a:t>Т.Арнольд</a:t>
            </a:r>
            <a:r>
              <a:rPr lang="ru-RU" dirty="0"/>
              <a:t>, </a:t>
            </a:r>
            <a:r>
              <a:rPr lang="ru-RU" dirty="0" err="1"/>
              <a:t>Г.Спенсер</a:t>
            </a:r>
            <a:r>
              <a:rPr lang="ru-RU" dirty="0"/>
              <a:t>), французская (Ж.-.</a:t>
            </a:r>
            <a:r>
              <a:rPr lang="ru-RU" dirty="0" err="1"/>
              <a:t>Ж.Руссо</a:t>
            </a:r>
            <a:r>
              <a:rPr lang="ru-RU" dirty="0"/>
              <a:t>, </a:t>
            </a:r>
            <a:r>
              <a:rPr lang="ru-RU" dirty="0" err="1"/>
              <a:t>Д.Ф.Аморос</a:t>
            </a:r>
            <a:r>
              <a:rPr lang="ru-RU" dirty="0"/>
              <a:t>, </a:t>
            </a:r>
            <a:r>
              <a:rPr lang="ru-RU" dirty="0" err="1"/>
              <a:t>Ж.Демени</a:t>
            </a:r>
            <a:r>
              <a:rPr lang="ru-RU" dirty="0"/>
              <a:t>), шведская (</a:t>
            </a:r>
            <a:r>
              <a:rPr lang="ru-RU" dirty="0" err="1"/>
              <a:t>П.Х.Линг</a:t>
            </a:r>
            <a:r>
              <a:rPr lang="ru-RU" dirty="0"/>
              <a:t>, </a:t>
            </a:r>
            <a:r>
              <a:rPr lang="ru-RU" dirty="0" err="1"/>
              <a:t>Я.Линг</a:t>
            </a:r>
            <a:r>
              <a:rPr lang="ru-RU" dirty="0"/>
              <a:t>), чешская (</a:t>
            </a:r>
            <a:r>
              <a:rPr lang="ru-RU" dirty="0" err="1"/>
              <a:t>М.Тырш</a:t>
            </a:r>
            <a:r>
              <a:rPr lang="ru-RU" dirty="0"/>
              <a:t>), русская (</a:t>
            </a:r>
            <a:r>
              <a:rPr lang="ru-RU" dirty="0" err="1"/>
              <a:t>Е.А.Покровский</a:t>
            </a:r>
            <a:r>
              <a:rPr lang="ru-RU" dirty="0"/>
              <a:t>, </a:t>
            </a:r>
            <a:r>
              <a:rPr lang="ru-RU" dirty="0" err="1"/>
              <a:t>Е.М.Дементьев</a:t>
            </a:r>
            <a:r>
              <a:rPr lang="ru-RU" dirty="0"/>
              <a:t>, </a:t>
            </a:r>
            <a:r>
              <a:rPr lang="ru-RU" dirty="0" err="1"/>
              <a:t>П.Ф.Лесгафт</a:t>
            </a:r>
            <a:r>
              <a:rPr lang="ru-RU" dirty="0"/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5091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В </a:t>
            </a:r>
            <a:r>
              <a:rPr lang="ru-RU" dirty="0"/>
              <a:t>1960-1880 </a:t>
            </a:r>
            <a:r>
              <a:rPr lang="ru-RU" dirty="0" err="1"/>
              <a:t>г.г</a:t>
            </a:r>
            <a:r>
              <a:rPr lang="ru-RU" dirty="0"/>
              <a:t>. начинаются широкие спортивные контакты, появляются национальные и первые международные спортивные </a:t>
            </a:r>
            <a:r>
              <a:rPr lang="ru-RU" dirty="0" smtClean="0"/>
              <a:t>объединения.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8424" y="630932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pPr algn="ctr"/>
            <a:r>
              <a:rPr lang="ru-RU" sz="2400" dirty="0" smtClean="0"/>
              <a:t>2.3.События</a:t>
            </a:r>
            <a:r>
              <a:rPr lang="ru-RU" sz="2400" dirty="0" smtClean="0"/>
              <a:t>, способствовавшие </a:t>
            </a:r>
            <a:br>
              <a:rPr lang="ru-RU" sz="2400" dirty="0" smtClean="0"/>
            </a:br>
            <a:r>
              <a:rPr lang="ru-RU" sz="2400" dirty="0" smtClean="0"/>
              <a:t>дальнейшему  развитию Олимпийского  движения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- в </a:t>
            </a:r>
            <a:r>
              <a:rPr lang="ru-RU" dirty="0"/>
              <a:t>1864 г. состоялась встреча студенческих команд </a:t>
            </a:r>
            <a:r>
              <a:rPr lang="ru-RU" dirty="0" err="1"/>
              <a:t>Кэмбриджского</a:t>
            </a:r>
            <a:r>
              <a:rPr lang="ru-RU" dirty="0"/>
              <a:t> и Оксфордского университетов по легкой атлетике, включившие в себя бег на 440 ярдов, 200 и 120 ярдов с барьерами, стипль-чез, прыжки в длину и высоту;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- в 1881 г. создается Европейская ассоциация гимнастики;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/>
              <a:t>в 1888 г. в Америке создается любительский легкоатлетический союз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0432" y="63813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9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article-1188029-00E68AA71000044C-931_468x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3444756" cy="3918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798" y="2926681"/>
            <a:ext cx="3066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Английская  футбольная  лига в 19  веке.</a:t>
            </a:r>
            <a:endParaRPr lang="ru-RU" sz="1100" i="1" dirty="0"/>
          </a:p>
        </p:txBody>
      </p:sp>
      <p:pic>
        <p:nvPicPr>
          <p:cNvPr id="2051" name="Picture 3" descr="C:\Users\лена\Desktop\100m_Athens_1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12" y="536752"/>
            <a:ext cx="5307050" cy="38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7912" y="4395120"/>
            <a:ext cx="5307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В </a:t>
            </a:r>
            <a:r>
              <a:rPr lang="ru-RU" i="1" dirty="0"/>
              <a:t>1864 г. состоялась встреча студенческих команд </a:t>
            </a:r>
            <a:r>
              <a:rPr lang="ru-RU" i="1" dirty="0" err="1"/>
              <a:t>Кэмбриджского</a:t>
            </a:r>
            <a:r>
              <a:rPr lang="ru-RU" i="1" dirty="0"/>
              <a:t> и Оксфордского университетов по легкой атлетике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126" y="4358948"/>
            <a:ext cx="3396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1863 г. в Англии, создается первое национальное объединение - футбольная лига;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5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на\Desktop\0_2f583_1c4236d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291"/>
            <a:ext cx="5552459" cy="353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ена\Desktop\renshaw-rensh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13" y="3630586"/>
            <a:ext cx="4813456" cy="3227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2458" y="476672"/>
            <a:ext cx="334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Теннис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1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ена\Desktop\78_7a2374b232dad082434752b5d63d8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4800" cy="3451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7419" y="3451498"/>
            <a:ext cx="8837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тренажерные залы </a:t>
            </a:r>
            <a:r>
              <a:rPr lang="ru-RU" i="1" dirty="0" smtClean="0"/>
              <a:t>существовали в </a:t>
            </a:r>
            <a:r>
              <a:rPr lang="ru-RU" i="1" dirty="0"/>
              <a:t>19-м веке.</a:t>
            </a:r>
          </a:p>
        </p:txBody>
      </p:sp>
      <p:pic>
        <p:nvPicPr>
          <p:cNvPr id="3078" name="Picture 6" descr="C:\Users\лена\Desktop\outdated_exercisers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709"/>
            <a:ext cx="4648330" cy="3360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2440" y="63813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7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на\Desktop\boxe-franca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63"/>
            <a:ext cx="5698976" cy="3720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ена\Desktop\1304857570_hbo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88" y="3368989"/>
            <a:ext cx="4025761" cy="3659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3164" y="6460053"/>
            <a:ext cx="297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Женский  бокс в 19 веке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0201" y="319821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Мужской  бокс  в  19  веке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04448" y="630932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7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6"/>
            <a:ext cx="3590925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лена\Desktop\54498085_1264836213_413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76" y="332655"/>
            <a:ext cx="3675434" cy="441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048" y="4743177"/>
            <a:ext cx="3568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На I Конгрессе конькобежцев в 1871 году фигурное катание было признано как вид спорта.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4558511"/>
            <a:ext cx="444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Панин-</a:t>
            </a:r>
            <a:r>
              <a:rPr lang="ru-RU" i="1" dirty="0" err="1" smtClean="0"/>
              <a:t>Коломенкин</a:t>
            </a:r>
            <a:r>
              <a:rPr lang="ru-RU" i="1" dirty="0" smtClean="0"/>
              <a:t>    </a:t>
            </a:r>
          </a:p>
          <a:p>
            <a:pPr algn="ctr"/>
            <a:r>
              <a:rPr lang="ru-RU" i="1" dirty="0" smtClean="0"/>
              <a:t>Николай Александрович - 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5221201"/>
            <a:ext cx="4506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Первый олимпийский чемпион в истории России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Фигурное  катание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60432" y="645333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2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46" y="5352198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МОК основан 23 июня 1894 года в Париже бароном Пьером де Кубертеном и </a:t>
            </a:r>
            <a:r>
              <a:rPr lang="ru-RU" dirty="0" err="1"/>
              <a:t>Деметриусом</a:t>
            </a:r>
            <a:r>
              <a:rPr lang="ru-RU" dirty="0"/>
              <a:t> </a:t>
            </a:r>
            <a:r>
              <a:rPr lang="ru-RU" dirty="0" err="1" smtClean="0"/>
              <a:t>Викеласом</a:t>
            </a:r>
            <a:r>
              <a:rPr lang="ru-RU" dirty="0" smtClean="0"/>
              <a:t>. </a:t>
            </a:r>
            <a:r>
              <a:rPr lang="ru-RU" dirty="0"/>
              <a:t>Ежегодно 23 июня празднуется Международный Олимпийский день.</a:t>
            </a:r>
          </a:p>
        </p:txBody>
      </p:sp>
      <p:pic>
        <p:nvPicPr>
          <p:cNvPr id="8194" name="Picture 2" descr="C:\Users\лена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948790"/>
            <a:ext cx="476250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Международный      Олимпийский  Комитет</a:t>
            </a:r>
            <a:endParaRPr lang="ru-RU" sz="20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783" y="39844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/>
              <a:t>Члены МОК (слева направо): 1. Доктор </a:t>
            </a:r>
            <a:r>
              <a:rPr lang="ru-RU" sz="1200" i="1" dirty="0" err="1"/>
              <a:t>Виллибильд</a:t>
            </a:r>
            <a:r>
              <a:rPr lang="ru-RU" sz="1200" i="1" dirty="0"/>
              <a:t> </a:t>
            </a:r>
            <a:r>
              <a:rPr lang="ru-RU" sz="1200" i="1" dirty="0" err="1"/>
              <a:t>Гебхардт</a:t>
            </a:r>
            <a:r>
              <a:rPr lang="ru-RU" sz="1200" i="1" dirty="0"/>
              <a:t> (Германия) 2. Барон Пьер де Кубертен (Франция) 3. Советник Иржи Гут-</a:t>
            </a:r>
            <a:r>
              <a:rPr lang="ru-RU" sz="1200" i="1" dirty="0" err="1"/>
              <a:t>Ярковский</a:t>
            </a:r>
            <a:r>
              <a:rPr lang="ru-RU" sz="1200" i="1" dirty="0"/>
              <a:t> (Чехия) 4. </a:t>
            </a:r>
            <a:r>
              <a:rPr lang="ru-RU" sz="1200" i="1" dirty="0" err="1"/>
              <a:t>Деметриус</a:t>
            </a:r>
            <a:r>
              <a:rPr lang="ru-RU" sz="1200" i="1" dirty="0"/>
              <a:t> </a:t>
            </a:r>
            <a:r>
              <a:rPr lang="ru-RU" sz="1200" i="1" dirty="0" err="1"/>
              <a:t>Викелас</a:t>
            </a:r>
            <a:r>
              <a:rPr lang="ru-RU" sz="1200" i="1" dirty="0"/>
              <a:t> (Греция) 5. </a:t>
            </a:r>
            <a:r>
              <a:rPr lang="ru-RU" sz="1200" i="1" dirty="0" err="1"/>
              <a:t>Ференц</a:t>
            </a:r>
            <a:r>
              <a:rPr lang="ru-RU" sz="1200" i="1" dirty="0"/>
              <a:t> Кемени (Венгрия) 6. Генерал </a:t>
            </a:r>
            <a:r>
              <a:rPr lang="ru-RU" sz="1200" i="1" dirty="0" err="1"/>
              <a:t>А.Бутовский</a:t>
            </a:r>
            <a:r>
              <a:rPr lang="ru-RU" sz="1200" i="1" dirty="0"/>
              <a:t> (Россия) 7. Генерал Виктор </a:t>
            </a:r>
            <a:r>
              <a:rPr lang="ru-RU" sz="1200" i="1" dirty="0" err="1"/>
              <a:t>Бальк</a:t>
            </a:r>
            <a:r>
              <a:rPr lang="ru-RU" sz="1200" i="1" dirty="0"/>
              <a:t> (Швеция) (Афины, 10 апреля 1896 года)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424" y="645333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3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9879"/>
            <a:ext cx="6696236" cy="1143000"/>
          </a:xfrm>
        </p:spPr>
        <p:txBody>
          <a:bodyPr/>
          <a:lstStyle/>
          <a:p>
            <a:pPr algn="ctr"/>
            <a:r>
              <a:rPr lang="ru-RU" sz="3200" b="0" dirty="0" smtClean="0"/>
              <a:t>                  </a:t>
            </a:r>
            <a:r>
              <a:rPr lang="ru-RU" sz="3200" b="0" dirty="0" smtClean="0"/>
              <a:t>2.4. </a:t>
            </a:r>
            <a:r>
              <a:rPr lang="ru-RU" sz="3200" b="0" dirty="0" smtClean="0"/>
              <a:t>Пьер  Кубертен</a:t>
            </a:r>
            <a:endParaRPr lang="ru-RU" sz="3200" b="0" dirty="0"/>
          </a:p>
        </p:txBody>
      </p:sp>
      <p:pic>
        <p:nvPicPr>
          <p:cNvPr id="1026" name="Picture 2" descr="C:\Users\лена\Desktop\x_52a81e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" y="764704"/>
            <a:ext cx="3566880" cy="5009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4446" y="764704"/>
            <a:ext cx="557955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Кубертен </a:t>
            </a:r>
            <a:r>
              <a:rPr lang="ru-RU" sz="1400" dirty="0"/>
              <a:t>много размышлял над идеей проведения международных соревнований в целях популяризации спорта. Заметив возросший интерес общества к Античным олимпийским играм, вызванный громкими археологическими открытиями в Олимпии, Кубертен разработал проект возрождения Олимпийских игр и выступил 25 ноября 1892 года в Сорбонне, всемирно известном Парижском университете, с докладом «Возрождение олимпизма».</a:t>
            </a:r>
          </a:p>
          <a:p>
            <a:pPr algn="just"/>
            <a:r>
              <a:rPr lang="ru-RU" sz="1400" dirty="0" smtClean="0"/>
              <a:t>	23 </a:t>
            </a:r>
            <a:r>
              <a:rPr lang="ru-RU" sz="1400" dirty="0"/>
              <a:t>июня 1894 года старания Кубертена увенчались успехом. На конгрессе в Сорбонне было принято историческое решение: «Поскольку нет никаких сомнений в преимуществах, представляемых возрождением Олимпийских игр, как с точки зрения спортивной, так и интернациональной, да будут возрождены эти игры на основах, которые соответствуют требованиям современной жизни». Также был учреждён Международный олимпийский комитет (МОК), в котором </a:t>
            </a:r>
            <a:r>
              <a:rPr lang="ru-RU" sz="1400" dirty="0" smtClean="0"/>
              <a:t>	Кубертен </a:t>
            </a:r>
            <a:r>
              <a:rPr lang="ru-RU" sz="1400" dirty="0"/>
              <a:t>занял должность генерального секретаря. Было решено проводить Игры каждые четыре года. После обсуждения конгресс поддержал предложение друга Кубертена </a:t>
            </a:r>
            <a:r>
              <a:rPr lang="ru-RU" sz="1400" dirty="0" err="1"/>
              <a:t>Деметриуса</a:t>
            </a:r>
            <a:r>
              <a:rPr lang="ru-RU" sz="1400" dirty="0"/>
              <a:t> </a:t>
            </a:r>
            <a:r>
              <a:rPr lang="ru-RU" sz="1400" dirty="0" err="1"/>
              <a:t>Викеласа</a:t>
            </a:r>
            <a:r>
              <a:rPr lang="ru-RU" sz="1400" dirty="0"/>
              <a:t> о проведении Первых Олимпийских игр современности в Афинах, в знак преемственности Играм древности. </a:t>
            </a:r>
            <a:r>
              <a:rPr lang="ru-RU" sz="1400" dirty="0" err="1"/>
              <a:t>Деметриус</a:t>
            </a:r>
            <a:r>
              <a:rPr lang="ru-RU" sz="1400" dirty="0"/>
              <a:t> </a:t>
            </a:r>
            <a:r>
              <a:rPr lang="ru-RU" sz="1400" dirty="0" err="1"/>
              <a:t>Викелас</a:t>
            </a:r>
            <a:r>
              <a:rPr lang="ru-RU" sz="1400" dirty="0"/>
              <a:t> был избран президентом Олимпийского комитета.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8424" y="62373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4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75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Высказывания  Кубертена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82341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3200" dirty="0"/>
              <a:t>В недалеком будущем нас ждет появление отвратительного клана спортсменов-профессионалов, которые извратят саму идею спортивных состязаний, монополизируют их и превратят в своего рода театр марионеток.</a:t>
            </a:r>
          </a:p>
          <a:p>
            <a:pPr algn="ctr"/>
            <a:endParaRPr lang="ru-RU" sz="3200" dirty="0" smtClean="0"/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3200" dirty="0" smtClean="0"/>
              <a:t>Главное </a:t>
            </a:r>
            <a:r>
              <a:rPr lang="ru-RU" sz="3200" dirty="0"/>
              <a:t>- не победа, а участие.</a:t>
            </a:r>
          </a:p>
          <a:p>
            <a:pPr algn="ctr"/>
            <a:endParaRPr lang="ru-RU" sz="3200" dirty="0" smtClean="0"/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3200" dirty="0" smtClean="0"/>
              <a:t>О </a:t>
            </a:r>
            <a:r>
              <a:rPr lang="ru-RU" sz="3200" dirty="0"/>
              <a:t>спорт, ты - мир!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0432" y="630932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9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276872"/>
            <a:ext cx="8928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. Введение……………………………………………………………………</a:t>
            </a:r>
            <a:r>
              <a:rPr lang="en-US" dirty="0" smtClean="0"/>
              <a:t>……………………..</a:t>
            </a:r>
            <a:r>
              <a:rPr lang="ru-RU" dirty="0" smtClean="0"/>
              <a:t>.слайды 3-5</a:t>
            </a:r>
            <a:r>
              <a:rPr lang="en-US" dirty="0" smtClean="0"/>
              <a:t>      </a:t>
            </a:r>
          </a:p>
          <a:p>
            <a:r>
              <a:rPr lang="en-US" dirty="0" smtClean="0"/>
              <a:t>II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Предпосылки  к  Возрождению  Олимпийских  игр……</a:t>
            </a:r>
            <a:r>
              <a:rPr lang="en-US" dirty="0" smtClean="0"/>
              <a:t>……………</a:t>
            </a:r>
            <a:r>
              <a:rPr lang="ru-RU" dirty="0" smtClean="0"/>
              <a:t>….</a:t>
            </a:r>
            <a:r>
              <a:rPr lang="en-US" dirty="0" smtClean="0"/>
              <a:t>.</a:t>
            </a:r>
            <a:r>
              <a:rPr lang="ru-RU" dirty="0" smtClean="0"/>
              <a:t>слайды 6-27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dirty="0" smtClean="0"/>
              <a:t>    2.1.Олимпийские  игры  в  древности: краткий  обзор</a:t>
            </a:r>
          </a:p>
          <a:p>
            <a:r>
              <a:rPr lang="ru-RU" dirty="0"/>
              <a:t> </a:t>
            </a:r>
            <a:r>
              <a:rPr lang="ru-RU" dirty="0" smtClean="0"/>
              <a:t>    2.2. Предпосылки  к  возрождению  Олимпийских  игр  в </a:t>
            </a:r>
            <a:r>
              <a:rPr lang="en-US" dirty="0" smtClean="0"/>
              <a:t>XIX </a:t>
            </a:r>
            <a:r>
              <a:rPr lang="ru-RU" dirty="0" smtClean="0"/>
              <a:t>в.</a:t>
            </a:r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2.3. События, способствовавшие </a:t>
            </a:r>
            <a:r>
              <a:rPr lang="ru-RU" dirty="0" smtClean="0"/>
              <a:t> дальнейшему  </a:t>
            </a:r>
            <a:r>
              <a:rPr lang="ru-RU" dirty="0"/>
              <a:t>развитию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Олимпийского   движения</a:t>
            </a:r>
          </a:p>
          <a:p>
            <a:r>
              <a:rPr lang="ru-RU" dirty="0"/>
              <a:t> </a:t>
            </a:r>
            <a:r>
              <a:rPr lang="ru-RU" dirty="0" smtClean="0"/>
              <a:t>    2.4.  Пьер  Кубертен -  организатор проведения  первых  Олимпийских  игр  </a:t>
            </a:r>
          </a:p>
          <a:p>
            <a:r>
              <a:rPr lang="ru-RU" dirty="0"/>
              <a:t> </a:t>
            </a:r>
            <a:r>
              <a:rPr lang="ru-RU" dirty="0" smtClean="0"/>
              <a:t>            современности</a:t>
            </a:r>
          </a:p>
          <a:p>
            <a:r>
              <a:rPr lang="ru-RU" dirty="0"/>
              <a:t> </a:t>
            </a:r>
            <a:r>
              <a:rPr lang="ru-RU" dirty="0" smtClean="0"/>
              <a:t>    2.5  Первые   Олимпийские игры  современности: общая  характеристика</a:t>
            </a:r>
          </a:p>
          <a:p>
            <a:r>
              <a:rPr lang="ru-RU" dirty="0"/>
              <a:t> </a:t>
            </a:r>
            <a:r>
              <a:rPr lang="ru-RU" dirty="0" smtClean="0"/>
              <a:t>    2.6. Начало  развития  Олимпийского  движения  в  России</a:t>
            </a:r>
          </a:p>
          <a:p>
            <a:r>
              <a:rPr lang="en-US" dirty="0" smtClean="0"/>
              <a:t>III. </a:t>
            </a:r>
            <a:r>
              <a:rPr lang="ru-RU" dirty="0" smtClean="0"/>
              <a:t>Заключение. Подведение  итогов……………………………………………………....слайд  28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04448" y="63093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763"/>
            <a:ext cx="6512511" cy="1143000"/>
          </a:xfrm>
        </p:spPr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 теперь, ребята, давайте немного отдохнем и проведем физкультминутку.</a:t>
            </a:r>
            <a:br>
              <a:rPr lang="ru-RU" dirty="0"/>
            </a:br>
            <a:r>
              <a:rPr lang="ru-RU" dirty="0"/>
              <a:t>Учащиеся выполняют движения по смыслу текста 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44824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Дышим носом глубоко,</a:t>
            </a:r>
          </a:p>
          <a:p>
            <a:pPr algn="ctr"/>
            <a:r>
              <a:rPr lang="ru-RU" dirty="0"/>
              <a:t>Поднимаемся легко.</a:t>
            </a:r>
          </a:p>
          <a:p>
            <a:pPr algn="ctr"/>
            <a:r>
              <a:rPr lang="ru-RU" dirty="0"/>
              <a:t>(Приседания.)</a:t>
            </a:r>
          </a:p>
          <a:p>
            <a:pPr algn="ctr"/>
            <a:r>
              <a:rPr lang="ru-RU" dirty="0"/>
              <a:t>Наклоняемся вперед,</a:t>
            </a:r>
          </a:p>
          <a:p>
            <a:pPr algn="ctr"/>
            <a:r>
              <a:rPr lang="ru-RU" dirty="0"/>
              <a:t>Прогибаемся вперед,</a:t>
            </a:r>
          </a:p>
          <a:p>
            <a:pPr algn="ctr"/>
            <a:r>
              <a:rPr lang="ru-RU" dirty="0"/>
              <a:t>Прогибаемся назад.</a:t>
            </a:r>
          </a:p>
          <a:p>
            <a:pPr algn="ctr"/>
            <a:r>
              <a:rPr lang="ru-RU" dirty="0"/>
              <a:t>Как деревья ветер гнет,</a:t>
            </a:r>
          </a:p>
          <a:p>
            <a:pPr algn="ctr"/>
            <a:r>
              <a:rPr lang="ru-RU" dirty="0"/>
              <a:t>Так качаемся мы в лад.</a:t>
            </a:r>
          </a:p>
          <a:p>
            <a:pPr algn="ctr"/>
            <a:r>
              <a:rPr lang="ru-RU" dirty="0"/>
              <a:t>(Наклоны назад - вперед.)</a:t>
            </a:r>
          </a:p>
          <a:p>
            <a:pPr algn="ctr"/>
            <a:r>
              <a:rPr lang="ru-RU" dirty="0"/>
              <a:t>Головой теперь покрутим.</a:t>
            </a:r>
          </a:p>
          <a:p>
            <a:pPr algn="ctr"/>
            <a:r>
              <a:rPr lang="ru-RU" dirty="0"/>
              <a:t>Так мы лучше думать будем!</a:t>
            </a:r>
          </a:p>
          <a:p>
            <a:pPr algn="ctr"/>
            <a:r>
              <a:rPr lang="ru-RU" dirty="0"/>
              <a:t>Поворот и поворот, </a:t>
            </a:r>
          </a:p>
          <a:p>
            <a:pPr algn="ctr"/>
            <a:r>
              <a:rPr lang="ru-RU" dirty="0"/>
              <a:t>А потом наоборот.</a:t>
            </a:r>
          </a:p>
          <a:p>
            <a:pPr algn="ctr"/>
            <a:r>
              <a:rPr lang="ru-RU" dirty="0"/>
              <a:t>(Вращения головой в стороны.)</a:t>
            </a:r>
          </a:p>
          <a:p>
            <a:pPr algn="ctr"/>
            <a:r>
              <a:rPr lang="ru-RU" dirty="0"/>
              <a:t>Встанем, дети, на носочки.</a:t>
            </a:r>
          </a:p>
          <a:p>
            <a:pPr algn="ctr"/>
            <a:r>
              <a:rPr lang="ru-RU" dirty="0"/>
              <a:t>(Руки вверх.)</a:t>
            </a:r>
          </a:p>
          <a:p>
            <a:pPr algn="ctr"/>
            <a:r>
              <a:rPr lang="ru-RU" dirty="0"/>
              <a:t>На зарядке ставим точку.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424" y="62373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5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2.5.Первые  </a:t>
            </a:r>
            <a:r>
              <a:rPr lang="ru-RU" dirty="0" smtClean="0"/>
              <a:t>Олимпийские  игры  современности.</a:t>
            </a:r>
            <a:endParaRPr lang="ru-RU" dirty="0"/>
          </a:p>
        </p:txBody>
      </p:sp>
      <p:pic>
        <p:nvPicPr>
          <p:cNvPr id="7170" name="Picture 2" descr="C:\Users\лена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" y="2683110"/>
            <a:ext cx="3461370" cy="4153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ена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29" y="2996952"/>
            <a:ext cx="4762500" cy="3228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080" y="1916832"/>
            <a:ext cx="906492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На первых возобновленных Олимпийских Играх в 1896 г., в которых участвовало 285 спортсменов из 13 стран, первым олимпийским победителем стал грек — Спиридон Луис, выигравший в марафонском беге.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86544" y="62738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3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12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Открытие  Олимпийских  игр.</a:t>
            </a:r>
            <a:endParaRPr lang="ru-RU" dirty="0"/>
          </a:p>
        </p:txBody>
      </p:sp>
      <p:pic>
        <p:nvPicPr>
          <p:cNvPr id="2050" name="Picture 2" descr="C:\Users\лена\Desktop\paris_192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715000" cy="3419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847" y="450912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Церемония открытия прошла 6 апреля 1896 года. Дата была выбрана не случайно — в этот день пасхальный понедельник совпал сразу в трёх направлениях христианства — в католицизме, православии и </a:t>
            </a:r>
            <a:r>
              <a:rPr lang="ru-RU" sz="1600" dirty="0" smtClean="0"/>
              <a:t>протестантизме. </a:t>
            </a:r>
            <a:r>
              <a:rPr lang="ru-RU" sz="1600" dirty="0"/>
              <a:t>Кроме того, в этот день в Греции отмечается День независимости. На торжественном открытии Игр присутствовало 80 000 зрителей, в том числе почти вся королевская семья — король Георг I, его жена Ольга и их дети. После речи руководителя организационного комитета наследного принца Константина, Георг I </a:t>
            </a:r>
            <a:r>
              <a:rPr lang="ru-RU" sz="1600" dirty="0" smtClean="0"/>
              <a:t>объявил:</a:t>
            </a:r>
            <a:endParaRPr lang="ru-RU" sz="1600" dirty="0"/>
          </a:p>
          <a:p>
            <a:pPr algn="just"/>
            <a:r>
              <a:rPr lang="ru-RU" sz="1600" dirty="0" smtClean="0"/>
              <a:t>«Объявляю </a:t>
            </a:r>
            <a:r>
              <a:rPr lang="ru-RU" sz="1600" dirty="0"/>
              <a:t>первые международные Олимпийские игры в Афинах открытыми. Да здравствует Греция. Да здравствует её </a:t>
            </a:r>
            <a:r>
              <a:rPr lang="ru-RU" sz="1600" dirty="0" smtClean="0"/>
              <a:t>народ»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65253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Символы  Олимпийских  игр 1896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492896"/>
            <a:ext cx="9144000" cy="3933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just"/>
            <a:r>
              <a:rPr lang="ru-RU" dirty="0" smtClean="0"/>
              <a:t>Эта </a:t>
            </a:r>
            <a:r>
              <a:rPr lang="ru-RU" dirty="0"/>
              <a:t>первая церемония открытия Игр заложила две олимпийские традиции — открытие Игр главой государства, где проходят соревнования, и исполнение Олимпийского гимна. Однако таких непременных атрибутов современных Игр, как парад стран-участниц, церемония зажжения Олимпийского огня и произнесение Олимпийской клятвы, не было, они были введены позже.</a:t>
            </a:r>
          </a:p>
        </p:txBody>
      </p:sp>
      <p:pic>
        <p:nvPicPr>
          <p:cNvPr id="3074" name="Picture 2" descr="C:\Users\лена\Desktop\spi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1970231"/>
            <a:ext cx="2204824" cy="2866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0990" y="3212976"/>
            <a:ext cx="4285226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гимн Олимпийских </a:t>
            </a:r>
            <a:r>
              <a:rPr lang="ru-RU" dirty="0" smtClean="0"/>
              <a:t>игр 1896 г , </a:t>
            </a:r>
            <a:r>
              <a:rPr lang="ru-RU" dirty="0"/>
              <a:t>написанный </a:t>
            </a:r>
            <a:r>
              <a:rPr lang="ru-RU" dirty="0" err="1"/>
              <a:t>Спиросом</a:t>
            </a:r>
            <a:r>
              <a:rPr lang="ru-RU" dirty="0"/>
              <a:t> </a:t>
            </a:r>
            <a:r>
              <a:rPr lang="ru-RU" dirty="0" err="1"/>
              <a:t>Самарасом</a:t>
            </a:r>
            <a:r>
              <a:rPr lang="ru-RU" dirty="0"/>
              <a:t> на стихи </a:t>
            </a:r>
            <a:r>
              <a:rPr lang="ru-RU" dirty="0" err="1"/>
              <a:t>Костиса</a:t>
            </a:r>
            <a:r>
              <a:rPr lang="ru-RU" dirty="0"/>
              <a:t> </a:t>
            </a:r>
            <a:r>
              <a:rPr lang="ru-RU" dirty="0" err="1"/>
              <a:t>Паламаса</a:t>
            </a:r>
            <a:r>
              <a:rPr lang="ru-RU" dirty="0"/>
              <a:t>.</a:t>
            </a:r>
          </a:p>
        </p:txBody>
      </p:sp>
      <p:pic>
        <p:nvPicPr>
          <p:cNvPr id="3075" name="Picture 3" descr="C:\Users\лена\Desktop\1859Κωστής Παλαμάς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00250"/>
            <a:ext cx="1905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44408" y="634209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7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r>
              <a:rPr lang="ru-RU" dirty="0" smtClean="0"/>
              <a:t>Музыкальная  пауза.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33143" y="1431741"/>
            <a:ext cx="446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Звучит  мелодия  олимпийского  гимна.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16416" y="59492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1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ена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228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" y="31409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i="1" dirty="0"/>
              <a:t>Французские велогонщики Леон </a:t>
            </a:r>
            <a:r>
              <a:rPr lang="ru-RU" sz="1200" i="1" dirty="0" err="1"/>
              <a:t>Фламан</a:t>
            </a:r>
            <a:r>
              <a:rPr lang="ru-RU" sz="1200" i="1" dirty="0"/>
              <a:t> Поль </a:t>
            </a:r>
            <a:r>
              <a:rPr lang="ru-RU" sz="1200" i="1" dirty="0" err="1"/>
              <a:t>Массон</a:t>
            </a:r>
            <a:r>
              <a:rPr lang="ru-RU" sz="1200" i="1" dirty="0"/>
              <a:t>. </a:t>
            </a:r>
            <a:r>
              <a:rPr lang="ru-RU" sz="1200" i="1" dirty="0" err="1"/>
              <a:t>Фламан</a:t>
            </a:r>
            <a:r>
              <a:rPr lang="ru-RU" sz="1200" i="1" dirty="0"/>
              <a:t> завоевал золото гонке на 100 км, а </a:t>
            </a:r>
            <a:r>
              <a:rPr lang="ru-RU" sz="1200" i="1" dirty="0" err="1"/>
              <a:t>Массон</a:t>
            </a:r>
            <a:r>
              <a:rPr lang="ru-RU" sz="1200" i="1" dirty="0"/>
              <a:t> выиграл золотые медали на дистанциях 2 км и 10 км. IOC, </a:t>
            </a:r>
            <a:r>
              <a:rPr lang="ru-RU" sz="1200" i="1" dirty="0" err="1"/>
              <a:t>Olympic</a:t>
            </a:r>
            <a:r>
              <a:rPr lang="ru-RU" sz="1200" i="1" dirty="0"/>
              <a:t> </a:t>
            </a:r>
            <a:r>
              <a:rPr lang="ru-RU" sz="1200" i="1" dirty="0" err="1"/>
              <a:t>Museum</a:t>
            </a:r>
            <a:r>
              <a:rPr lang="ru-RU" sz="1200" i="1" dirty="0"/>
              <a:t> / </a:t>
            </a:r>
            <a:r>
              <a:rPr lang="ru-RU" sz="1200" i="1" dirty="0" err="1"/>
              <a:t>Allsport</a:t>
            </a:r>
            <a:endParaRPr lang="ru-RU" sz="1200" i="1" dirty="0"/>
          </a:p>
        </p:txBody>
      </p:sp>
      <p:pic>
        <p:nvPicPr>
          <p:cNvPr id="9219" name="Picture 3" descr="C:\Users\лена\Desktop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93" y="127466"/>
            <a:ext cx="194090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46520" y="3734718"/>
            <a:ext cx="19261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Греческий спортсмен Спиридон </a:t>
            </a:r>
            <a:r>
              <a:rPr lang="ru-RU" sz="1100" dirty="0" err="1"/>
              <a:t>Спиридон</a:t>
            </a:r>
            <a:r>
              <a:rPr lang="ru-RU" sz="1100" dirty="0"/>
              <a:t> Луис - победитель первого олимпийского марафона. </a:t>
            </a:r>
            <a:r>
              <a:rPr lang="ru-RU" sz="1100" dirty="0" err="1"/>
              <a:t>Allsport</a:t>
            </a:r>
            <a:r>
              <a:rPr lang="ru-RU" sz="1100" dirty="0"/>
              <a:t> IOC, </a:t>
            </a:r>
            <a:r>
              <a:rPr lang="ru-RU" sz="1100" dirty="0" err="1"/>
              <a:t>Allsport</a:t>
            </a:r>
            <a:endParaRPr lang="ru-RU" sz="1100" dirty="0"/>
          </a:p>
        </p:txBody>
      </p:sp>
      <p:pic>
        <p:nvPicPr>
          <p:cNvPr id="9220" name="Picture 4" descr="C:\Users\лена\Desktop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4" y="3971965"/>
            <a:ext cx="3318404" cy="231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2581" y="6288211"/>
            <a:ext cx="38745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Немецкий гимнаст Карл Шуман, ставший олимпийским чемпионом. IOC, </a:t>
            </a:r>
            <a:r>
              <a:rPr lang="ru-RU" sz="1100" dirty="0" err="1"/>
              <a:t>Olympic</a:t>
            </a:r>
            <a:r>
              <a:rPr lang="ru-RU" sz="1100" dirty="0"/>
              <a:t> </a:t>
            </a:r>
            <a:r>
              <a:rPr lang="ru-RU" sz="1100" dirty="0" err="1"/>
              <a:t>Museum</a:t>
            </a:r>
            <a:r>
              <a:rPr lang="ru-RU" sz="1100" dirty="0"/>
              <a:t> / </a:t>
            </a:r>
            <a:r>
              <a:rPr lang="ru-RU" sz="1100" dirty="0" err="1"/>
              <a:t>Allsport</a:t>
            </a:r>
            <a:endParaRPr lang="ru-RU" sz="1100" dirty="0"/>
          </a:p>
        </p:txBody>
      </p:sp>
      <p:pic>
        <p:nvPicPr>
          <p:cNvPr id="9221" name="Picture 5" descr="C:\Users\лена\Desktop\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18" y="280275"/>
            <a:ext cx="1817727" cy="26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99161" y="2925524"/>
            <a:ext cx="25473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Дискобол Роберт </a:t>
            </a:r>
            <a:r>
              <a:rPr lang="ru-RU" sz="1100" i="1" dirty="0" err="1"/>
              <a:t>Гаррет</a:t>
            </a:r>
            <a:r>
              <a:rPr lang="ru-RU" sz="1100" i="1" dirty="0"/>
              <a:t>, завоевавший олимпийское золото. </a:t>
            </a:r>
            <a:r>
              <a:rPr lang="ru-RU" sz="1100" i="1" dirty="0" err="1"/>
              <a:t>Getty</a:t>
            </a:r>
            <a:r>
              <a:rPr lang="ru-RU" sz="1100" i="1" dirty="0"/>
              <a:t> </a:t>
            </a:r>
            <a:r>
              <a:rPr lang="ru-RU" sz="1100" i="1" dirty="0" err="1"/>
              <a:t>Images</a:t>
            </a:r>
            <a:endParaRPr lang="ru-RU" sz="1100" i="1" dirty="0"/>
          </a:p>
        </p:txBody>
      </p:sp>
      <p:pic>
        <p:nvPicPr>
          <p:cNvPr id="9222" name="Picture 6" descr="C:\Users\лена\Desktop\a0nudyp3flrkqnu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03" y="3784888"/>
            <a:ext cx="1918925" cy="2569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51527" y="6354505"/>
            <a:ext cx="29515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Джеймс </a:t>
            </a:r>
            <a:r>
              <a:rPr lang="ru-RU" sz="1100" i="1" dirty="0" err="1"/>
              <a:t>Конноли</a:t>
            </a:r>
            <a:r>
              <a:rPr lang="ru-RU" sz="1100" i="1" dirty="0"/>
              <a:t> - первый олимпийский чемпион современности.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0432" y="628821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3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2.6.Развитие  олимпийского  движения  </a:t>
            </a:r>
            <a:r>
              <a:rPr lang="ru-RU" dirty="0" smtClean="0"/>
              <a:t>в России.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2204864"/>
            <a:ext cx="4932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Россия собиралась прислать своих спортсменов на Игры. В Международном олимпийском комитете Россию представлял генерал А. Д. </a:t>
            </a:r>
            <a:r>
              <a:rPr lang="ru-RU" sz="1600" dirty="0" err="1"/>
              <a:t>Бутовский</a:t>
            </a:r>
            <a:r>
              <a:rPr lang="ru-RU" sz="1600" dirty="0"/>
              <a:t>, подготовка к Играм шла во многих крупных городах России: Одессе, Киеве, Санкт-Петербурге. Участию в Играх помешало отсутствие средств — лишь несколько спортсменов выехали в Афины из Одессы, но все они смогли добраться лишь до Константинополя, а затем вернулись в Россию. Киевлянин Николай Риттер добрался до Афин и подал заявку на участие в соревнованиях по борьбе и стрелковому спорту, но затем забрал заявку обратно. Вернувшись в Россию, Риттер стал активно пропагандировать Олимпийские игры.</a:t>
            </a:r>
          </a:p>
        </p:txBody>
      </p:sp>
      <p:pic>
        <p:nvPicPr>
          <p:cNvPr id="10242" name="Picture 2" descr="C:\Users\лена\Desktop\butovs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" y="1726686"/>
            <a:ext cx="3750042" cy="50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8384" y="62373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1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0806"/>
            <a:ext cx="4860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Лесгафт считал возможным воздействовать функцией, «направленным упражнением», на развитие органов человеческого тела и всего организма.[5] В основе педагогической системы П. Ф. Лесгафта лежит учение о единстве физического и духовного развития личности. Ученый рассматривает физические упражнения как средство не только физического, но и интеллектуального, нравственного и эстетического развития человека. При этом он постоянно подчеркивает важность рационального сочетания, взаимовлияния умственного и физического воспитания. «Необходимо, — писал П. Ф. Лесгафт, — чтобы умственное и физическое воспитание шли параллельно, иначе мы нарушим правильный ход развития в тех органах, которые останутся без упражнения».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43805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Большое внимание П. Ф. Лесгафт обращал на содержание физического образования, на использование упражнений и игр как метода познания. Он классифицировал физические упражнения по четырём основным группам:</a:t>
            </a:r>
          </a:p>
          <a:p>
            <a:pPr algn="just"/>
            <a:r>
              <a:rPr lang="ru-RU" sz="1600" dirty="0" smtClean="0"/>
              <a:t>1</a:t>
            </a:r>
            <a:r>
              <a:rPr lang="ru-RU" sz="1600" dirty="0" smtClean="0"/>
              <a:t>) </a:t>
            </a:r>
            <a:r>
              <a:rPr lang="ru-RU" sz="1600" dirty="0"/>
              <a:t>простые упражнения в движениях головой, туловищем, конечностями и сложные упражнения с разновидностями движений и метаний;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2</a:t>
            </a:r>
            <a:r>
              <a:rPr lang="ru-RU" sz="1600" dirty="0" smtClean="0"/>
              <a:t>) </a:t>
            </a:r>
            <a:r>
              <a:rPr lang="ru-RU" sz="1600" dirty="0"/>
              <a:t>упражнения с увеличивающимися напряжениями при двигательных действиях с палками и гирями, при метании деревянных и железных шаров, прыжках, борьбе, лазании, удержании равновесия;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3)упражнения</a:t>
            </a:r>
            <a:r>
              <a:rPr lang="ru-RU" sz="1600" dirty="0"/>
              <a:t>, связанные с изучением пространственных и временных отношений при беге в заданном темпе, прыжках на определённое расстояние и метании в цель;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4)систематические </a:t>
            </a:r>
            <a:r>
              <a:rPr lang="ru-RU" sz="1600" dirty="0"/>
              <a:t>упражнения в процессе простых и сложных игр, плавания, бега на коньках и на лыжах, в походах, на экскурсиях и в единоборствах.</a:t>
            </a:r>
          </a:p>
        </p:txBody>
      </p:sp>
      <p:pic>
        <p:nvPicPr>
          <p:cNvPr id="11266" name="Picture 2" descr="C:\Users\лена\Desktop\lesgaft_743063462_tonnel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59" y="-160854"/>
            <a:ext cx="3635896" cy="381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10230" y="630037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8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III</a:t>
            </a:r>
            <a:r>
              <a:rPr lang="ru-RU" dirty="0"/>
              <a:t>.</a:t>
            </a:r>
            <a:r>
              <a:rPr lang="ru-RU" dirty="0" smtClean="0"/>
              <a:t>Выводы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0486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1,5 тысяч лет  отделяет от последних  Олимпийских  игр  древности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до  первых  Олимпийских игр  современности.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 Первые  Олимпийские  игры  состоятся  в  Афинах  в  1896  году и  будут иметь  колоссальное  значение  в  развитии  Олимпийского  движения  в Европе и в России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 Организатором  возрождения  Олимпийских  </a:t>
            </a:r>
            <a:r>
              <a:rPr lang="ru-RU" dirty="0"/>
              <a:t>игр  является  французский </a:t>
            </a:r>
            <a:r>
              <a:rPr lang="ru-RU" dirty="0" smtClean="0"/>
              <a:t>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спортивный </a:t>
            </a:r>
            <a:r>
              <a:rPr lang="ru-RU" dirty="0"/>
              <a:t>и общественный деятель, историк, педагог, литератор; </a:t>
            </a:r>
            <a:r>
              <a:rPr lang="ru-RU" dirty="0" smtClean="0"/>
              <a:t>барон 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Пьер  де  Кубертен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 В  России  популяризаторами  олимпийских  идей  </a:t>
            </a:r>
            <a:r>
              <a:rPr lang="ru-RU" dirty="0"/>
              <a:t>станут генерал А. Д. </a:t>
            </a:r>
            <a:r>
              <a:rPr lang="ru-RU" dirty="0" smtClean="0"/>
              <a:t>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Бутовский</a:t>
            </a:r>
            <a:r>
              <a:rPr lang="ru-RU" dirty="0" smtClean="0"/>
              <a:t>, Николай  Риттер, П.Ф. Лесгафт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44408" y="6021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0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39" y="116632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I</a:t>
            </a:r>
            <a:r>
              <a:rPr lang="ru-RU" sz="3600" dirty="0" smtClean="0"/>
              <a:t>.  Введение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0459" y="2609036"/>
            <a:ext cx="9023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  урока</a:t>
            </a:r>
            <a:r>
              <a:rPr lang="ru-RU" dirty="0" smtClean="0"/>
              <a:t>:  </a:t>
            </a:r>
          </a:p>
          <a:p>
            <a:r>
              <a:rPr lang="ru-RU" dirty="0" smtClean="0"/>
              <a:t> Провести  обзор  по  истории  возрождения  Олимпийского  движения  в  Европе и в России  </a:t>
            </a:r>
            <a:r>
              <a:rPr lang="en-US" dirty="0" smtClean="0"/>
              <a:t>XIX </a:t>
            </a:r>
            <a:r>
              <a:rPr lang="ru-RU" dirty="0" smtClean="0"/>
              <a:t>- </a:t>
            </a:r>
            <a:r>
              <a:rPr lang="en-US" dirty="0" smtClean="0"/>
              <a:t> </a:t>
            </a:r>
            <a:r>
              <a:rPr lang="ru-RU" dirty="0" smtClean="0"/>
              <a:t> начале   в </a:t>
            </a:r>
            <a:r>
              <a:rPr lang="en-US" dirty="0" smtClean="0"/>
              <a:t>XX 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632" y="3988984"/>
            <a:ext cx="88753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Задачи  урока</a:t>
            </a:r>
            <a:r>
              <a:rPr lang="ru-RU" dirty="0" smtClean="0"/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Выявить  предпосылки  к  возрождению  Олимпийского  движения в  Европе и в России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Познакомиться  </a:t>
            </a:r>
            <a:r>
              <a:rPr lang="ru-RU" dirty="0"/>
              <a:t>с  личностью   </a:t>
            </a:r>
            <a:r>
              <a:rPr lang="ru-RU" dirty="0" smtClean="0"/>
              <a:t>Пьера  </a:t>
            </a:r>
            <a:r>
              <a:rPr lang="ru-RU" dirty="0"/>
              <a:t>де Кубертена </a:t>
            </a:r>
            <a:r>
              <a:rPr lang="ru-RU" dirty="0" smtClean="0"/>
              <a:t>– инициатора  </a:t>
            </a:r>
            <a:r>
              <a:rPr lang="ru-RU" dirty="0"/>
              <a:t>организации современных Олимпийских игр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Развить  навыки  работы  в  группе,  развитие  коммуникативных  навыков  и  умений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Развить  интерес  к  истории  Олимпийского  движения.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Сформировать  любовь  к  ЗОЖ.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76456" y="64533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4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Значимость  и  актуальность темы: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872" y="1772816"/>
            <a:ext cx="8702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Ничто так не истощает и не разрушает человеческий организм, как физическое бездействие</a:t>
            </a:r>
            <a:r>
              <a:rPr lang="ru-RU" dirty="0" smtClean="0"/>
              <a:t>.</a:t>
            </a:r>
            <a:endParaRPr lang="ru-RU" dirty="0"/>
          </a:p>
          <a:p>
            <a:pPr algn="r"/>
            <a:r>
              <a:rPr lang="ru-RU" dirty="0" smtClean="0"/>
              <a:t> </a:t>
            </a:r>
            <a:r>
              <a:rPr lang="ru-RU" dirty="0"/>
              <a:t>Аристотель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9614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Спорт формирует культуру оптимизма, культуру бодрости. </a:t>
            </a:r>
            <a:endParaRPr lang="ru-RU" dirty="0" smtClean="0"/>
          </a:p>
          <a:p>
            <a:pPr algn="r"/>
            <a:r>
              <a:rPr lang="ru-RU" dirty="0" smtClean="0"/>
              <a:t>А.В</a:t>
            </a:r>
            <a:r>
              <a:rPr lang="ru-RU" dirty="0"/>
              <a:t>. Луначарский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37597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“Нет ничего благороднее солнца, дающего столько света и тепла.</a:t>
            </a:r>
            <a:br>
              <a:rPr lang="ru-RU" dirty="0"/>
            </a:br>
            <a:r>
              <a:rPr lang="ru-RU" dirty="0"/>
              <a:t> Так и люди прославляют те состязания, величественнее которых нет ничего, - Олимпийские игры”</a:t>
            </a:r>
            <a:br>
              <a:rPr lang="ru-RU" dirty="0"/>
            </a:br>
            <a:r>
              <a:rPr lang="ru-RU" dirty="0"/>
              <a:t>                                                </a:t>
            </a:r>
            <a:r>
              <a:rPr lang="ru-RU" dirty="0" smtClean="0"/>
              <a:t>                                                                 Пиндар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14925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1,5 тысячи  лет  пройдёт  от  последних  Олимпийских  игр  древности</a:t>
            </a:r>
          </a:p>
          <a:p>
            <a:r>
              <a:rPr lang="ru-RU" dirty="0" smtClean="0"/>
              <a:t>до  первых  Олимпийских  игр  современности. </a:t>
            </a:r>
            <a:r>
              <a:rPr lang="en-US" dirty="0" smtClean="0"/>
              <a:t>XIX </a:t>
            </a:r>
            <a:r>
              <a:rPr lang="ru-RU" dirty="0" smtClean="0"/>
              <a:t> век -  эпоха  Возрождения  Олимпийских  игр.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32440" y="62373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9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Методы  и  приёмы учителя и  учащихся  на  уроке.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04448" y="63093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II</a:t>
            </a:r>
            <a:r>
              <a:rPr lang="ru-RU" dirty="0" smtClean="0"/>
              <a:t>. </a:t>
            </a:r>
            <a:r>
              <a:rPr lang="ru-RU" dirty="0" smtClean="0"/>
              <a:t>Предпосылки  к возрождению  Олимпийского движения.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04448" y="63813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2" y="0"/>
            <a:ext cx="9138818" cy="836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2.1.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Олимпийские 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ена\Desktop\5.127927616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2"/>
          <a:stretch/>
        </p:blipFill>
        <p:spPr bwMode="auto">
          <a:xfrm>
            <a:off x="-16126" y="1196752"/>
            <a:ext cx="3131614" cy="2948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82" y="4424516"/>
            <a:ext cx="233457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Вот что написал </a:t>
            </a:r>
            <a:endParaRPr lang="ru-RU" sz="1100" dirty="0" smtClean="0"/>
          </a:p>
          <a:p>
            <a:pPr algn="just"/>
            <a:r>
              <a:rPr lang="ru-RU" sz="1100" dirty="0" smtClean="0"/>
              <a:t>про </a:t>
            </a:r>
            <a:r>
              <a:rPr lang="ru-RU" sz="1100" dirty="0"/>
              <a:t>древнюю Олимпию </a:t>
            </a:r>
            <a:endParaRPr lang="ru-RU" sz="1100" dirty="0" smtClean="0"/>
          </a:p>
          <a:p>
            <a:pPr algn="just"/>
            <a:r>
              <a:rPr lang="ru-RU" sz="1100" dirty="0" smtClean="0"/>
              <a:t>поэт </a:t>
            </a:r>
            <a:r>
              <a:rPr lang="ru-RU" sz="1100" dirty="0"/>
              <a:t>Пиндар: </a:t>
            </a:r>
            <a:endParaRPr lang="ru-RU" sz="1100" dirty="0" smtClean="0"/>
          </a:p>
          <a:p>
            <a:pPr algn="just"/>
            <a:r>
              <a:rPr lang="ru-RU" sz="1100" dirty="0" smtClean="0"/>
              <a:t>«</a:t>
            </a:r>
            <a:r>
              <a:rPr lang="ru-RU" sz="1100" dirty="0"/>
              <a:t>Мать всех соревнований… </a:t>
            </a:r>
            <a:endParaRPr lang="ru-RU" sz="1100" dirty="0" smtClean="0"/>
          </a:p>
          <a:p>
            <a:pPr algn="just"/>
            <a:r>
              <a:rPr lang="ru-RU" sz="1100" dirty="0" smtClean="0"/>
              <a:t>и </a:t>
            </a:r>
            <a:r>
              <a:rPr lang="ru-RU" sz="1100" dirty="0"/>
              <a:t>госпожа справедливости».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24006"/>
              </p:ext>
            </p:extLst>
          </p:nvPr>
        </p:nvGraphicFramePr>
        <p:xfrm>
          <a:off x="2554256" y="595990"/>
          <a:ext cx="6264696" cy="626201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5848"/>
                <a:gridCol w="5208848"/>
              </a:tblGrid>
              <a:tr h="48554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первых  Олимпийских  игр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776 г. до  н.э.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398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Основатели 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Древнегреческие  боги: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96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 состязаний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Пятиборье: бег, прыжки в длину, метание копья и диска, борьба., Кулачный бой, Бег с оружием, Гонки на колесницах,</a:t>
                      </a:r>
                    </a:p>
                    <a:p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2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  дней, повторялись  через  каждые  4  года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7029">
                <a:tc>
                  <a:txBody>
                    <a:bodyPr/>
                    <a:lstStyle/>
                    <a:p>
                      <a:r>
                        <a:rPr lang="ru-RU" sz="900" smtClean="0">
                          <a:latin typeface="Times New Roman" pitchFamily="18" charset="0"/>
                          <a:cs typeface="Times New Roman" pitchFamily="18" charset="0"/>
                        </a:rPr>
                        <a:t>                 Запреты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Устав Олимпийских игр предписывал также, чтобы ни одна женщина под страхом смертной казни не присутствовала на состязаниях. Опаздывать на состязания, спорить с судьями и применять незаконные приемы запрещалось. </a:t>
                      </a:r>
                      <a:b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античных Олимпийских игр предусматривала контроль не только за ходом самих Игр, но и за подготовкой атлетов к ним. В течение 10–12 месяцев до начала Игр атлеты проходили подготовку, после чего сдавали своеобразный экзамен комиссии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элланодиков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 После выполнения “олимпийского норматива” будущие участники Олимпийских игр еще месяц готовились по специальной программе в Олимпии.</a:t>
                      </a:r>
                      <a:b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Главным принципом состязаний была честность участников. Перед началом соревнований они давали клятву соблюдать правила. Судьи имели право лишить чемпиона титула, если он победил мошенническим путем, провинившийся атлет подвергался также штрафу и телесному наказанию.</a:t>
                      </a:r>
                      <a:b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Жестким условием проведения олимпиады являлось всеобщее перемирие (т. н. божественный мир --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экехерия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) -- никаких военных действий и никаких смертных казней.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Экехерия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длилась два месяца, и нарушение ее каралось крупным денежным штрафом. Так, в 420 г. до н. э. независимые спартанцы вели в Элиде боевые действия с участием тысячи гоплитов, за что были подвергнуты штрафу -- 200 драхм за каждого воина. Отказавшиеся платить, они были отстранены от участия в играх.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398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Символика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оливковая ветвь, олимпийский  огонь,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81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Победители  Олимпийских  игр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первый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олимпионик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Корэб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из Элиды;</a:t>
                      </a:r>
                    </a:p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"сильнейший среди сильных" Милон из Кротона;</a:t>
                      </a:r>
                    </a:p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Политес из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Корины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 одержавший на 212-й Олимпиаде три победы во всех трех видах бега в течение одного дня;</a:t>
                      </a:r>
                    </a:p>
                    <a:p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Ласфен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из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Тебеи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 который бежал 30 километров, соревнуясь с лошадью;</a:t>
                      </a:r>
                    </a:p>
                    <a:p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Никкола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из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Акрии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 который на двух Олимпиадах одержал пять побед в беге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68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Значение  Олимпийских игр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ru-RU" sz="1000" dirty="0" smtClean="0"/>
                        <a:t>Устанавливался  Священный   мир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000" dirty="0" smtClean="0"/>
                        <a:t>Зарождение</a:t>
                      </a:r>
                      <a:r>
                        <a:rPr lang="ru-RU" sz="1000" baseline="0" dirty="0" smtClean="0"/>
                        <a:t>  олимпийского  летоисчисления</a:t>
                      </a:r>
                    </a:p>
                    <a:p>
                      <a:pPr marL="228600" indent="-228600">
                        <a:buAutoNum type="arabicParenR"/>
                      </a:pPr>
                      <a:endParaRPr lang="ru-RU" sz="1000" dirty="0"/>
                    </a:p>
                  </a:txBody>
                  <a:tcPr/>
                </a:tc>
              </a:tr>
              <a:tr h="3531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Время  прекращения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 394 г. н.э. (император Феодосий I запретил Олимпийские игры как языческий культ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76456" y="58594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9682" y="75982"/>
            <a:ext cx="730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2.1. Олимпийские   игры  в  древности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7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763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Легенды  Олимпийских игр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48986" y="148478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Легенда </a:t>
            </a:r>
            <a:r>
              <a:rPr lang="ru-RU" dirty="0"/>
              <a:t>о ней довольно любопытна. Рассказывают, что эта женщина из известного семейства </a:t>
            </a:r>
            <a:r>
              <a:rPr lang="ru-RU" dirty="0" err="1"/>
              <a:t>Диагоридов</a:t>
            </a:r>
            <a:r>
              <a:rPr lang="ru-RU" dirty="0"/>
              <a:t> с острова Родос, давшего много олимпийских чемпионов, сама обучала сына своего </a:t>
            </a:r>
            <a:r>
              <a:rPr lang="ru-RU" dirty="0" err="1"/>
              <a:t>Посейдора</a:t>
            </a:r>
            <a:r>
              <a:rPr lang="ru-RU" dirty="0"/>
              <a:t> кулачному бою, готовя его к соревнованиям. Прибыв в Олимпию и не сомневаясь в том, что сын победит, </a:t>
            </a:r>
            <a:r>
              <a:rPr lang="ru-RU" dirty="0" err="1"/>
              <a:t>Каллипатера</a:t>
            </a:r>
            <a:r>
              <a:rPr lang="ru-RU" dirty="0"/>
              <a:t> хотела во что бы то ни стало быть свидетельницей его триумфа. Она надела мужское платье и проникла на стадион, смешавшись с группой </a:t>
            </a:r>
            <a:r>
              <a:rPr lang="ru-RU" dirty="0" err="1"/>
              <a:t>педотрибов</a:t>
            </a:r>
            <a:r>
              <a:rPr lang="ru-RU" dirty="0"/>
              <a:t> - тренеров.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Когда </a:t>
            </a:r>
            <a:r>
              <a:rPr lang="ru-RU" dirty="0"/>
              <a:t>ее сын </a:t>
            </a:r>
            <a:r>
              <a:rPr lang="ru-RU" dirty="0" err="1"/>
              <a:t>Посейдор</a:t>
            </a:r>
            <a:r>
              <a:rPr lang="ru-RU" dirty="0"/>
              <a:t> одного за другим победил пятерых соперников и стал </a:t>
            </a:r>
            <a:r>
              <a:rPr lang="ru-RU" dirty="0" err="1"/>
              <a:t>олимпиоником</a:t>
            </a:r>
            <a:r>
              <a:rPr lang="ru-RU" dirty="0"/>
              <a:t>, счастливая мать не выдержала: забыв обо всем, она перепрыгнула через барьер, бросилась к сыну, обняла его... но в стремительном беге мужской наряд слетел с нее. По закону </a:t>
            </a:r>
            <a:r>
              <a:rPr lang="ru-RU" dirty="0" err="1"/>
              <a:t>Каллипатеру</a:t>
            </a:r>
            <a:r>
              <a:rPr lang="ru-RU" dirty="0"/>
              <a:t> должны были сбросить со скалы, но судьи не нашли в себе сил сделать это.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И </a:t>
            </a:r>
            <a:r>
              <a:rPr lang="ru-RU" dirty="0"/>
              <a:t>ее помиловали, так как эта женщина была дочерью чемпиона, сестрой чемпионов и, наконец, матерью чемпиона. Но дабы впредь не допускать повторения подобных случаев, было постановлено, чтобы </a:t>
            </a:r>
            <a:r>
              <a:rPr lang="ru-RU" dirty="0" err="1"/>
              <a:t>педотрибы</a:t>
            </a:r>
            <a:r>
              <a:rPr lang="ru-RU" dirty="0"/>
              <a:t>, находящиеся в непосредственной близости от участников состязаний, присутствовали на Играх обнаженными.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4448" y="64533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1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753" y="1628800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Многочисленные войны со временем ослабили могущество Эллады. В середине II века до нашей эры Греция была завоевана Римом. Насильственное насаждение христианства в Римской империи привело не только к запрету древнегреческих богов, но и уничтожению олимпийских традиций. В 394 г. н.э. Римский император Феодосий I издал указ, запрещающий дальнейшее проведение Олимпийских игр как языческих. Современные исследователи считают, что и после этого указа на Олимпийском стадионе продолжали проводить состязания. И тогда следующий римский император Феодосий II в 426 году приказал разрушить храм Зевса и выжечь Олимпию. Приказ был исполнен, и эра олимпийских игр древности закончилась. </a:t>
            </a:r>
            <a:r>
              <a:rPr lang="ru-RU" dirty="0" smtClean="0"/>
              <a:t>1,5 тысячи  лет  пройдёт до  того  момента, когда  Олимпийское  движение  снова  возродиться.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76456" y="63093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1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E4347F3961E34F88DF04913AFED2E1" ma:contentTypeVersion="49" ma:contentTypeDescription="Создание документа." ma:contentTypeScope="" ma:versionID="facf62545dcae019ea7b5c3c80cc29b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AWJJH2MPE6E2-1943155878-7</_dlc_DocId>
    <_dlc_DocIdUrl xmlns="4a252ca3-5a62-4c1c-90a6-29f4710e47f8">
      <Url>http://edu-sps.koiro.local/Kostroma_EDU/Kos-Sch-24/momati/_layouts/15/DocIdRedir.aspx?ID=AWJJH2MPE6E2-1943155878-7</Url>
      <Description>AWJJH2MPE6E2-1943155878-7</Description>
    </_dlc_DocIdUrl>
  </documentManagement>
</p:properties>
</file>

<file path=customXml/itemProps1.xml><?xml version="1.0" encoding="utf-8"?>
<ds:datastoreItem xmlns:ds="http://schemas.openxmlformats.org/officeDocument/2006/customXml" ds:itemID="{D0E84548-DA5C-4EF8-B619-B915CD8612D9}"/>
</file>

<file path=customXml/itemProps2.xml><?xml version="1.0" encoding="utf-8"?>
<ds:datastoreItem xmlns:ds="http://schemas.openxmlformats.org/officeDocument/2006/customXml" ds:itemID="{DC3EDCEB-90A2-4A28-847C-C304BF18556D}"/>
</file>

<file path=customXml/itemProps3.xml><?xml version="1.0" encoding="utf-8"?>
<ds:datastoreItem xmlns:ds="http://schemas.openxmlformats.org/officeDocument/2006/customXml" ds:itemID="{89DFE3BB-9D90-4B8A-B385-FA7DD2105F00}"/>
</file>

<file path=customXml/itemProps4.xml><?xml version="1.0" encoding="utf-8"?>
<ds:datastoreItem xmlns:ds="http://schemas.openxmlformats.org/officeDocument/2006/customXml" ds:itemID="{6BF80984-DAC8-4326-8CDC-C72341BED249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355</TotalTime>
  <Words>1863</Words>
  <Application>Microsoft Office PowerPoint</Application>
  <PresentationFormat>Экран (4:3)</PresentationFormat>
  <Paragraphs>193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 урока  по  теме     «Возрождение  Олимпийского  движения в Европе  и в России в  XIX – начале XX вв.»</vt:lpstr>
      <vt:lpstr>Содержание:</vt:lpstr>
      <vt:lpstr>I.  Введение</vt:lpstr>
      <vt:lpstr>Значимость  и  актуальность темы:</vt:lpstr>
      <vt:lpstr>Методы  и  приёмы учителя и  учащихся  на  уроке.</vt:lpstr>
      <vt:lpstr>   II. Предпосылки  к возрождению  Олимпийского движения.   </vt:lpstr>
      <vt:lpstr>2.1.  Олимпийские  игры.</vt:lpstr>
      <vt:lpstr>Легенды  Олимпийских игр</vt:lpstr>
      <vt:lpstr>Проблема</vt:lpstr>
      <vt:lpstr>2.2. Предпосылки  к  возрождению  Олимпийского  движения. </vt:lpstr>
      <vt:lpstr>2.3.События, способствовавшие  дальнейшему  развитию Олимпийского  движения.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2.4. Пьер  Кубертен</vt:lpstr>
      <vt:lpstr>Высказывания  Кубертена</vt:lpstr>
      <vt:lpstr>Физкультминутка</vt:lpstr>
      <vt:lpstr>2.5.Первые  Олимпийские  игры  современности.</vt:lpstr>
      <vt:lpstr>Открытие  Олимпийских  игр.</vt:lpstr>
      <vt:lpstr>Символы  Олимпийских  игр 1896  </vt:lpstr>
      <vt:lpstr>Музыкальная  пауза.</vt:lpstr>
      <vt:lpstr>Презентация PowerPoint</vt:lpstr>
      <vt:lpstr>2.6.Развитие  олимпийского  движения  в России.</vt:lpstr>
      <vt:lpstr>Презентация PowerPoint</vt:lpstr>
      <vt:lpstr>III.Выводы.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урока:  «</dc:title>
  <dc:creator>лена</dc:creator>
  <cp:lastModifiedBy>лена</cp:lastModifiedBy>
  <cp:revision>36</cp:revision>
  <dcterms:created xsi:type="dcterms:W3CDTF">2012-06-11T15:35:18Z</dcterms:created>
  <dcterms:modified xsi:type="dcterms:W3CDTF">2012-06-12T20:40:53Z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0x01010071E4347F3961E34F88DF04913AFED2E1</vt:lpwstr>
  </property>
  <property fmtid="{D5CDD505-2E9C-101B-9397-08002B2CF9AE}" pid="4" name="_dlc_DocIdItemGuid">
    <vt:lpwstr>f41fe4f0-bd45-4e12-b794-be5a18257825</vt:lpwstr>
  </property>
</Properties>
</file>