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337" r:id="rId4"/>
    <p:sldId id="327" r:id="rId5"/>
    <p:sldId id="328" r:id="rId6"/>
    <p:sldId id="329" r:id="rId7"/>
    <p:sldId id="338" r:id="rId8"/>
    <p:sldId id="330" r:id="rId9"/>
    <p:sldId id="331" r:id="rId10"/>
    <p:sldId id="339" r:id="rId11"/>
    <p:sldId id="340" r:id="rId12"/>
    <p:sldId id="341" r:id="rId13"/>
    <p:sldId id="311" r:id="rId14"/>
    <p:sldId id="332" r:id="rId15"/>
    <p:sldId id="333" r:id="rId16"/>
    <p:sldId id="312" r:id="rId17"/>
    <p:sldId id="336" r:id="rId18"/>
    <p:sldId id="342" r:id="rId19"/>
    <p:sldId id="325" r:id="rId20"/>
    <p:sldId id="294" r:id="rId21"/>
    <p:sldId id="295" r:id="rId22"/>
    <p:sldId id="343" r:id="rId23"/>
    <p:sldId id="344" r:id="rId24"/>
    <p:sldId id="345" r:id="rId25"/>
    <p:sldId id="31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87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4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5127501906899654"/>
          <c:y val="2.7834424224931906E-2"/>
          <c:w val="0.71460607363412498"/>
          <c:h val="0.6081029823225303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2016- 2017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191</c:v>
                </c:pt>
                <c:pt idx="1">
                  <c:v>236</c:v>
                </c:pt>
                <c:pt idx="2">
                  <c:v>293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2016- 2017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352</c:v>
                </c:pt>
                <c:pt idx="1">
                  <c:v>306</c:v>
                </c:pt>
                <c:pt idx="2">
                  <c:v>319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группа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2016- 2017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30</c:v>
                </c:pt>
                <c:pt idx="1">
                  <c:v>48</c:v>
                </c:pt>
                <c:pt idx="2">
                  <c:v>37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группа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2016- 2017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</c:ser>
        <c:axId val="50007040"/>
        <c:axId val="50014848"/>
      </c:barChart>
      <c:catAx>
        <c:axId val="50007040"/>
        <c:scaling>
          <c:orientation val="minMax"/>
        </c:scaling>
        <c:axPos val="b"/>
        <c:tickLblPos val="nextTo"/>
        <c:crossAx val="50014848"/>
        <c:crosses val="autoZero"/>
        <c:auto val="1"/>
        <c:lblAlgn val="ctr"/>
        <c:lblOffset val="100"/>
      </c:catAx>
      <c:valAx>
        <c:axId val="50014848"/>
        <c:scaling>
          <c:orientation val="minMax"/>
        </c:scaling>
        <c:axPos val="l"/>
        <c:numFmt formatCode="General" sourceLinked="1"/>
        <c:tickLblPos val="nextTo"/>
        <c:crossAx val="50007040"/>
        <c:crosses val="autoZero"/>
        <c:crossBetween val="between"/>
      </c:valAx>
      <c:dTable>
        <c:showHorzBorder val="1"/>
        <c:showVertBorder val="1"/>
        <c:showOutline val="1"/>
      </c:dTable>
      <c:spPr>
        <a:ln>
          <a:noFill/>
        </a:ln>
      </c:spPr>
    </c:plotArea>
    <c:legend>
      <c:legendPos val="r"/>
      <c:layout>
        <c:manualLayout>
          <c:xMode val="edge"/>
          <c:yMode val="edge"/>
          <c:x val="0.8792392033901254"/>
          <c:y val="0.36980404811316031"/>
          <c:w val="0.11851406436693279"/>
          <c:h val="0.30216675005254823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2016- 2017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</c:v>
                </c:pt>
                <c:pt idx="1">
                  <c:v>171</c:v>
                </c:pt>
                <c:pt idx="2">
                  <c:v>172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2016- 2017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295</c:v>
                </c:pt>
                <c:pt idx="1">
                  <c:v>247</c:v>
                </c:pt>
                <c:pt idx="2">
                  <c:v>268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группа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2016- 2017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43</c:v>
                </c:pt>
                <c:pt idx="1">
                  <c:v>55</c:v>
                </c:pt>
                <c:pt idx="2">
                  <c:v>38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группа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2016- 2017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axId val="64862464"/>
        <c:axId val="64881792"/>
      </c:barChart>
      <c:catAx>
        <c:axId val="64862464"/>
        <c:scaling>
          <c:orientation val="minMax"/>
        </c:scaling>
        <c:axPos val="b"/>
        <c:tickLblPos val="nextTo"/>
        <c:crossAx val="64881792"/>
        <c:crosses val="autoZero"/>
        <c:auto val="1"/>
        <c:lblAlgn val="ctr"/>
        <c:lblOffset val="100"/>
      </c:catAx>
      <c:valAx>
        <c:axId val="64881792"/>
        <c:scaling>
          <c:orientation val="minMax"/>
        </c:scaling>
        <c:axPos val="l"/>
        <c:numFmt formatCode="General" sourceLinked="1"/>
        <c:tickLblPos val="nextTo"/>
        <c:crossAx val="64862464"/>
        <c:crosses val="autoZero"/>
        <c:crossBetween val="between"/>
      </c:valAx>
      <c:dTable>
        <c:showHorzBorder val="1"/>
        <c:showVertBorder val="1"/>
        <c:showOutline val="1"/>
      </c:dTable>
      <c:spPr>
        <a:ln>
          <a:noFill/>
        </a:ln>
      </c:spPr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2016- 2017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</c:v>
                </c:pt>
                <c:pt idx="1">
                  <c:v>57</c:v>
                </c:pt>
                <c:pt idx="2">
                  <c:v>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2016- 2017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56</c:v>
                </c:pt>
                <c:pt idx="1">
                  <c:v>88</c:v>
                </c:pt>
                <c:pt idx="2">
                  <c:v>107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группа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2016- 2017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</c:v>
                </c:pt>
                <c:pt idx="1">
                  <c:v>24</c:v>
                </c:pt>
                <c:pt idx="2">
                  <c:v>22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группа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2016- 2017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axId val="63276160"/>
        <c:axId val="63277696"/>
      </c:barChart>
      <c:catAx>
        <c:axId val="63276160"/>
        <c:scaling>
          <c:orientation val="minMax"/>
        </c:scaling>
        <c:axPos val="b"/>
        <c:tickLblPos val="nextTo"/>
        <c:crossAx val="63277696"/>
        <c:crosses val="autoZero"/>
        <c:auto val="1"/>
        <c:lblAlgn val="ctr"/>
        <c:lblOffset val="100"/>
      </c:catAx>
      <c:valAx>
        <c:axId val="63277696"/>
        <c:scaling>
          <c:orientation val="minMax"/>
        </c:scaling>
        <c:axPos val="l"/>
        <c:numFmt formatCode="General" sourceLinked="1"/>
        <c:tickLblPos val="nextTo"/>
        <c:crossAx val="63276160"/>
        <c:crosses val="autoZero"/>
        <c:crossBetween val="between"/>
      </c:valAx>
      <c:dTable>
        <c:showHorzBorder val="1"/>
        <c:showVertBorder val="1"/>
        <c:showOutline val="1"/>
      </c:dTable>
      <c:spPr>
        <a:ln>
          <a:noFill/>
        </a:ln>
      </c:spPr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437510261040878"/>
          <c:y val="4.9241792136080507E-2"/>
          <c:w val="0.72413448120177315"/>
          <c:h val="0.6699396627460210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2016- 2017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318</c:v>
                </c:pt>
                <c:pt idx="1">
                  <c:v>464</c:v>
                </c:pt>
                <c:pt idx="2">
                  <c:v>537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2016- 2017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675</c:v>
                </c:pt>
                <c:pt idx="1">
                  <c:v>641</c:v>
                </c:pt>
                <c:pt idx="2">
                  <c:v>694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группа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2016- 2017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98</c:v>
                </c:pt>
                <c:pt idx="1">
                  <c:v>127</c:v>
                </c:pt>
                <c:pt idx="2">
                  <c:v>112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группа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2016- 2017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</c:v>
                </c:pt>
                <c:pt idx="1">
                  <c:v>14</c:v>
                </c:pt>
                <c:pt idx="2">
                  <c:v>10</c:v>
                </c:pt>
              </c:numCache>
            </c:numRef>
          </c:val>
        </c:ser>
        <c:axId val="62940672"/>
        <c:axId val="62942592"/>
      </c:barChart>
      <c:catAx>
        <c:axId val="62940672"/>
        <c:scaling>
          <c:orientation val="minMax"/>
        </c:scaling>
        <c:axPos val="b"/>
        <c:tickLblPos val="nextTo"/>
        <c:crossAx val="62942592"/>
        <c:crosses val="autoZero"/>
        <c:auto val="1"/>
        <c:lblAlgn val="ctr"/>
        <c:lblOffset val="100"/>
      </c:catAx>
      <c:valAx>
        <c:axId val="62942592"/>
        <c:scaling>
          <c:orientation val="minMax"/>
        </c:scaling>
        <c:axPos val="l"/>
        <c:numFmt formatCode="General" sourceLinked="1"/>
        <c:tickLblPos val="nextTo"/>
        <c:crossAx val="62940672"/>
        <c:crosses val="autoZero"/>
        <c:crossBetween val="between"/>
      </c:valAx>
      <c:dTable>
        <c:showHorzBorder val="1"/>
        <c:showVertBorder val="1"/>
        <c:showOutline val="1"/>
      </c:dTable>
      <c:spPr>
        <a:ln>
          <a:noFill/>
        </a:ln>
      </c:spPr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2016 - 2017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878</c:v>
                </c:pt>
                <c:pt idx="1">
                  <c:v>1024</c:v>
                </c:pt>
                <c:pt idx="2">
                  <c:v>1104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Подготовительная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2016 - 2017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169</c:v>
                </c:pt>
                <c:pt idx="1">
                  <c:v>171</c:v>
                </c:pt>
                <c:pt idx="2">
                  <c:v>189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Специальная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2016 - 2017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21</c:v>
                </c:pt>
                <c:pt idx="1">
                  <c:v>20</c:v>
                </c:pt>
                <c:pt idx="2">
                  <c:v>14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Освобождены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2016 - 2017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30</c:v>
                </c:pt>
                <c:pt idx="1">
                  <c:v>28</c:v>
                </c:pt>
                <c:pt idx="2">
                  <c:v>23</c:v>
                </c:pt>
              </c:numCache>
            </c:numRef>
          </c:val>
        </c:ser>
        <c:axId val="63128704"/>
        <c:axId val="63130240"/>
      </c:barChart>
      <c:catAx>
        <c:axId val="63128704"/>
        <c:scaling>
          <c:orientation val="minMax"/>
        </c:scaling>
        <c:axPos val="b"/>
        <c:tickLblPos val="nextTo"/>
        <c:crossAx val="63130240"/>
        <c:crosses val="autoZero"/>
        <c:auto val="1"/>
        <c:lblAlgn val="ctr"/>
        <c:lblOffset val="100"/>
      </c:catAx>
      <c:valAx>
        <c:axId val="63130240"/>
        <c:scaling>
          <c:orientation val="minMax"/>
        </c:scaling>
        <c:axPos val="l"/>
        <c:numFmt formatCode="General" sourceLinked="1"/>
        <c:tickLblPos val="nextTo"/>
        <c:crossAx val="63128704"/>
        <c:crosses val="autoZero"/>
        <c:crossBetween val="between"/>
      </c:valAx>
      <c:dTable>
        <c:showHorzBorder val="1"/>
        <c:showVertBorder val="1"/>
        <c:showOutline val="1"/>
      </c:dTable>
    </c:plotArea>
    <c:legend>
      <c:legendPos val="r"/>
      <c:layout/>
    </c:legend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231273600394029"/>
          <c:y val="3.6199785063615791E-2"/>
          <c:w val="0.44529616784326626"/>
          <c:h val="0.6543685845776725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Органы пищеварения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2016 - 2017</c:v>
                </c:pt>
                <c:pt idx="1">
                  <c:v>2017 - 2018</c:v>
                </c:pt>
                <c:pt idx="2">
                  <c:v>2018-2019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</c:v>
                </c:pt>
                <c:pt idx="1">
                  <c:v>26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Щитовидная железа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2016 - 2017</c:v>
                </c:pt>
                <c:pt idx="1">
                  <c:v>2017 - 2018</c:v>
                </c:pt>
                <c:pt idx="2">
                  <c:v>2018-2019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Опорно-двигательный аппарат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2016 - 2017</c:v>
                </c:pt>
                <c:pt idx="1">
                  <c:v>2017 - 2018</c:v>
                </c:pt>
                <c:pt idx="2">
                  <c:v>2018-2019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32</c:v>
                </c:pt>
                <c:pt idx="1">
                  <c:v>21</c:v>
                </c:pt>
                <c:pt idx="2">
                  <c:v>23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Зрение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2016 - 2017</c:v>
                </c:pt>
                <c:pt idx="1">
                  <c:v>2017 - 2018</c:v>
                </c:pt>
                <c:pt idx="2">
                  <c:v>2018-2019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168</c:v>
                </c:pt>
                <c:pt idx="1">
                  <c:v>222</c:v>
                </c:pt>
                <c:pt idx="2">
                  <c:v>251</c:v>
                </c:pt>
              </c:numCache>
            </c:numRef>
          </c:val>
        </c:ser>
        <c:axId val="65295872"/>
        <c:axId val="65297408"/>
      </c:barChart>
      <c:catAx>
        <c:axId val="65295872"/>
        <c:scaling>
          <c:orientation val="minMax"/>
        </c:scaling>
        <c:axPos val="b"/>
        <c:tickLblPos val="nextTo"/>
        <c:crossAx val="65297408"/>
        <c:crosses val="autoZero"/>
        <c:auto val="1"/>
        <c:lblAlgn val="ctr"/>
        <c:lblOffset val="100"/>
      </c:catAx>
      <c:valAx>
        <c:axId val="65297408"/>
        <c:scaling>
          <c:orientation val="minMax"/>
        </c:scaling>
        <c:axPos val="l"/>
        <c:numFmt formatCode="General" sourceLinked="1"/>
        <c:tickLblPos val="nextTo"/>
        <c:crossAx val="65295872"/>
        <c:crosses val="autoZero"/>
        <c:crossBetween val="between"/>
      </c:valAx>
      <c:dTable>
        <c:showHorzBorder val="1"/>
        <c:showVertBorder val="1"/>
        <c:showOutline val="1"/>
      </c:dTable>
      <c:spPr>
        <a:ln>
          <a:noFill/>
        </a:ln>
      </c:spPr>
    </c:plotArea>
    <c:legend>
      <c:legendPos val="r"/>
      <c:layout>
        <c:manualLayout>
          <c:xMode val="edge"/>
          <c:yMode val="edge"/>
          <c:x val="0.7626970119848967"/>
          <c:y val="0.39512326493810462"/>
          <c:w val="0.23513106769550707"/>
          <c:h val="0.46081210626873831"/>
        </c:manualLayout>
      </c:layout>
    </c:legend>
    <c:plotVisOnly val="1"/>
    <c:dispBlanksAs val="gap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D3417B-2A70-42B2-B72D-68D20E28B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417B-2A70-42B2-B72D-68D20E28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0D3417B-2A70-42B2-B72D-68D20E28B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D3417B-2A70-42B2-B72D-68D20E28BD42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625691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0D3417B-2A70-42B2-B72D-68D20E28BD42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059408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D3417B-2A70-42B2-B72D-68D20E28BD42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867509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417B-2A70-42B2-B72D-68D20E28BD42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46819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0D3417B-2A70-42B2-B72D-68D20E28BD42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352299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0D3417B-2A70-42B2-B72D-68D20E28BD42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4623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D3417B-2A70-42B2-B72D-68D20E28BD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5691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D3417B-2A70-42B2-B72D-68D20E28BD42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1658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0D3417B-2A70-42B2-B72D-68D20E28B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0D3417B-2A70-42B2-B72D-68D20E28BD42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0386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417B-2A70-42B2-B72D-68D20E28BD42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867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0D3417B-2A70-42B2-B72D-68D20E28BD42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702211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D3417B-2A70-42B2-B72D-68D20E28B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417B-2A70-42B2-B72D-68D20E28B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0D3417B-2A70-42B2-B72D-68D20E28B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0D3417B-2A70-42B2-B72D-68D20E28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D3417B-2A70-42B2-B72D-68D20E28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D3417B-2A70-42B2-B72D-68D20E28B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0D3417B-2A70-42B2-B72D-68D20E28B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D3417B-2A70-42B2-B72D-68D20E28B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C135EF7-218B-4275-9109-518DF4814E7D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D3417B-2A70-42B2-B72D-68D20E28BD42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51893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661248"/>
            <a:ext cx="8896785" cy="1080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 Костромы</a:t>
            </a:r>
          </a:p>
          <a:p>
            <a:pPr algn="ctr"/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«Средняя общеобразовательная школа № 24»</a:t>
            </a:r>
            <a:endParaRPr lang="ru-RU" sz="24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115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Спортивно-оздоровительная работа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13" descr="лого шеврон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3429000"/>
            <a:ext cx="2414964" cy="2414964"/>
          </a:xfrm>
        </p:spPr>
      </p:pic>
      <p:sp>
        <p:nvSpPr>
          <p:cNvPr id="6" name="Овал 5"/>
          <p:cNvSpPr/>
          <p:nvPr/>
        </p:nvSpPr>
        <p:spPr>
          <a:xfrm>
            <a:off x="5572132" y="3500438"/>
            <a:ext cx="2428892" cy="2286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Лаборатория</a:t>
            </a:r>
          </a:p>
          <a:p>
            <a:pPr algn="ctr"/>
            <a:r>
              <a:rPr lang="ru-RU" dirty="0" smtClean="0"/>
              <a:t>«Здоровье»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0298" y="1714488"/>
            <a:ext cx="457203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Спортивно – оздоровительный комплекс школы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8" idx="2"/>
            <a:endCxn id="5" idx="0"/>
          </p:cNvCxnSpPr>
          <p:nvPr/>
        </p:nvCxnSpPr>
        <p:spPr>
          <a:xfrm rot="5400000">
            <a:off x="3354072" y="1996758"/>
            <a:ext cx="714380" cy="21501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2"/>
            <a:endCxn id="6" idx="0"/>
          </p:cNvCxnSpPr>
          <p:nvPr/>
        </p:nvCxnSpPr>
        <p:spPr>
          <a:xfrm rot="16200000" flipH="1">
            <a:off x="5393537" y="2107397"/>
            <a:ext cx="785818" cy="20002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857620" y="4429132"/>
            <a:ext cx="171451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3786182" y="4786322"/>
            <a:ext cx="178595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837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Нормативная база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/>
              <a:t>Программа «Школьное здравоохранение»</a:t>
            </a:r>
          </a:p>
          <a:p>
            <a:r>
              <a:rPr lang="ru-RU" sz="3600" dirty="0" smtClean="0"/>
              <a:t>Программа по развитию физкультуры и спорта, деятельности ШСК «Мастер»на 2018 – 2021 гг.</a:t>
            </a:r>
          </a:p>
          <a:p>
            <a:r>
              <a:rPr lang="ru-RU" sz="3600" dirty="0" smtClean="0"/>
              <a:t>Программа формирования экологической культуры, здорового и безопасного образа жизни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47530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solidFill>
                  <a:srgbClr val="002060"/>
                </a:solidFill>
              </a:rPr>
              <a:t>Здоровьесберегающий</a:t>
            </a:r>
            <a:r>
              <a:rPr lang="ru-RU" sz="3600" dirty="0" smtClean="0">
                <a:solidFill>
                  <a:srgbClr val="002060"/>
                </a:solidFill>
              </a:rPr>
              <a:t> режим</a:t>
            </a:r>
            <a:endParaRPr lang="ru-RU" dirty="0"/>
          </a:p>
        </p:txBody>
      </p:sp>
      <p:pic>
        <p:nvPicPr>
          <p:cNvPr id="1026" name="Picture 2" descr="C:\Users\Физруки)\Desktop\фото мероприятия\Фото ноябрь 22.11.13г\IMG_63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500174"/>
            <a:ext cx="2321975" cy="1741481"/>
          </a:xfrm>
          <a:prstGeom prst="rect">
            <a:avLst/>
          </a:prstGeom>
          <a:noFill/>
        </p:spPr>
      </p:pic>
      <p:pic>
        <p:nvPicPr>
          <p:cNvPr id="1027" name="Picture 3" descr="C:\Users\Физруки)\Desktop\фото мероприятия\от меня\IMG_1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429000"/>
            <a:ext cx="3286148" cy="2190765"/>
          </a:xfrm>
          <a:prstGeom prst="rect">
            <a:avLst/>
          </a:prstGeom>
          <a:noFill/>
        </p:spPr>
      </p:pic>
      <p:pic>
        <p:nvPicPr>
          <p:cNvPr id="1028" name="Picture 4" descr="C:\Users\Физруки)\Desktop\Работа\Школа 24\День здоровья\Зарядка\Зарядка 2 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3263901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ШСК «Мастер»</a:t>
            </a:r>
            <a:endParaRPr lang="ru-RU" dirty="0"/>
          </a:p>
        </p:txBody>
      </p:sp>
      <p:pic>
        <p:nvPicPr>
          <p:cNvPr id="10" name="Рисунок 9" descr="Мастер текс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571612"/>
            <a:ext cx="2857899" cy="619211"/>
          </a:xfrm>
          <a:prstGeom prst="rect">
            <a:avLst/>
          </a:prstGeom>
        </p:spPr>
      </p:pic>
      <p:pic>
        <p:nvPicPr>
          <p:cNvPr id="12" name="Рисунок 11" descr="IMG_0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571744"/>
            <a:ext cx="2667019" cy="2000264"/>
          </a:xfrm>
          <a:prstGeom prst="rect">
            <a:avLst/>
          </a:prstGeom>
        </p:spPr>
      </p:pic>
      <p:pic>
        <p:nvPicPr>
          <p:cNvPr id="13" name="Рисунок 12" descr="IMG_06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929066"/>
            <a:ext cx="2786082" cy="1857388"/>
          </a:xfrm>
          <a:prstGeom prst="rect">
            <a:avLst/>
          </a:prstGeom>
        </p:spPr>
      </p:pic>
      <p:pic>
        <p:nvPicPr>
          <p:cNvPr id="14" name="Рисунок 13" descr="DSC_02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3929066"/>
            <a:ext cx="2696436" cy="1785950"/>
          </a:xfrm>
          <a:prstGeom prst="rect">
            <a:avLst/>
          </a:prstGeom>
        </p:spPr>
      </p:pic>
      <p:pic>
        <p:nvPicPr>
          <p:cNvPr id="15" name="Рисунок 14" descr="DSC_043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1857364"/>
            <a:ext cx="2658841" cy="1762669"/>
          </a:xfrm>
          <a:prstGeom prst="rect">
            <a:avLst/>
          </a:prstGeom>
        </p:spPr>
      </p:pic>
      <p:pic>
        <p:nvPicPr>
          <p:cNvPr id="17" name="Содержимое 13" descr="лого шеврон.png"/>
          <p:cNvPicPr>
            <a:picLocks noGrp="1" noChangeAspect="1"/>
          </p:cNvPicPr>
          <p:nvPr>
            <p:ph sz="quarter" idx="1"/>
          </p:nvPr>
        </p:nvPicPr>
        <p:blipFill>
          <a:blip r:embed="rId7" cstate="print"/>
          <a:stretch>
            <a:fillRect/>
          </a:stretch>
        </p:blipFill>
        <p:spPr>
          <a:xfrm>
            <a:off x="285720" y="1428736"/>
            <a:ext cx="1857388" cy="18573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Деятельность Клуба</a:t>
            </a:r>
            <a:endParaRPr lang="ru-RU" dirty="0"/>
          </a:p>
        </p:txBody>
      </p:sp>
      <p:pic>
        <p:nvPicPr>
          <p:cNvPr id="9" name="Рисунок 8" descr="стар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2437039" cy="16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кудо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643050"/>
            <a:ext cx="2861495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08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71876"/>
            <a:ext cx="2571767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1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4143380"/>
            <a:ext cx="2857520" cy="1905013"/>
          </a:xfrm>
          <a:prstGeom prst="rect">
            <a:avLst/>
          </a:prstGeom>
        </p:spPr>
      </p:pic>
      <p:pic>
        <p:nvPicPr>
          <p:cNvPr id="14" name="Рисунок 13" descr="P21101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1643050"/>
            <a:ext cx="2643206" cy="198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волейбол дет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6357950" y="4143380"/>
            <a:ext cx="2476486" cy="185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Кадровый ресурс</a:t>
            </a:r>
            <a:endParaRPr lang="ru-RU" dirty="0"/>
          </a:p>
        </p:txBody>
      </p:sp>
      <p:pic>
        <p:nvPicPr>
          <p:cNvPr id="1026" name="Picture 2" descr="C:\Users\Физруки)\Desktop\фото мероприятия\от меня\5-1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1487097" cy="2214578"/>
          </a:xfrm>
          <a:prstGeom prst="rect">
            <a:avLst/>
          </a:prstGeom>
          <a:noFill/>
        </p:spPr>
      </p:pic>
      <p:pic>
        <p:nvPicPr>
          <p:cNvPr id="1027" name="Picture 3" descr="C:\Users\Физруки)\Desktop\фото мероприятия\от меня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428736"/>
            <a:ext cx="1663693" cy="2299045"/>
          </a:xfrm>
          <a:prstGeom prst="rect">
            <a:avLst/>
          </a:prstGeom>
          <a:noFill/>
        </p:spPr>
      </p:pic>
      <p:pic>
        <p:nvPicPr>
          <p:cNvPr id="1028" name="Picture 4" descr="C:\Users\Физруки)\Desktop\фото мероприятия\от меня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929066"/>
            <a:ext cx="1735131" cy="2397764"/>
          </a:xfrm>
          <a:prstGeom prst="rect">
            <a:avLst/>
          </a:prstGeom>
          <a:noFill/>
        </p:spPr>
      </p:pic>
      <p:pic>
        <p:nvPicPr>
          <p:cNvPr id="1029" name="Picture 5" descr="C:\Users\Физруки)\Desktop\фото мероприятия\от меня\104-1е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430280"/>
            <a:ext cx="1597921" cy="2379616"/>
          </a:xfrm>
          <a:prstGeom prst="rect">
            <a:avLst/>
          </a:prstGeom>
          <a:noFill/>
        </p:spPr>
      </p:pic>
      <p:pic>
        <p:nvPicPr>
          <p:cNvPr id="1030" name="Picture 6" descr="C:\Users\Физруки)\Desktop\фото мероприятия\от меня\Новая папка\38-1е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857628"/>
            <a:ext cx="167898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Социальные партнеры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7554" y="1071546"/>
            <a:ext cx="2500330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ГИБДД по Костромской области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2357430"/>
            <a:ext cx="2500330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МБУ «ПМПК»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7950" y="2357430"/>
            <a:ext cx="2500330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УФСКН России по Костромской области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50" y="3929066"/>
            <a:ext cx="2500330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Подростковый клуб «Лидер» ДЮЦ «АРС»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4000504"/>
            <a:ext cx="2500330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 № 2 УМВД России по г.Кострома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5072074"/>
            <a:ext cx="2500330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ОГБУЗ «Детская городская больница г.Костромы»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428992" y="2500306"/>
            <a:ext cx="2428892" cy="228601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Лаборатория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«Здоровье»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Социальные партнеры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7554" y="1071546"/>
            <a:ext cx="2500330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СШОР им. </a:t>
            </a:r>
          </a:p>
          <a:p>
            <a:pPr algn="ctr"/>
            <a:r>
              <a:rPr lang="ru-RU" dirty="0" smtClean="0"/>
              <a:t>А. </a:t>
            </a:r>
            <a:r>
              <a:rPr lang="ru-RU" dirty="0" err="1" smtClean="0"/>
              <a:t>Голубева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2357430"/>
            <a:ext cx="2500330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КОО ОФСОО «ФКР»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7950" y="2357430"/>
            <a:ext cx="2500330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ДЮСШ № 2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50" y="3929066"/>
            <a:ext cx="2500330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ДЮЦ «АРС»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4000504"/>
            <a:ext cx="2500330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КООО «Федерация </a:t>
            </a:r>
            <a:r>
              <a:rPr lang="ru-RU" dirty="0" err="1" smtClean="0"/>
              <a:t>Окинавского</a:t>
            </a:r>
            <a:r>
              <a:rPr lang="ru-RU" dirty="0" smtClean="0"/>
              <a:t> карате </a:t>
            </a:r>
            <a:r>
              <a:rPr lang="ru-RU" dirty="0" err="1" smtClean="0"/>
              <a:t>Годзю-рю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5072074"/>
            <a:ext cx="2643206" cy="14287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КООО «Студенческая федерация </a:t>
            </a:r>
            <a:r>
              <a:rPr lang="ru-RU" dirty="0" err="1" smtClean="0"/>
              <a:t>киокусинкай</a:t>
            </a:r>
            <a:r>
              <a:rPr lang="ru-RU" dirty="0" smtClean="0"/>
              <a:t> Костромской области»</a:t>
            </a:r>
            <a:endParaRPr lang="ru-RU" dirty="0"/>
          </a:p>
        </p:txBody>
      </p:sp>
      <p:pic>
        <p:nvPicPr>
          <p:cNvPr id="10" name="Содержимое 13" descr="лого шеврон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2643182"/>
            <a:ext cx="2071702" cy="20717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Мониторинговые исследования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00034" y="1500174"/>
          <a:ext cx="4071966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929190" y="1571612"/>
          <a:ext cx="3786214" cy="2472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2500298" y="4143380"/>
          <a:ext cx="4177526" cy="218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Группы здоровья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4119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85786" y="1571612"/>
            <a:ext cx="1357322" cy="2058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00166" y="4000504"/>
            <a:ext cx="1357322" cy="20843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071934" y="1857364"/>
            <a:ext cx="1500198" cy="20406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858016" y="2285992"/>
            <a:ext cx="1714512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543435" y="4100507"/>
            <a:ext cx="1485889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Итоги конкурсов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Физкультурные группы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0" y="1428736"/>
          <a:ext cx="8572560" cy="473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9462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Диспансерный учет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1388660"/>
          <a:ext cx="8643998" cy="4969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Проблемы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00430" y="2928934"/>
            <a:ext cx="2428892" cy="17859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1714488"/>
            <a:ext cx="2214578" cy="135732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Превышение нормы численности учащихся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4786322"/>
            <a:ext cx="2214578" cy="135732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медицинских кадров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7950" y="1714488"/>
            <a:ext cx="2214578" cy="135732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Высокая нагрузка на штатные единицы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00826" y="4714884"/>
            <a:ext cx="2214578" cy="135732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Ослабленное состояние здоровья будущих первоклассников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Перспективы развития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074" name="AutoShape 2" descr="data:image/jpeg;base64,/9j/4AAQSkZJRgABAQAAAQABAAD/2wCEAAkGBxISEhUTEhIVFRUWFxUVFRgWFRUXGBgYGBYXGBUXHhgYHSggHRolHRYVITEhJSkrLi4uFx8zODMtNygtLisBCgoKDg0OGxAQGy0lHyUtLS0tLS0tLS0tLS0tLS0tLS0tLS0tLS0tLS0tLS0tLS0tLS0tLS0tLS0tLS0tLS0tLf/AABEIAM0A9gMBEQACEQEDEQH/xAAbAAABBQEBAAAAAAAAAAAAAAAGAAEDBAUHAv/EAEEQAAIABAQEAwQJAgQFBQAAAAECAAMEEQUSITEGQVFxImGBEzKRsQcUI0JScqHB0TNigqLh8RUkQ8LSFkRTY5L/xAAbAQACAwEBAQAAAAAAAAAAAAAABQEDBAIGB//EAC4RAAICAgICAQMEAQQDAQAAAAABAgMEEQUhEjFBEyIyFFFhcSMGFTNCJGKBNP/aAAwDAQACEQMRAD8A7jAAoAFAAxiCCObNCi7EAecV2WxgtyZ1CEpdIqSsXkMbCYLxmjyFEn4pl8sW2K24l5TG1Pa2jPrR6iQGgAeABQAKABQAMYA0ZuMYoshbnUnYQvzs1Y8OvZpxcWV8tAtM4pnXuMtultI89/u+Q5b2Oo8VVrTCLAcbWoBBFnG46+Yh/gZyyF37FOZhSof8GyIZMxCgAeABQANAAoAHgAUADQAPAA0ADwAMYAFAA8ACgAUADGIAAeKcTLTStzlXS3nzMeP5O+Vlzin0j0vHYijWpP2weephfGD9jXxXyGfA2LmaGlMblLEE9Dyj0/FXyknGXwec5XHjCanH5CwQ6FAoAFAA8ACgAaABjAQAHH1QVnKDtk0/ePM8vXJ2p/B6PiZRVT/cEnrYVqka/VRucCT2arUDUZWLdrQ04ytq4WcpNOrTOox6Y82KAB4AFAA0ACgAUACgAUACgAUACgARgAUACgAUADwAMYAOX8dUbyZxe32cw3B5A8x5GPNZ2G42Oa+T0WBmJ1qD+ARm1sY40o2yt2dG+jPDXVHnuCPaWCA6HKOdvMw84/H8FsRchf5yUf2DiGotHgAUACgAUADQAIwAYfFPD6VkrKTlddUboeh6iMuTjRtXZfjZMqZdHKanh2elStMzygzi6tnsh1tv18oSvHSn47HSyfKPno6hwlw0tGhu2eY1szWsNNlHlDrGx41LYnycmVr18BFGozDwAKABjAAojYDXg2A8SAoAFAAoAHgAUADGABQAPAAoAGgAZmtvAHsyMYxKnWW3tcrrzBsb/GMuXdCqP3F+NRZZL7TltLX06VTzvqqFP+nLOym/vd4RxyYqXnoeTxJyh4+XZ1Th3GZdVKzy9LeFl5qRy7Q9xblbDaEd9EqptM1o0lDHgAUACgAaABQAImAjYK8f44aeRlT+pMOVbb25/wAesYM6xqPhH2zbhVqUvOXpHOMWUq+SZcOm+uzWF9Y874zrbTPRRlXOKkggwXiybLQK7EhbWPMjzhzx2S5S8JirkMWMV5xCzDeKkf3rdxv8Ica2Jjfp6pXF1N4PQbJbwEdkFVWS5YzTHVB1YgfOOZTUe2WQqnN6gtg9iPFQBtKAI/EdQe1o87m8vOM/GtDWni21uZXouLWzWmqLcyNLRxj8xZ5asRbdxK1uAWyZoYBgbg6gx6SE1OPkhHJOMvFkkdkCgAUACgAeABjAAoAFAAoAMjiDG1pgLjU3t00gAAcW4wmPe23n/EQ2SkYWIV7tKBYkkkn9hHnc+Tsv0/R6LBj9OjfyVcKtMmy1Y2UsuYnkLi8VUU+U0md3W+FbkgzpF/4XiJT/ANvPF1P4R0/wn9CIY6eNb/DFn/6Kf/ZHRpUwEAg3B2I2htGSktoWOLi9M93iQFAAoAFeABrwAYuP8SSKVSXa7clB19ekYr8yNfUe2aaMSdnfpAvhdLOrKlK6qX2UiV4pavpmI902Oyg+K53IEU49U5z+pYab7K6ofSr/APrML6SHltPEyVfxIM1wRcjQML8iOflGfkIJWJovwZSdWgfoycgt0IjNi9XmrKTdOyQTWGmoPKPRJnn4rZvcOY4ZE5HnTCEUNm5k+EgC3PW0VyuhE10cbkXvUIl3GfpImNdadMg2zNYt6DYRlszN9RR6PE/03GOnc9/wgKra2ZObPNdnbqxv8OkYpzcnvZ6KnFrpj41rR6pa502OnSKLKITXaJsx4zNOViIbbfpGCeI4+hfdjTj6Oo8ETS1KpP4mA7Xj0XGqX0EmeJ5LSvegghiYRQAKABQAPAAxgAUAHiZMAFyQB5xXOcYLcnolRb6RT/4vIvb2i3jKuQok9KRd+lu1vRjccyBMpw4scrfodPnaNkJxktr0UaaemcoqLX3IgfsneicyyZSkDw2I9bx5jKklkNM9NipuhNGdKbLmtvlPzEacP/lRmy/+NnVJtAaijlNNBnoZazARpOlErclT963Q/rDu2qFq1IS1WyrluJRoZtVRKHQmppW1DLe6j+5d1PbTtCuVV2I9w7iMvqU5a1LqQW0mPyHAOcKTuDy9dovq5SiaW3pmW3AuretbRJU4zLX3fEfLb4mGEJKa8ovoySi4PTM6djEw7WX0v847SIKk/GpiC5mHyFhr+kYM7Mjjw38mzExHdLv0ZNTxZNY5A1ja5AtoO8edlyGTNN+kOocdQn2XuEsDpWQVbkTphBclyGEo7kBTsR1OsPsLHioKT7Yoy8mbk4RfRr4JK+sqKmcL5yWkodVRL2U22zEC9/OGXRgOf/SaS1YVGpyywB3B/eFPIrtNjbjnteKMebTZVEpFLvzyi+vPytC3FmvqOyT6QyzOq/BLbK+IU02QqliAWJ0BvYW18o3Sz1b1At4TjYyk5Woz/a33MV+TZ6yNcYdRQgYjR0KJJPLTAN4NAQPPPLSI0cSkd+4PlZaKnH/1qT3IuTDqmCjBJHzHkHvJn/ZtRaZBQAPAA0ACgARgAUAAJxPixaYUB8K6W848fymXO21wT6R6PjsNRh5NdsH3qLQsUBt4L5NDCcTLrMp2Nw6MVHRlGYW+EPuKyJRs+nJ9CflMWLh5x9glX0VyzSjntqybOvnbmPMR6Rnn/g84HVC5lPs3u9+YhFyeNtfUj7Q543JSf02QTMMmiawyNlsbNY2sdtYowb61JNsvzKptNJHUOD8clpTpJmHKZShQx1DW6R6OE4zW4iCcXF6kU1xFpKz5coBkmTHeXmuMisozC3fMR3iLo+UGjqrSkmwQ+vEPZVZ0AsxAOhjykeNnOLlrtHppZ9akom3guI5zkAYi181jYeRPWGPFfWhJwn6MPJ/RnBSj7NzWPQ96Ekk0jPxPDPa2ImMjDTSxFux5+cYMrChfryNdGZOlaiZi8LhblJjByLFjqSOY1iJcfU4qKWjpZtkXs1qOiEpMouLjK1tLgixvGyEVGOjJJ+b2/ZJ/6jyhZEp18C5MqC5AAtvyNoVZvJKnqKGGNgea3JmQ8pGfMwuwPMm47352jzuVyF1y+4cU40K1uJKLAWUWHlGB2SZfrb2wd4tP9P8AxftDPjl0xrxm9sG7QzHIjNtvEpnMtLs8NNJ8onRW5/sRx0ittsTDQxJDfR2vh3iILKlpoQqIvnoohxXrwR80zV/5E/7CqlrEmC6nuOY9I7MpYEACgAUADwAMTAAoAOWcVymk1Dg7MSynqDHkM7GcLX+zPV4GRGdKXygfnVUZ41mp2fuanBNI0+puPdlqzN3KkKP1hrx+P5WKT+BVn5Gq9GfPoH9rnU2I0sBrfnHozz+ySjwgg+0MsqAxJuNTY8hGfJg51tIvxpJWJs0jOzaryjw0q5VyaZ66txkujxRzp3tQAqMm+a9mAO4t3j0nE+copp9Cbk3XHrXZvJLh+k2I/Fsz67E6aRcMy5vwrqf02jZj8ddc+o9GiGPZNg7W8WTDcSUWUOtgWP7CHuPwtcHuwYV4aS+8zqPGp8t84mEk+8GJKt5EfxG+zj6Jw8Ui26qlQ76N+ZxzLCXEsmZ+EEZQeubp5bwnXBTc9b6PM5eZXB6g9keEcbB2y1CBAT4WS5A6Ag6+sTmcL9OHlB+jNRn+UtSDqVRE6sbfOPn2ZzcapONfbQ5hV5dskp6CTLJZJahm95ran1jzWRmWXy8pGyKaWtgjizfbTPzGJ9o9DiL/AArZElR1jhw/YtcNGDxRPVigBBK3vbleGeDBxQx41ewfVo37G+hp0doqsfR5EdFLFEojY4iTmT+1hN9aKm20NaX9iPnGX3fI1cP4keWRflzG8WpmRo6NwvjX1pGNtUIBPW4v8Ykg2Yhsgr1takpczmw+cZ8jIrojuRbXTO16iYT8WoDohI63hPLnlvSj0MlxFjW2zXwzFZc8eA6jcHcQ0xs2vI/H2YL8adP5IvxsM+zMxzDpE6WRPUFRzvYjsYz5MKnHdhoossjLVZzeRw7Im14p5Tu0oBmdiReyjYEDa5UfGE9NULbfGHob23Wwo8prs6FKkSKKUElIBroOZPMkw9qqjWtRQknZKx7kzEn2ZzMKqGO5AtEu6uL02TGEpdpHhlBiY2wk9J7Bwmu2jPqsMlk31UnmptFF+HTb7RdVlW1ej1Q4dLlXyXudyTcmLKMaFMftRxdfO17kCfF2LzVnGUJhVMoIC6XuNbnePY8TiVTq89bZtxIQ1tg8LQ8UUlpDJMhef0ixQ6POZvNutuuC7IXmXjvSS7PPZGZbc/uZdosImzNQuUdTp/qYQch/qTCxE05bYtty6oe2blLgMtNWOdhqLiwBHlHgOS/1hkZKcKl4xZgXITdq8euw+k1hU2Oo3tHh5x8m2z6vTHypg/4RoS54YXEVJEuLQFYq/wBs/cxtiuh1j9VoqOYlLsv30DFf/Uf8whxT+CN3Gt9lPvFrQ42eZpjqJVMUWFLFAcs9yxqO4gOZvUGasyr1IbxC57jsYaVdRR84yJbtkz1TEf772i1GZnZOCsO9jSpf3n+0b/FsPhaOiDdMQDOccW4oWqHUnRPCB6XJjyXKSlZdr4R6ji6YxqUvlmOtTCxwGnii5g+IGXOQg/eAPYmNOHJ12poy5lMZ1NM6kDHtk3o8boGuN6srLVAfeJJ7D/eEvN2NQUf3G3EVKVjk/gC8Jr/q9Qs4aixVx1U/7CFGFkuiWx1mY0boaNPEeLJk/wAcmkmsEB1ym1uZ0h5LJyLY6itCSONTU/vfYNniv2h8V19NoTW4d+9y2NKbaIrSJsMqZkyaMtQCB4iACCR0N9IYcdR9++0Zc+5eOloJ7x6Hel2I9CiPLsNGVjmCJPHiGo2I94dv4hjiZk6O4s6rscfQA4rQTaXVhmTkw29ehj1eNyVV8d+mb4ZHXbMdpxNm6gGGEZdJnj8lbtkTSp40v1EcZbX0Zf0zK4B3LqgND5R8CzIuV03/ACzzVlTbbRZc3B7RiS0yupf5EbMw6xLifZsWX+CH9I81c4iWxBsbGCMV5I0Se0DofRe0XTQ0o/BDM+kQl2XA5We+/f8AaG1P4I38b/2Kz7RcxqiF+UdRK5jiOitjwEHuR7w7iJj7Kch6rf8ARelUrOTYWsdcxsB6n5Q20fNpvbbNPC6dGdUDFyzKpIFlGY20vqYsRXs7uq2FhsNBAQIwEM5X9I+GPKnmeoJlzLXI+64ABB8jYQizsX7nJIe8dl/Z4MGJNTeFMqxsp79BLwfhrVE5Wt9mhDMeWmy941YOJKyaeukYc7KUINfJ1YCPUpHmwM+ksWky3HJivxH+kJ+Vr3FMa8TZ4zaOdUAea7KutpbPbmcouQPO0KoUeS6G8shRf3HUOAcS9tShCfHKOQ+anVD8Db0h9gXKVen7Qg5Cpwt38MGZuHpMn1LJIAlSnytYG4J3IBG2mtusbXFfJkTa+S1IppSC6qovzFtYpttpoW5dF0K7LHpdinVIXQWJ6nb4R5zO5ac341ehti8el3IqnEHHMfAQvhl3qW/IYfoq2taLdLViZysY9Rxuf9ePjL2JM/C+i9r0R1dKrA6D9vhDqM5Qf2i3bATiHho5i8nU7lOV/wC3+I9Hgct6jYLb6O/IEKgEXBBBG45jWGmZNWY0nH9jKotB3yHYfKPiN6atl/Z5iX5P+yOqq3RGynlHEK4yl2dU1xc1sMZh27D5RnktNn1jHWqor+EVa1vA3YxzFfcWsw82i9hFsl2NKX9iEzaRCXZc/QP1R8b/AJv2hpUvsQx4z0yCY2kWsbaIGG0doqmx46Kh4gCWk99fzD5x3BbkZcx6pk/4N+bJDoMx8x5HraG69HzeT7Zb4WpLVMpRreYp0B2GsdL0c/B20GABExAGFxbjEqmk3mKHz+FUNrN1uDyEZMy5V1/yasSh3T0ujlgnSEqAzSEaWbEyxmCjrbW/pCCu7vyaPQWY8vDxg+/3On0GPUqoiyxlBW4VVAA5W7x6LFthZDcTzt9U4TambFJWpMF1PcHeNOjOCvG+ES0oprjMzjK2Z2LNow67ekY82HlUzVhS8bEAnAcwCvkkkWImA321ltCrEa8+xnmx8odGjjjCinO1NUrlb7qkhlBN7HlYHnEZEfCb+k/Z3Q1OC+tH0WuH8RxCrVmp5isFbKwZwCDYEEi2oI+Ud1QyZ/jIrteJB/dE8V1LVU5T6ygCM1lKsCMx1t5RlzMXI1ufZqxcnHe1DognT9TCf6Y0hFeOytNnx3GBLkkLBZ5M9QPO/a2sNePTjamhXyUlKrTCdhHq/R5dMz6qTrHaezloHsawGXPHiBDcmWwPbzjZXmWQg476KZ0+XohmSytlPIADzt+8eFzKJwsba9njsnHnVN+S6KeIe43aKKvyRzR1NBux27L8oy2e2fVMf/ij/RWrfdPYxEPZazC+6vaLJexnT+CPLwL2W76B+pPif80NKvwQy4z0ytHbG+zy3KO4lMh7x0VivEM5ZbwaUHqJSG9mcA2OtrGLqfyMee9Y0mdAwrhMTXymeFUWsMt3I8uUNfg+cv2w9wfApFMPsl8XNm1Y+vL0iQ9GpeIb12Bk4pxDTyAc8wX/AArqYx25tUPns1V4dtnpdAFKR8YrsxBFNKtfpYahL9WO9thGOClkz8n6Ns2sSvxXsGMVltKnPLcWKsR6X0PwhfZT4zaGVN/lBMvyKkiWovsSR2tG3im9yMfLa1Fm1h+M6WY2Nt4ebERXxLiWbNoWknWy2ZubC4t8IzZCf02kacfSmmBlHOcEFPesbHvp+8I4w29Dty1HZoLhObxTHuTrvDCFdNa3IwTnbN6Rq8GzjRVqtm+xmgpMN/d5qT5X+cFd8IT+19EW0WTh2u0dZlTaepXQy5yg+TAH+YYqUbFoWtSrfrTAPirhibKZpklc8s3Nh7y9dOYhFlcc4yco+h7icinFQn7BNUmOcqqxbpaMVePKT1o3Tuilt+gkwDCTJu72ztpb8I/mHuHiqpbkIs3J+o9QNYiGSmn8mBxaXojYRJyUp8jpHXkQU6inBFiBbzjPZWpLT7M1tUbFqSMDFaBwrZQWBB7iFFvH+EvKPoSWcbKuxOHaCnN7v5V+UJLa9SZ72jquK/ghqz4G7GOIrstMQe6vaOpexpT+CPL7QL2Wg7VHxP8AmhrV+CGXG+mVgI7Yz2M52jtFUmKJOGxs0QRs0uGzerk/mJ+CtF1H5oX8k9Y0zokypCak2PLr5WjRmZsaF/J47FwpXy38EjcXzhYZtelhf1hDPk8mT8l6G/8AtdC6Z6lGuxAkJNEuWpyuxvv0CjffrGzGWRlrcnpGXIePiPUVtmhK4KpJCmbUu03KLsXNk/8AyP3hjVgVV9vswWZ9s+l0amH+2mIPYolNJ+7dbuR1y6Bb+d42xio+kYpNvts5bxqp+uzFLFipUZjYE6A8oRZjasY+w1/jRG7qAA3e43EWcUvyZVyr7ijy0zLvtyPIw4E+iedL9lNZGJ0JUkW1F9N9NdI6a2tEReiuskJ/SQL/AHN4z6DYRneNHe9GiORL9z0Zcw6vNJHO5Fv9PSOHixl7O/1co+inMlr+Nr+hEVf7dU/7LFyNiNPgPF2pq1Lk+znES36G/uNbqDpfzjilfRt8Dq5/Wr8vk6PxHj0yTMyJawGt9b3jJyPIWVW+EPRbgYELYeUgFoKorPd2F83vHQWUm7HtFWFlRh5Tl7NubjSeox9FydxDKv4XEYsi/KtnvbSLKMSmC70Z0/EJxbwOlrjxZ9R6GLcWUvNeUmTk1xUH4pBMhuI9ZF7SPLyWmxmiWc6KcxY5ZW0V5kuOdExGuR5wvycONna9m2u9r2ealrqex+UI7aJ1y7RuhNSWzGvovaKZIbVP7EeWMQkXfAP1G7/mhpV+Iz41/Y/7K14tGRHMOsSimR5zxJA4gOTX4SW9XL8g5/yn+Y0Y6/yIWcs9Y0guxHDWds6TCpIsfTbtF2Rgxul5M8lj5sqU4ozlwqbKbOPtSRbfa/OMuRxu4pQNONyD23MKuEq2bSgq93QkkqN1J3IP7RuqUMetR3owXSnfY5aNvH6pJ708q49jn9rOJOmWWMyoR1LW08o5WZTvXkcfp7Et6L83iemUGzFrDYKdfIXjR9SGt7OFVNvWjmmMor1M2ofQOwKrpoMoFz8I8vm5H1LGoHp8Kj6dSczDq52Y3G3KHHG1+FW/3E3IW+dpGk420PpDDZhCDieXae3WwPwixnJnvU+Wv7xGidl3CsCqKuYUVSttWLghV6ctz0gZyeOMcEWh9mucu7Akkiy72sBz9YX5WTKuWojDEx4WRbkwdE52S4NzLIKnprmG3mIXzsk5qUjbCuKg4oOMZxQTys0HR5ctuxKi49DeF2c/O7Yw4+KrpMWbNVtIohGUXs0ykpbMOoTK1jqP2j1GLCq2rbR5rKdlVmtm7guH003mcw5ExesatPaRneTa1rYVoLaRolKNa3L0UQi5y0vYyuDt2iqOVVJbUi2WPZHpo8uojuMoy9FMq5R/JFaYsS9JbZwk9nv6sbeIhf1PwhRkctTW9LsY14Nk0mypPkDUXv8ApFEeUouepo0Pj7Yx3EyKmQRaw0GkV5GJ15w7RqxslaUJ9NFVjC/xafZvUtowZ51b8xhpV+I0478GQx2M9ldt4lFUxok42ODEo52bnBo/5m/RH/aNON/yCnmX/wCMw9UwzR4pnsRxOShFyfwEIuclFFVqgnY2EeJzcyd8330eroxYVR9dnn2tucYVv2aVFPo8TmzAt94D4iNULLJtR2VyrjD7tAzViY5Jc5RrZf3PnG9QUGortmdzk05S6QkowwBVrAe9e5+Aj0tFfhBI85dLyk2R5pC/dd+5yd9BF2ik7DjXCUipmiY7OuliEIAbzNwTEkHPp8w0VbMEsDKvtEAIzG1vCdfvXtqIAD7DqidTUkv29mfXxbgA6pmPW1heAB/+ISp1lqJSMORIzAehjlwT9olNr0C30hohaXKl+zly0BckWALHQABdTpf4wtzK9ta6Qww56Tb7YGS2yywoYMAzAEXG5vbX1hTkV/dvY3pnuOmS0qXlT35osu3YtrGvCqjYpJmTMtlW4tEUyT7SxBt3/WIx8n9LJxl6LMmj9VBSj7FLoGU39qqnqLxpfKx+EZFxMn8m7IxU5QpfM3NgLQszsuy9etIZYeHXU/e2eaqrUDxNf1hbVCyT1HZvn9OK3IfA6h3YlVyy+fmeUek4yi2vuQg5G+qzqJts+XX4R1y+S66tL2ynjqVZPb+ClMn35x4/Tb2z0ka/2IHmR2kWqJHe8el4m7yThIRcpSlqa6KdVSX1XQxqyMFT+6Jmx81x6l6BeskspIYWJJMUKtwWmen4yxTrfiVDANVIgbeJOZMUScNjXgI2EfBksiaXIIXKQCeZJjZixalsQczkVuvwT7DZTG88qz1MF1IHMGM+XFyqkkX4klG6LZkiojwzrez2O17PDT4PAly16JKGZmcDvf4RqxanK2KRmyrNVsrYlQ5WFz4SLi/LqI9NVgRhPzZ5y3NlOPiitIUEfqP2jfrRhbPE+jRtTofSAjZ0PEMMmUi+0WsITo+h9LaE+VhAAC4vVNNmGchuwIN9zcaAwAFGEri9TLVi6CUwH9TKMy9gL2IgAuTqYy3KfAcj2joCCZKksCs6UHUnXSzg7XVt7+UVWUxmtMsrtlW9oEuLsNp6fL9Xms4c3IYDw6CwvzhLl4yq1obYuTK3ezMo672azBa4cKtjrexuIzVynF6ga5xhJbn8FWa833iDbmANAOWka1iPpyWzI8tfjHoYzT13+J7QyhjVJb0L55Fu9bCfAeCaufZn+wTfM4uxHkm/xtHc8euS1orjfZF7TCXEfo/RFDSi00qPErkXbzU7A+URDGrh6RM8iyf5MqU6KBZRa2hFrEHoRyi9dFOyOvU5bjlv/MJ+Zpc4KSG/E2qMmmYrVEeaUD0bnr0RtUR2oHDsLOHqSC3nYfvDziqWm5sS8ncmlEmdYd6E7KNbRLMFmHY8xHM61JaZsw8uyh/awXxHDnlb6ryb+ekYLKXA9TicjC7r5MtjrFSGJPTUjzPdGnU7RZCuUjDfnVVLt9mzR4Sq6nxHz29BGyFCXs89k8rZZ1HpG5RLYxeloU2Nye2asp4s2VDrXJci+otcQsy+RjT1oY4vHysXlsqV2H3JeWQb6ldrR5+6yqctr5HNKsgvGRmSpUxzZVJtofKJqodktRJsyFBbkbNLLWnUl2GYjW3LyEPsLB+l90vYly836n2xKNUGqZySR4GYqqhgeZvcjlDNCxhpQ8AoP6s5m8kGUdrm5gbAIaLAKaULLJTuwzH4mIAwKThebUuJ1fMz81lI3gA5XI/aADcquHaZ5eQSUSw8JRQCPUbwAZPC055E1qKbsAXkn+29yvbW4gAqcRvlnsOWhHewjpAVZzmYhy/1ANP7wNx+bpAABY0zTFvvY39DvGDMpc1tG3DtUHplXDHW9216DnCyqx1vpbGdtSsj70bU2YAPEAt9lLC/wjY7shraSMipoT7IKPF2kMWky1Vz94oGYeQJvYdozqzK/YudWJ7Dv6PuLHqmeRPIMxRnRrAZluAwIHMEj4xvxL3L7Z+zBlY8YfdD0HVo2mMycXwNJxzDwTLWzjn0DDmIkAVrqOZJNpq6HQMNUbyudj5GOZqLi1I6hJxltA7imGgAurZRzBGmvQx53Nxq6/uTH+Fk2WdNFSRSjKGZt+QEKpWaekhnGHl7LNBXBjkC2CgAaW+Mei42yXhpiLkoRUui8UhquxdsjaXBoDw1OCLEDtBKJ3GcoPaMp+G5IbMAfyk3UekU/RSezc+Uv8PDZL9Ttyi1JGGVjk9t7PQkxJzssU0veJRzJ9FoC0dPtdeznpezCqKkBszSmvtcXtHncvHvsl2h9iZNNUfZ7psYzMFCkwttwpwjuQwhlwtlqJZkzSjll2N9PK8RTkSq/Em7HjZpSCLCuJpdJL+0khgz2BUDMdL6k7w943LndtSEPJYkKXuBi0GMI+ImqZSFL5rfesFAAhuKw4bjylGmWaT0yj/yiAI5nHsldTJmgHYkKL/EwAFqKAAALAaCABzABl1uCJNqJVQSwaVfKAbA77+Wu0AGXxZhjsRNQXAFmA3FufaJAF0mEG4iQMjG5Yz5gPe3/Nz+MQ1sneijTywg+zUKebbt52PIdop+jFPZZ9STWj0UVdW1J+JizxOfIqzp7a20F45nKEFtgoyfo0+Gz9XrqVtfGFJN9Cs1TY9tRp1ELpWL9QtfJv8ApydD2dpvDQWjwMAe41nASVB+84A7gE/tCrlrXGjoYcbWpXdgBWOWFrkx5eM5P2z1Ma4pdIyKhZwICG46Rtx6q7Xp+zNkWTrj5It0UioJBZgADe3WHePgKqW9iS7Pdq1o2wIaJC72xERz5rbWzvTST0NlifJethptbQxSOtEMimII4sn4xcjuqDnPxIWXyjzM+Xt8+vR6CPGU+PfseVYb6DtHcOWm7UzmfGVqtpHsTBa5IsNzyj00ZJpNfJ5qcHGTT+C1RYJPqReWgRP/AJJl1B/Ku7d9BESaBMx6iSklmVT7Q63bLuBuQBsseVzLp32OMfSPT4dUKK1KXtkAnAxh8ezb57RpYfKnz5Zp5KBg7Xdj90La2vLX/SH/ABENJsRcrNOSRfrfo6nqmaVNVnGuSxW/kG694dCY2OB8ZlN/y86UsqoTQgoFL2/7vnAAT4phEmpULOQMqm41IsbW5GAC/AA8ACgAYwADWO8O5rzJIs27L18x0PlEgAmMJZRcag21gfZKMpGb3QDc6AAXJ8gIj0RsJsL4GnzULzCJRt4FYEm/9wB0HlHM9tdHUWk+y5hX0beLNVTs4/Agyg+RJ1t2jLHHb7mzTLJSWooG+O6hfrjeysvsQiLbYGXrb0Pyhbk2JX9fAyxam6e/k6RwjxHLrJIYECYNJiX1DDc2/Cd7+cNqLYzj7E91bhJo3gYv2VfAPccSA1PnN7y3Vlt1Pht/mjFn0Kypm3As8Lkc1mVMeTVej1crOiAVWovz2/mNMcecYfURmlkRcvpyLcrFcjWceE6gjl1vHpMG76tW2edzKPp2NfBoipVhdSCPLWNFlkYRbbKa4Ob0keXm63Gmwjx9uXYrW4s9VVjQ+mlJEE2ZY3LRFWTdKa0zudNKg9ouU0zML2j2VEpSgvI8tfGKm/E9ul4sa30ytP8AYz5qTE1UZh0O49YSZnFRn90Bnjck4fbMqPiYHLvCuPF3NjJ8jTr2M0+VMtmBvpsefaNKeZR/JmaxLvkKazjVjKZbIrEWuCbj0Mdy5O+cXBx0ziHG0xmpeW0gfetFPTzAmtVOKIVtrKksbsTf7zC2m/iHSO6Iwpg/L8mRc532fb+KMac2UkDYE27Qva22b1LSOk8GVcuRSSwVZnmZppWWhdshYgMbbLpHo8CHhUjzmbPytYUUOJSpy5kYEDe+hXuDtG0yAtxjTyKgZpRH1lCMjg5eetzbUeUABVhM12ky2mCzlVzC4OttdoALcACgAUADM4G5tAAyuDsQexvAAPcX4FLnSnmaq6KWuLeLKL2P8xIA/wDRmEzzswXMAmUkC4Gt7RABtV4vTyv6k6Wvd1v8L3gAy5XGdE8xZSTCzMQoIVstzt4rWjl99ACHEXA9QHeZJImqzM9jo4zEm2uh33hNkYE/NuI4x8+HgoyMaVwWSA4qck3nkUkL/bmDA3jRVhyUd70U25kXLWthzw5iU+TTiXOP1ifnKpl+8umUsT6/CN1cHFdmCySb6G4lxKYZM2TOlqkzIk1cr51ZRMAbcCxGmnnBctwaJpeppnMXm3YjoSPgY8rKGto9RGfktjVJ8dhyCj9Af3h1iSjOv6bQoy4yrsViLMmahHjANusL50ZFU2qzbHIotinYbmCYZPqf6CBU5uRZfQ8z2juPH32dzkcy5CivqERsZwaqpW8YDITpMHu+v4T3+Mdy4ZfuVw5d/sVpGHuxzO1+gG0bsbjoVdmbIz53dGvKl2EMV6MT0iCqrUQam56CJOGzDrcRd9Nh0EQzhmewg2D7RPhK5qiSvWdKH+dY4bi3o7UZa2kdh4knSpMl5rS5bMAcgYLct90a+do4lXH3oIzkvk4uqzA3tHbMzMWZupJ1Pxhbk4UnFyG2PlxUlGJBiEz94V1x+BhZLR0vg7E5cqQzMGaacq7WGRFtLVT+Ea+pMenoX2I85e9zZ4r6vO5cqFZtCFGpHK/WLtFJBJkPMYIuhOgHP1PLtAAd4TQCRKWWCTa5JPMneIAuwAKABoAMPivC51QiJKZVAcFy1728rfKACjN4LX7k+Yvex+VoAB3H6V6SwmT8+a9hmfbbVSYABCqkFrMDYX1sdhzOmukAHQ8D4BpMizGczswDXByqb9tT6wAa9dwdSuJYWX7L2bBwZdgTbWxO9tIACC0AANxVReznF5fhzWJA/XSJQGfT11/eHqvL0iX6AnxQmoRMzZshJVtzZgAynyNh8I4nHcTuDWzntVJeXOZXFjckdCCdCD0jzmRU4Nj/AB7FOJc+rFjmPw9B/ENMaheCkK8q9ubiFnCWFYfl9pUTQ7rqUmeFV9PvxsldXHtsyqmb9IK5fF1EXWUszViFWyEIDsBe1hFEc2qUtJlssS2K3JBAVBFjqNrRrMvsyZ3DNKxv7LL+QlR8AbQEmXjPBiOn2DsjjbMzMreRvqO4gA5xXUcyS5lzVKsOR5+YPMdoAK5EAHjLrFdsvGDZZVHykkKWjXuARzGtiOhEJv0t1i80xz+pqr+1o0g7zSPazczgWUTCzG3QMdosrpyYLeyuVuNL/qQTWAJBFiORjmWfZHcZo6WFXP7q2VaXDPbPdjaWreLq3PKP5jnEo+pLyfoMq5Vrx+QuScDZZQ6DyA/eH8Y+K0hNOW3/ACepk4JoDdubc+3aA5NXgpc89mP3UNu5IF/nEMA4iAFAA8ACgAUAGbj2KrTSjMbU7KOrHYQADuBcONPf61WjMzapLbZRyLD5LygAJMQwiTOXK0seRAsV7EfKAAUk+1wyYAxzUrtudAhP3h0PVdja8AByp0gA9QACPHmnsmH9w+USgBETLG4iQLkiaDsbH9D3H7wbDRl40ntbKRZkNx/F+hjLlUKyP8mrGvdcuzJSrPu2JbawGt4TP9TL7Ijdfp1979ltpNhZic3RbeHuesaauNcl/kZnnyST+xFRaRm903J1HLz+MdT46MY7j8FceRc34tHbMHqPaSJTndpaMe5UXhjTLcELbFqbRdi04EYAM/GcHk1KZJq3/CRoynqDABy7iPhqdSG58cq+kwDboGHI/pEMDEHPt84xZ0/Go3YUPKwsyJjTW0BLZb2Avew974C8WYdjnWivKh42s9y0uOsatfJmTfokmZZgyTAbj3WG4/0iqdMZ+0WwtnD8WTSlCqqKLW0HXzPc7xZCtQWkcSm59svJOCLZdzuY77OCuWvAAZfR/IIWY5G+VR52uT84hgF0QAoAHgAUACgAyOIMDWrCKzsuRswy239YANVFsAIAHMAFDGMIlVShJoJUG+ht3HaAC7KlhQFAsAAAOgGgEAHqAAc40onmS1ZFLZSSbam1ukSgAMx0AgYgBqh72J3Gl/KIZJUZshLADM33ug2+MQQxLLv1udNNSSfmYEifSLOL4VMpJUsuQHmlgF3IQDUnzuQIX8hc64aj8m7AqU59nQ+CasTKOVY6oMjeRXT5Wi3DmpVIpy4eNr2b941mUUBIoAB/iLiekpj7Oe2ZmGqBcxseo2A7xRZkRr9suqonZ6OVYhPlTJrNIlmXKJuqk3O2vYX5QjzMp2vQ7w8b6S7Nv6PZd6xDzVX+FtPnG/jJrxcTDycNSUgu4m4VVwZsmyuASy7K1tb+RhohYAoXY+YPeJAe/iiQJpElnYKgLMdgNT/t5wAGGDcHgWaoNzuEB0/xHn2jkAslSwoAUAAbACwHpAB7gAUADwAKABQANAA8ADGABxAAoAFAA0AGNjHDsmfdvcf8S/uOcTsAKxXBZ1P74uvJ19316esTsDLnDSJA8LKLsFUFmOgA3JMQB0HhjhoU49pMs00/BPIefnHOw2Bf0hVDPW5SCBLUBQed9Sw9flHn+Sk3PQ94yKUGzIw7GZ9I5eSfesGDC6kDy6+cZ8bJlW+jTk4sbV6Oj8EcSPWo/tJYV5ZAJW+VgdjrsfKHuLkfVj2IcrH+jLoKBGpGcRgAB+LOBmqZxnypgDMAGVr200BBHyjBlYjtfkmb8XLVS8WjMp/o7n/emy1HkGb9NIwrjJv2zY+Tgl0mFvDXC8ujuwYvMawZiANByAGwhnjYkaULcjJlc+zUxWiE6S8okqHUrcbi/ONZmOX4vhH1KoWXMZjIme5Mtqp56c9dx0gAWEUizp2RpgVQCS50Fl77XgAIjj1PT/ZUMv2sw6Z9bE992PkNPOADb4SxSZPR/agh0cqSUyDsB5RAG9EgNAAoAHgAUACgAaABCAB4AFAA0ADwAKABRAENTIV1KsLg6ERIHJaiVaYZd+dgfW0dAdGwPBJdMtx4nIuXO/YdBHIAni3HU/2jS5KImXS7Xcn5WiEAaTKGVUS19tLR7qp8QBsSLm3SOJ1Qku0dQtlB/azMmcF0Z/6ZHZ2/mMv6Clv0a45tyXs1sLwyVTpklIFXfzJ6k840VVxgtRRltslN7ky8ItRwIxICiAGgApYtiHsEz5c2trXt+tjEgB9Z9ITKbCnX1c/+MAA9j/Ek6sUI4RUVg4Cqb3Gg8RPnABUSWLG+oIHzB/aJA6hw7g0mTLVlW7soJY76jYdBEAbQEADwAMY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Физруки)\Desktop\персп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1538288"/>
            <a:ext cx="2697482" cy="2247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Физруки)\Desktop\персп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3709" y="1524000"/>
            <a:ext cx="3098729" cy="2262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Физруки)\Desktop\персп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000504"/>
            <a:ext cx="3508242" cy="2305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661248"/>
            <a:ext cx="8896785" cy="1080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 Костромы</a:t>
            </a:r>
          </a:p>
          <a:p>
            <a:pPr algn="ctr"/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«Средняя общеобразовательная школа № 24»</a:t>
            </a:r>
            <a:endParaRPr lang="ru-RU" sz="24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27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Инфраструктура школы</a:t>
            </a:r>
            <a:endParaRPr lang="ru-RU" dirty="0"/>
          </a:p>
        </p:txBody>
      </p:sp>
      <p:pic>
        <p:nvPicPr>
          <p:cNvPr id="6" name="Рисунок 5" descr="C:\Users\-\Desktop\2 в\P10205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224259" cy="2158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школа24\Desktop\учител\IMG_005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714488"/>
            <a:ext cx="3429024" cy="201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3" descr="DSC_0328.JPG"/>
          <p:cNvPicPr>
            <a:picLocks noGrp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500034" y="4214818"/>
            <a:ext cx="3286148" cy="1733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Учитель\Pictures\Фото школа\школа 24\спортивная зон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714620"/>
            <a:ext cx="2620542" cy="3606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Учитель\Pictures\Фото школа\школа 24\активные перемен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286256"/>
            <a:ext cx="2810283" cy="1857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Инфраструктура школы</a:t>
            </a:r>
            <a:endParaRPr lang="ru-RU" dirty="0"/>
          </a:p>
        </p:txBody>
      </p:sp>
      <p:pic>
        <p:nvPicPr>
          <p:cNvPr id="12" name="Picture 3" descr="D:\ИРА\фото by Bagira\24.11.2011\DSC005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176464" cy="2780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_0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12776"/>
            <a:ext cx="4052112" cy="269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_01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665894"/>
            <a:ext cx="4172046" cy="2770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Инфраструктура школы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8882"/>
            <a:ext cx="3500784" cy="465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87" y="1538882"/>
            <a:ext cx="3492386" cy="465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Комплекс «Здоровый ребенок»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k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02588" y="106711750"/>
            <a:ext cx="1524000" cy="21605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07772200" y="105695750"/>
            <a:ext cx="4464050" cy="917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Комплекс </a:t>
            </a:r>
          </a:p>
          <a:p>
            <a:pPr algn="ctr" rtl="0"/>
            <a:r>
              <a:rPr lang="ru-RU" sz="3600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«Здоровый ребенок»</a:t>
            </a:r>
          </a:p>
          <a:p>
            <a:pPr algn="ctr" rtl="0"/>
            <a:r>
              <a:rPr lang="ru-RU" sz="3600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МБОУ города Костромы СОШ № 24</a:t>
            </a:r>
            <a:endParaRPr lang="ru-RU" sz="3600" kern="10" spc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028" name="Picture 4" descr="анка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40400" y="106726038"/>
            <a:ext cx="1851025" cy="2159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9" name="Picture 5" descr="рот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55163" y="112164813"/>
            <a:ext cx="1873250" cy="18716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0" name="Picture 6" descr="плантограф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29825" y="106726038"/>
            <a:ext cx="1576388" cy="2159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483275" y="112172750"/>
            <a:ext cx="1873250" cy="18716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07483275" y="114068225"/>
            <a:ext cx="1873250" cy="7191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Прибор для измерения артериального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давления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11155163" y="114080925"/>
            <a:ext cx="1873250" cy="5413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Аппарат Рота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(проверка зрения)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07340400" y="108897738"/>
            <a:ext cx="1871663" cy="9366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Прибор 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Анкат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(измерение объема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оксида углерода в выдыхаемом воздухе)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воздухе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09394625" y="108870750"/>
            <a:ext cx="1871663" cy="1295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КМД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Здоровый ребенок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» (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измерение роста, веса, объем жировой складки, сила хвата)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11588550" y="108885038"/>
            <a:ext cx="1655763" cy="488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Плантограф (плоскостопие)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7" name="Picture 13" descr="9h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499400" y="110520163"/>
            <a:ext cx="1320800" cy="12334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38" name="Picture 14" descr="роутер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411838" y="110664625"/>
            <a:ext cx="1611312" cy="10715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07253088" y="111744125"/>
            <a:ext cx="1871662" cy="2873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WI-FI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роутер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09356525" y="111815563"/>
            <a:ext cx="1871663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Внешний ноутбук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108275438" y="109799438"/>
            <a:ext cx="2016125" cy="865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 flipH="1">
            <a:off x="110291563" y="109367638"/>
            <a:ext cx="2232025" cy="129698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110291563" y="110159800"/>
            <a:ext cx="0" cy="504825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 flipH="1">
            <a:off x="109356525" y="111960025"/>
            <a:ext cx="863600" cy="14398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110220125" y="111960025"/>
            <a:ext cx="935038" cy="1368425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6" name="Picture 42" descr="km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2428868"/>
            <a:ext cx="2143140" cy="3038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7" name="Picture 43" descr="анка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571612"/>
            <a:ext cx="1851025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8" name="Picture 44" descr="плантограф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500174"/>
            <a:ext cx="1576387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357694"/>
            <a:ext cx="1873250" cy="187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0" name="Picture 46" descr="рот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357694"/>
            <a:ext cx="1873250" cy="187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Инфраструктура школы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3318638" cy="187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714620"/>
            <a:ext cx="3427071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500174"/>
            <a:ext cx="4106166" cy="2366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IMG_0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71942"/>
            <a:ext cx="3844392" cy="220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Учитель\Pictures\Фото школа\школа 24\IMG_0165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143380"/>
            <a:ext cx="3820414" cy="2178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Инфраструктура школы</a:t>
            </a:r>
            <a:endParaRPr lang="ru-RU" dirty="0"/>
          </a:p>
        </p:txBody>
      </p:sp>
      <p:pic>
        <p:nvPicPr>
          <p:cNvPr id="11" name="Рисунок 10" descr="DSC_033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40" y="1571612"/>
            <a:ext cx="2571768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DSC_032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2357454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500438"/>
            <a:ext cx="3071834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DSC_032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43636" y="1571612"/>
            <a:ext cx="2714644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 descr="DSC_0334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8596" y="4786322"/>
            <a:ext cx="3357586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 descr="DSC_0339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8596" y="3286124"/>
            <a:ext cx="328614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B0373A35D54E44D806C92EFCD674C53" ma:contentTypeVersion="49" ma:contentTypeDescription="Создание документа." ma:contentTypeScope="" ma:versionID="5614d7d1b540247160e27f100aca501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4a09e9edb872ac5036bd0f6a4ce01f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SharedWithUsers" ma:index="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Муниципалитет xmlns="4a252ca3-5a62-4c1c-90a6-29f4710e47f8" xsi:nil="true"/>
    <_dlc_DocId xmlns="4a252ca3-5a62-4c1c-90a6-29f4710e47f8">AWJJH2MPE6E2-74670423-670</_dlc_DocId>
    <_dlc_DocIdUrl xmlns="4a252ca3-5a62-4c1c-90a6-29f4710e47f8">
      <Url>http://edu-sps.koiro.local/Kostroma_EDU/Kos-Sch-24/_layouts/15/DocIdRedir.aspx?ID=AWJJH2MPE6E2-74670423-670</Url>
      <Description>AWJJH2MPE6E2-74670423-670</Description>
    </_dlc_DocIdUrl>
  </documentManagement>
</p:properties>
</file>

<file path=customXml/itemProps1.xml><?xml version="1.0" encoding="utf-8"?>
<ds:datastoreItem xmlns:ds="http://schemas.openxmlformats.org/officeDocument/2006/customXml" ds:itemID="{CC6605EA-3A3E-487B-AB16-E4E672B7611E}"/>
</file>

<file path=customXml/itemProps2.xml><?xml version="1.0" encoding="utf-8"?>
<ds:datastoreItem xmlns:ds="http://schemas.openxmlformats.org/officeDocument/2006/customXml" ds:itemID="{3AFC3D2A-969C-4D98-955F-2D8D078A4D64}"/>
</file>

<file path=customXml/itemProps3.xml><?xml version="1.0" encoding="utf-8"?>
<ds:datastoreItem xmlns:ds="http://schemas.openxmlformats.org/officeDocument/2006/customXml" ds:itemID="{0471FA87-C7D6-4BE3-832A-1A8D44A90E83}"/>
</file>

<file path=customXml/itemProps4.xml><?xml version="1.0" encoding="utf-8"?>
<ds:datastoreItem xmlns:ds="http://schemas.openxmlformats.org/officeDocument/2006/customXml" ds:itemID="{48D47393-E8D1-46D2-948B-55C894A769ED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3161</TotalTime>
  <Words>265</Words>
  <Application>Microsoft Office PowerPoint</Application>
  <PresentationFormat>Экран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Официальная</vt:lpstr>
      <vt:lpstr>1_Официальная</vt:lpstr>
      <vt:lpstr>Слайд 1</vt:lpstr>
      <vt:lpstr>Итоги конкурсов</vt:lpstr>
      <vt:lpstr>Инфраструктура школы</vt:lpstr>
      <vt:lpstr>Инфраструктура школы</vt:lpstr>
      <vt:lpstr>Инфраструктура школы</vt:lpstr>
      <vt:lpstr>Комплекс «Здоровый ребенок»</vt:lpstr>
      <vt:lpstr>Инфраструктура школы</vt:lpstr>
      <vt:lpstr>Инфраструктура школы</vt:lpstr>
      <vt:lpstr>Слайд 9</vt:lpstr>
      <vt:lpstr>Спортивно-оздоровительная работа</vt:lpstr>
      <vt:lpstr>Нормативная база </vt:lpstr>
      <vt:lpstr>Здоровьесберегающий режим</vt:lpstr>
      <vt:lpstr>ШСК «Мастер»</vt:lpstr>
      <vt:lpstr>Деятельность Клуба</vt:lpstr>
      <vt:lpstr>Кадровый ресурс</vt:lpstr>
      <vt:lpstr>Социальные партнеры</vt:lpstr>
      <vt:lpstr>Социальные партнеры</vt:lpstr>
      <vt:lpstr>Мониторинговые исследования</vt:lpstr>
      <vt:lpstr>Группы здоровья</vt:lpstr>
      <vt:lpstr>Физкультурные группы</vt:lpstr>
      <vt:lpstr>Диспансерный учет</vt:lpstr>
      <vt:lpstr>Проблемы</vt:lpstr>
      <vt:lpstr>Перспективы развития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 24  города Костромы</dc:title>
  <dc:creator>Пользователь</dc:creator>
  <cp:lastModifiedBy>Физруки)</cp:lastModifiedBy>
  <cp:revision>82</cp:revision>
  <dcterms:created xsi:type="dcterms:W3CDTF">2015-08-10T11:00:00Z</dcterms:created>
  <dcterms:modified xsi:type="dcterms:W3CDTF">2019-09-09T07:43:55Z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0x0101006B0373A35D54E44D806C92EFCD674C53</vt:lpwstr>
  </property>
  <property fmtid="{D5CDD505-2E9C-101B-9397-08002B2CF9AE}" pid="3" name="_dlc_DocIdItemGuid">
    <vt:lpwstr>cf4601d8-f3ad-42c6-835b-1eaae2f81f1e</vt:lpwstr>
  </property>
</Properties>
</file>