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5" r:id="rId5"/>
    <p:sldId id="259" r:id="rId6"/>
    <p:sldId id="275" r:id="rId7"/>
    <p:sldId id="296" r:id="rId8"/>
    <p:sldId id="276" r:id="rId9"/>
    <p:sldId id="260" r:id="rId10"/>
    <p:sldId id="270" r:id="rId11"/>
    <p:sldId id="271" r:id="rId12"/>
    <p:sldId id="272" r:id="rId13"/>
    <p:sldId id="297" r:id="rId14"/>
    <p:sldId id="273" r:id="rId15"/>
    <p:sldId id="274" r:id="rId16"/>
    <p:sldId id="262" r:id="rId17"/>
    <p:sldId id="287" r:id="rId18"/>
    <p:sldId id="304" r:id="rId19"/>
    <p:sldId id="298" r:id="rId20"/>
    <p:sldId id="299" r:id="rId21"/>
    <p:sldId id="300" r:id="rId22"/>
    <p:sldId id="301" r:id="rId23"/>
    <p:sldId id="302" r:id="rId24"/>
    <p:sldId id="303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81" d="100"/>
          <a:sy n="81" d="100"/>
        </p:scale>
        <p:origin x="-1517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2C3B-7648-4C28-BB0A-39E8B367845F}" type="datetimeFigureOut">
              <a:rPr lang="ru-RU"/>
              <a:t>19.12.2021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782D-A8AB-4701-9DF1-C7A6D18A166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CBA4-7C34-4FE2-926B-26FCE5D3E307}" type="datetimeFigureOut">
              <a:rPr lang="ru-RU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59A2-6493-42F8-AD63-ADB022C0B1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A4FE-8963-44A8-946A-107F1F39A404}" type="datetimeFigureOut">
              <a:rPr lang="ru-RU"/>
              <a:t>19.12.2021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739C-483B-4D94-B49F-23944B0FF12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5CD3-3995-409F-90A8-744C5BD9D147}" type="datetimeFigureOut">
              <a:rPr lang="ru-RU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6E89-94EA-4383-AC38-07C009AE6D9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/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/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/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/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0E0B-C75F-4EB9-BC93-26327A11B9AC}" type="datetimeFigureOut">
              <a:rPr lang="ru-RU"/>
              <a:t>19.12.2021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EC67-6FCD-444F-A3E9-C93E57E0D05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948C-8243-4A9D-89F2-DB16A6A36A2A}" type="datetimeFigureOut">
              <a:rPr lang="ru-RU"/>
              <a:t>19.12.2021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5E59-E943-466D-81E0-B4C8D9FD0AB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5D93-9C25-4E04-872B-21B4BCCEADF7}" type="datetimeFigureOut">
              <a:rPr lang="ru-RU"/>
              <a:t>19.12.2021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2DC9-04FC-45E4-ABFF-1922DD07FD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AFE6-457D-4546-80A5-7FCD5E1AAC58}" type="datetimeFigureOut">
              <a:rPr lang="ru-RU"/>
              <a:t>19.12.2021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934D-E1E9-49D1-8CBD-D43C172F8B5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/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/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/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/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811F-AFA7-4801-B56C-9474E1C5CF10}" type="datetimeFigureOut">
              <a:rPr lang="ru-RU"/>
              <a:t>19.12.2021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625F-3998-4265-BFCE-C483A54F201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1529-8846-46EB-A6C9-151066A0C735}" type="datetimeFigureOut">
              <a:rPr lang="ru-RU"/>
              <a:t>19.12.2021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7440-6B83-4E6A-B1FD-6CC6E43F9EB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0025B-8FAE-4529-AA6B-FA0D5CEEED68}" type="datetimeFigureOut">
              <a:rPr lang="ru-RU"/>
              <a:t>19.12.2021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FB96-3CD4-4D4F-ABE9-FC5E0BFC6FA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5B34664-FC91-4B53-A662-52CFDCF2F7BE}" type="datetimeFigureOut">
              <a:rPr lang="ru-RU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05894A5-16F5-4AAB-B188-2778C7A79E95}" type="slidenum">
              <a:rPr lang="ru-RU"/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585" y="923953"/>
            <a:ext cx="8352928" cy="2880320"/>
          </a:xfrm>
        </p:spPr>
        <p:txBody>
          <a:bodyPr rtlCol="0">
            <a:normAutofit/>
          </a:bodyPr>
          <a:lstStyle/>
          <a:p>
            <a:pPr defTabSz="6857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Военный институт (инженерно-технический)</a:t>
            </a:r>
            <a:br>
              <a:rPr lang="ru-RU" sz="20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Военной академии материально-технического обеспечения</a:t>
            </a:r>
            <a:br>
              <a:rPr lang="ru-RU" sz="20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им. генерала армии А.В. </a:t>
            </a:r>
            <a:r>
              <a:rPr lang="ru-RU" sz="20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Хрулева</a:t>
            </a:r>
            <a:r>
              <a:rPr lang="ru-RU" sz="20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9047" y="4869160"/>
            <a:ext cx="4540308" cy="1872208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rcRect r="44421" b="21170"/>
          <a:stretch>
            <a:fillRect/>
          </a:stretch>
        </p:blipFill>
        <p:spPr bwMode="auto">
          <a:xfrm>
            <a:off x="4932040" y="1776645"/>
            <a:ext cx="4227060" cy="510873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96" y="-36500"/>
            <a:ext cx="1278731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5" y="25583"/>
            <a:ext cx="1440160" cy="1796741"/>
          </a:xfrm>
          <a:prstGeom prst="rect">
            <a:avLst/>
          </a:prstGeom>
        </p:spPr>
      </p:pic>
      <p:pic>
        <p:nvPicPr>
          <p:cNvPr id="20" name="Picture 75">
            <a:extLst>
              <a:ext uri="{FF2B5EF4-FFF2-40B4-BE49-F238E27FC236}">
                <a16:creationId xmlns:a16="http://schemas.microsoft.com/office/drawing/2014/main" xmlns="" id="{893C2C9F-1419-4CD2-9BAC-8F6C4FA29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/>
          <a:stretch/>
        </p:blipFill>
        <p:spPr bwMode="auto">
          <a:xfrm flipH="1">
            <a:off x="7575601" y="-20277"/>
            <a:ext cx="1583499" cy="110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88" y="-20538"/>
            <a:ext cx="1549146" cy="1865362"/>
          </a:xfrm>
          <a:prstGeom prst="rect">
            <a:avLst/>
          </a:prstGeom>
        </p:spPr>
      </p:pic>
      <p:sp>
        <p:nvSpPr>
          <p:cNvPr id="22" name="Freeform 1043">
            <a:extLst>
              <a:ext uri="{FF2B5EF4-FFF2-40B4-BE49-F238E27FC236}">
                <a16:creationId xmlns:a16="http://schemas.microsoft.com/office/drawing/2014/main" xmlns="" id="{2FD2F8D2-C891-416F-B45E-D525CD2F3E07}"/>
              </a:ext>
            </a:extLst>
          </p:cNvPr>
          <p:cNvSpPr>
            <a:spLocks noEditPoints="1"/>
          </p:cNvSpPr>
          <p:nvPr/>
        </p:nvSpPr>
        <p:spPr bwMode="auto">
          <a:xfrm>
            <a:off x="-24550" y="5229200"/>
            <a:ext cx="2940366" cy="1656184"/>
          </a:xfrm>
          <a:custGeom>
            <a:avLst/>
            <a:gdLst>
              <a:gd name="T0" fmla="*/ 2147483646 w 179"/>
              <a:gd name="T1" fmla="*/ 2147483646 h 81"/>
              <a:gd name="T2" fmla="*/ 2147483646 w 179"/>
              <a:gd name="T3" fmla="*/ 2147483646 h 81"/>
              <a:gd name="T4" fmla="*/ 2147483646 w 179"/>
              <a:gd name="T5" fmla="*/ 2147483646 h 81"/>
              <a:gd name="T6" fmla="*/ 2147483646 w 179"/>
              <a:gd name="T7" fmla="*/ 2147483646 h 81"/>
              <a:gd name="T8" fmla="*/ 2147483646 w 179"/>
              <a:gd name="T9" fmla="*/ 2147483646 h 81"/>
              <a:gd name="T10" fmla="*/ 2147483646 w 179"/>
              <a:gd name="T11" fmla="*/ 2147483646 h 81"/>
              <a:gd name="T12" fmla="*/ 2147483646 w 179"/>
              <a:gd name="T13" fmla="*/ 2147483646 h 81"/>
              <a:gd name="T14" fmla="*/ 2147483646 w 179"/>
              <a:gd name="T15" fmla="*/ 2147483646 h 81"/>
              <a:gd name="T16" fmla="*/ 2147483646 w 179"/>
              <a:gd name="T17" fmla="*/ 2147483646 h 81"/>
              <a:gd name="T18" fmla="*/ 2147483646 w 179"/>
              <a:gd name="T19" fmla="*/ 2147483646 h 81"/>
              <a:gd name="T20" fmla="*/ 2147483646 w 179"/>
              <a:gd name="T21" fmla="*/ 2147483646 h 81"/>
              <a:gd name="T22" fmla="*/ 2147483646 w 179"/>
              <a:gd name="T23" fmla="*/ 2147483646 h 81"/>
              <a:gd name="T24" fmla="*/ 2147483646 w 179"/>
              <a:gd name="T25" fmla="*/ 2147483646 h 81"/>
              <a:gd name="T26" fmla="*/ 2147483646 w 179"/>
              <a:gd name="T27" fmla="*/ 2147483646 h 81"/>
              <a:gd name="T28" fmla="*/ 2147483646 w 179"/>
              <a:gd name="T29" fmla="*/ 2147483646 h 81"/>
              <a:gd name="T30" fmla="*/ 2147483646 w 179"/>
              <a:gd name="T31" fmla="*/ 2147483646 h 81"/>
              <a:gd name="T32" fmla="*/ 2147483646 w 179"/>
              <a:gd name="T33" fmla="*/ 2147483646 h 81"/>
              <a:gd name="T34" fmla="*/ 2147483646 w 179"/>
              <a:gd name="T35" fmla="*/ 2147483646 h 81"/>
              <a:gd name="T36" fmla="*/ 2147483646 w 179"/>
              <a:gd name="T37" fmla="*/ 2147483646 h 81"/>
              <a:gd name="T38" fmla="*/ 2147483646 w 179"/>
              <a:gd name="T39" fmla="*/ 2147483646 h 81"/>
              <a:gd name="T40" fmla="*/ 2147483646 w 179"/>
              <a:gd name="T41" fmla="*/ 2147483646 h 81"/>
              <a:gd name="T42" fmla="*/ 2147483646 w 179"/>
              <a:gd name="T43" fmla="*/ 2147483646 h 81"/>
              <a:gd name="T44" fmla="*/ 2147483646 w 179"/>
              <a:gd name="T45" fmla="*/ 2147483646 h 81"/>
              <a:gd name="T46" fmla="*/ 2147483646 w 179"/>
              <a:gd name="T47" fmla="*/ 2147483646 h 81"/>
              <a:gd name="T48" fmla="*/ 2147483646 w 179"/>
              <a:gd name="T49" fmla="*/ 2147483646 h 81"/>
              <a:gd name="T50" fmla="*/ 2147483646 w 179"/>
              <a:gd name="T51" fmla="*/ 2147483646 h 81"/>
              <a:gd name="T52" fmla="*/ 2147483646 w 179"/>
              <a:gd name="T53" fmla="*/ 2147483646 h 81"/>
              <a:gd name="T54" fmla="*/ 2147483646 w 179"/>
              <a:gd name="T55" fmla="*/ 2147483646 h 81"/>
              <a:gd name="T56" fmla="*/ 2147483646 w 179"/>
              <a:gd name="T57" fmla="*/ 2147483646 h 81"/>
              <a:gd name="T58" fmla="*/ 2147483646 w 179"/>
              <a:gd name="T59" fmla="*/ 2147483646 h 81"/>
              <a:gd name="T60" fmla="*/ 2147483646 w 179"/>
              <a:gd name="T61" fmla="*/ 2147483646 h 81"/>
              <a:gd name="T62" fmla="*/ 2147483646 w 179"/>
              <a:gd name="T63" fmla="*/ 2147483646 h 81"/>
              <a:gd name="T64" fmla="*/ 2147483646 w 179"/>
              <a:gd name="T65" fmla="*/ 2147483646 h 81"/>
              <a:gd name="T66" fmla="*/ 2147483646 w 179"/>
              <a:gd name="T67" fmla="*/ 2147483646 h 81"/>
              <a:gd name="T68" fmla="*/ 2147483646 w 179"/>
              <a:gd name="T69" fmla="*/ 2147483646 h 81"/>
              <a:gd name="T70" fmla="*/ 2147483646 w 179"/>
              <a:gd name="T71" fmla="*/ 2147483646 h 81"/>
              <a:gd name="T72" fmla="*/ 2147483646 w 179"/>
              <a:gd name="T73" fmla="*/ 2147483646 h 81"/>
              <a:gd name="T74" fmla="*/ 2147483646 w 179"/>
              <a:gd name="T75" fmla="*/ 2147483646 h 81"/>
              <a:gd name="T76" fmla="*/ 2147483646 w 179"/>
              <a:gd name="T77" fmla="*/ 2147483646 h 81"/>
              <a:gd name="T78" fmla="*/ 2147483646 w 179"/>
              <a:gd name="T79" fmla="*/ 2147483646 h 81"/>
              <a:gd name="T80" fmla="*/ 2147483646 w 179"/>
              <a:gd name="T81" fmla="*/ 2147483646 h 81"/>
              <a:gd name="T82" fmla="*/ 2147483646 w 179"/>
              <a:gd name="T83" fmla="*/ 2147483646 h 81"/>
              <a:gd name="T84" fmla="*/ 2147483646 w 179"/>
              <a:gd name="T85" fmla="*/ 2147483646 h 81"/>
              <a:gd name="T86" fmla="*/ 2147483646 w 179"/>
              <a:gd name="T87" fmla="*/ 2147483646 h 81"/>
              <a:gd name="T88" fmla="*/ 2147483646 w 179"/>
              <a:gd name="T89" fmla="*/ 2147483646 h 81"/>
              <a:gd name="T90" fmla="*/ 2147483646 w 179"/>
              <a:gd name="T91" fmla="*/ 2147483646 h 81"/>
              <a:gd name="T92" fmla="*/ 2147483646 w 179"/>
              <a:gd name="T93" fmla="*/ 0 h 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9"/>
              <a:gd name="T142" fmla="*/ 0 h 81"/>
              <a:gd name="T143" fmla="*/ 179 w 179"/>
              <a:gd name="T144" fmla="*/ 81 h 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9" h="81">
                <a:moveTo>
                  <a:pt x="0" y="81"/>
                </a:moveTo>
                <a:lnTo>
                  <a:pt x="0" y="67"/>
                </a:lnTo>
                <a:cubicBezTo>
                  <a:pt x="1" y="67"/>
                  <a:pt x="4" y="68"/>
                  <a:pt x="5" y="68"/>
                </a:cubicBezTo>
                <a:cubicBezTo>
                  <a:pt x="5" y="68"/>
                  <a:pt x="5" y="68"/>
                  <a:pt x="5" y="68"/>
                </a:cubicBezTo>
                <a:cubicBezTo>
                  <a:pt x="7" y="68"/>
                  <a:pt x="8" y="68"/>
                  <a:pt x="8" y="66"/>
                </a:cubicBezTo>
                <a:cubicBezTo>
                  <a:pt x="10" y="67"/>
                  <a:pt x="10" y="67"/>
                  <a:pt x="13" y="67"/>
                </a:cubicBezTo>
                <a:cubicBezTo>
                  <a:pt x="14" y="68"/>
                  <a:pt x="14" y="69"/>
                  <a:pt x="14" y="69"/>
                </a:cubicBezTo>
                <a:cubicBezTo>
                  <a:pt x="15" y="69"/>
                  <a:pt x="16" y="69"/>
                  <a:pt x="17" y="69"/>
                </a:cubicBezTo>
                <a:cubicBezTo>
                  <a:pt x="17" y="67"/>
                  <a:pt x="17" y="66"/>
                  <a:pt x="20" y="67"/>
                </a:cubicBezTo>
                <a:cubicBezTo>
                  <a:pt x="20" y="68"/>
                  <a:pt x="20" y="68"/>
                  <a:pt x="20" y="69"/>
                </a:cubicBezTo>
                <a:cubicBezTo>
                  <a:pt x="20" y="69"/>
                  <a:pt x="21" y="69"/>
                  <a:pt x="22" y="69"/>
                </a:cubicBezTo>
                <a:cubicBezTo>
                  <a:pt x="22" y="68"/>
                  <a:pt x="21" y="67"/>
                  <a:pt x="21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5"/>
                  <a:pt x="22" y="65"/>
                  <a:pt x="23" y="65"/>
                </a:cubicBezTo>
                <a:cubicBezTo>
                  <a:pt x="23" y="65"/>
                  <a:pt x="23" y="66"/>
                  <a:pt x="23" y="66"/>
                </a:cubicBezTo>
                <a:cubicBezTo>
                  <a:pt x="25" y="67"/>
                  <a:pt x="27" y="67"/>
                  <a:pt x="29" y="67"/>
                </a:cubicBezTo>
                <a:cubicBezTo>
                  <a:pt x="29" y="67"/>
                  <a:pt x="29" y="66"/>
                  <a:pt x="29" y="66"/>
                </a:cubicBezTo>
                <a:cubicBezTo>
                  <a:pt x="34" y="66"/>
                  <a:pt x="35" y="69"/>
                  <a:pt x="36" y="64"/>
                </a:cubicBezTo>
                <a:cubicBezTo>
                  <a:pt x="39" y="62"/>
                  <a:pt x="38" y="55"/>
                  <a:pt x="38" y="55"/>
                </a:cubicBezTo>
                <a:cubicBezTo>
                  <a:pt x="38" y="55"/>
                  <a:pt x="39" y="55"/>
                  <a:pt x="39" y="55"/>
                </a:cubicBezTo>
                <a:cubicBezTo>
                  <a:pt x="39" y="53"/>
                  <a:pt x="39" y="51"/>
                  <a:pt x="38" y="48"/>
                </a:cubicBezTo>
                <a:lnTo>
                  <a:pt x="40" y="48"/>
                </a:lnTo>
                <a:cubicBezTo>
                  <a:pt x="40" y="48"/>
                  <a:pt x="40" y="45"/>
                  <a:pt x="41" y="43"/>
                </a:cubicBezTo>
                <a:lnTo>
                  <a:pt x="41" y="36"/>
                </a:lnTo>
                <a:lnTo>
                  <a:pt x="40" y="36"/>
                </a:lnTo>
                <a:lnTo>
                  <a:pt x="43" y="35"/>
                </a:lnTo>
                <a:lnTo>
                  <a:pt x="44" y="4"/>
                </a:lnTo>
                <a:lnTo>
                  <a:pt x="46" y="35"/>
                </a:lnTo>
                <a:lnTo>
                  <a:pt x="48" y="36"/>
                </a:lnTo>
                <a:lnTo>
                  <a:pt x="47" y="36"/>
                </a:lnTo>
                <a:lnTo>
                  <a:pt x="47" y="43"/>
                </a:lnTo>
                <a:cubicBezTo>
                  <a:pt x="48" y="45"/>
                  <a:pt x="49" y="46"/>
                  <a:pt x="49" y="48"/>
                </a:cubicBezTo>
                <a:lnTo>
                  <a:pt x="50" y="48"/>
                </a:lnTo>
                <a:cubicBezTo>
                  <a:pt x="49" y="51"/>
                  <a:pt x="49" y="52"/>
                  <a:pt x="50" y="55"/>
                </a:cubicBezTo>
                <a:cubicBezTo>
                  <a:pt x="50" y="55"/>
                  <a:pt x="51" y="55"/>
                  <a:pt x="51" y="55"/>
                </a:cubicBezTo>
                <a:cubicBezTo>
                  <a:pt x="50" y="59"/>
                  <a:pt x="51" y="61"/>
                  <a:pt x="52" y="64"/>
                </a:cubicBezTo>
                <a:cubicBezTo>
                  <a:pt x="53" y="64"/>
                  <a:pt x="54" y="65"/>
                  <a:pt x="54" y="65"/>
                </a:cubicBezTo>
                <a:cubicBezTo>
                  <a:pt x="55" y="62"/>
                  <a:pt x="57" y="64"/>
                  <a:pt x="58" y="63"/>
                </a:cubicBezTo>
                <a:cubicBezTo>
                  <a:pt x="59" y="59"/>
                  <a:pt x="59" y="57"/>
                  <a:pt x="61" y="55"/>
                </a:cubicBezTo>
                <a:cubicBezTo>
                  <a:pt x="61" y="53"/>
                  <a:pt x="61" y="52"/>
                  <a:pt x="62" y="50"/>
                </a:cubicBezTo>
                <a:cubicBezTo>
                  <a:pt x="64" y="52"/>
                  <a:pt x="62" y="56"/>
                  <a:pt x="66" y="57"/>
                </a:cubicBezTo>
                <a:cubicBezTo>
                  <a:pt x="66" y="57"/>
                  <a:pt x="66" y="57"/>
                  <a:pt x="66" y="58"/>
                </a:cubicBezTo>
                <a:cubicBezTo>
                  <a:pt x="67" y="56"/>
                  <a:pt x="67" y="54"/>
                  <a:pt x="68" y="53"/>
                </a:cubicBezTo>
                <a:cubicBezTo>
                  <a:pt x="69" y="54"/>
                  <a:pt x="68" y="56"/>
                  <a:pt x="70" y="58"/>
                </a:cubicBezTo>
                <a:cubicBezTo>
                  <a:pt x="70" y="60"/>
                  <a:pt x="70" y="60"/>
                  <a:pt x="70" y="61"/>
                </a:cubicBezTo>
                <a:cubicBezTo>
                  <a:pt x="70" y="61"/>
                  <a:pt x="71" y="61"/>
                  <a:pt x="71" y="61"/>
                </a:cubicBezTo>
                <a:cubicBezTo>
                  <a:pt x="71" y="62"/>
                  <a:pt x="71" y="62"/>
                  <a:pt x="72" y="63"/>
                </a:cubicBezTo>
                <a:cubicBezTo>
                  <a:pt x="73" y="63"/>
                  <a:pt x="74" y="63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7" y="65"/>
                  <a:pt x="78" y="65"/>
                  <a:pt x="79" y="65"/>
                </a:cubicBezTo>
                <a:cubicBezTo>
                  <a:pt x="78" y="64"/>
                  <a:pt x="78" y="63"/>
                  <a:pt x="78" y="62"/>
                </a:cubicBezTo>
                <a:cubicBezTo>
                  <a:pt x="79" y="62"/>
                  <a:pt x="79" y="61"/>
                  <a:pt x="79" y="61"/>
                </a:cubicBezTo>
                <a:cubicBezTo>
                  <a:pt x="79" y="63"/>
                  <a:pt x="80" y="64"/>
                  <a:pt x="80" y="65"/>
                </a:cubicBezTo>
                <a:cubicBezTo>
                  <a:pt x="80" y="65"/>
                  <a:pt x="81" y="66"/>
                  <a:pt x="82" y="66"/>
                </a:cubicBezTo>
                <a:cubicBezTo>
                  <a:pt x="82" y="66"/>
                  <a:pt x="82" y="65"/>
                  <a:pt x="82" y="65"/>
                </a:cubicBezTo>
                <a:cubicBezTo>
                  <a:pt x="85" y="66"/>
                  <a:pt x="92" y="65"/>
                  <a:pt x="94" y="67"/>
                </a:cubicBezTo>
                <a:cubicBezTo>
                  <a:pt x="96" y="64"/>
                  <a:pt x="95" y="60"/>
                  <a:pt x="95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7"/>
                  <a:pt x="96" y="58"/>
                  <a:pt x="96" y="59"/>
                </a:cubicBezTo>
                <a:cubicBezTo>
                  <a:pt x="97" y="59"/>
                  <a:pt x="97" y="59"/>
                  <a:pt x="97" y="58"/>
                </a:cubicBezTo>
                <a:cubicBezTo>
                  <a:pt x="97" y="59"/>
                  <a:pt x="98" y="60"/>
                  <a:pt x="98" y="61"/>
                </a:cubicBezTo>
                <a:cubicBezTo>
                  <a:pt x="99" y="62"/>
                  <a:pt x="99" y="62"/>
                  <a:pt x="100" y="61"/>
                </a:cubicBezTo>
                <a:cubicBezTo>
                  <a:pt x="100" y="62"/>
                  <a:pt x="100" y="63"/>
                  <a:pt x="100" y="63"/>
                </a:cubicBezTo>
                <a:cubicBezTo>
                  <a:pt x="101" y="63"/>
                  <a:pt x="102" y="64"/>
                  <a:pt x="103" y="64"/>
                </a:cubicBezTo>
                <a:cubicBezTo>
                  <a:pt x="103" y="62"/>
                  <a:pt x="103" y="60"/>
                  <a:pt x="103" y="59"/>
                </a:cubicBezTo>
                <a:cubicBezTo>
                  <a:pt x="103" y="59"/>
                  <a:pt x="104" y="59"/>
                  <a:pt x="104" y="59"/>
                </a:cubicBezTo>
                <a:cubicBezTo>
                  <a:pt x="104" y="58"/>
                  <a:pt x="104" y="57"/>
                  <a:pt x="104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7"/>
                  <a:pt x="106" y="58"/>
                  <a:pt x="106" y="59"/>
                </a:cubicBezTo>
                <a:cubicBezTo>
                  <a:pt x="106" y="59"/>
                  <a:pt x="106" y="59"/>
                  <a:pt x="107" y="59"/>
                </a:cubicBezTo>
                <a:cubicBezTo>
                  <a:pt x="107" y="60"/>
                  <a:pt x="107" y="60"/>
                  <a:pt x="107" y="61"/>
                </a:cubicBezTo>
                <a:cubicBezTo>
                  <a:pt x="108" y="60"/>
                  <a:pt x="109" y="60"/>
                  <a:pt x="110" y="60"/>
                </a:cubicBezTo>
                <a:cubicBezTo>
                  <a:pt x="110" y="60"/>
                  <a:pt x="111" y="60"/>
                  <a:pt x="111" y="60"/>
                </a:cubicBezTo>
                <a:cubicBezTo>
                  <a:pt x="111" y="60"/>
                  <a:pt x="111" y="60"/>
                  <a:pt x="112" y="60"/>
                </a:cubicBezTo>
                <a:cubicBezTo>
                  <a:pt x="112" y="59"/>
                  <a:pt x="112" y="59"/>
                  <a:pt x="112" y="58"/>
                </a:cubicBezTo>
                <a:cubicBezTo>
                  <a:pt x="114" y="58"/>
                  <a:pt x="114" y="58"/>
                  <a:pt x="115" y="59"/>
                </a:cubicBezTo>
                <a:cubicBezTo>
                  <a:pt x="121" y="48"/>
                  <a:pt x="126" y="37"/>
                  <a:pt x="132" y="26"/>
                </a:cubicBezTo>
                <a:cubicBezTo>
                  <a:pt x="131" y="26"/>
                  <a:pt x="130" y="25"/>
                  <a:pt x="129" y="24"/>
                </a:cubicBezTo>
                <a:cubicBezTo>
                  <a:pt x="132" y="25"/>
                  <a:pt x="132" y="25"/>
                  <a:pt x="134" y="27"/>
                </a:cubicBezTo>
                <a:cubicBezTo>
                  <a:pt x="139" y="27"/>
                  <a:pt x="144" y="28"/>
                  <a:pt x="148" y="28"/>
                </a:cubicBezTo>
                <a:cubicBezTo>
                  <a:pt x="146" y="26"/>
                  <a:pt x="143" y="25"/>
                  <a:pt x="140" y="23"/>
                </a:cubicBezTo>
                <a:cubicBezTo>
                  <a:pt x="140" y="23"/>
                  <a:pt x="140" y="23"/>
                  <a:pt x="140" y="23"/>
                </a:cubicBezTo>
                <a:cubicBezTo>
                  <a:pt x="140" y="23"/>
                  <a:pt x="139" y="23"/>
                  <a:pt x="138" y="23"/>
                </a:cubicBezTo>
                <a:cubicBezTo>
                  <a:pt x="138" y="22"/>
                  <a:pt x="138" y="22"/>
                  <a:pt x="139" y="22"/>
                </a:cubicBezTo>
                <a:cubicBezTo>
                  <a:pt x="138" y="22"/>
                  <a:pt x="138" y="22"/>
                  <a:pt x="138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42" y="23"/>
                  <a:pt x="145" y="25"/>
                  <a:pt x="149" y="27"/>
                </a:cubicBezTo>
                <a:cubicBezTo>
                  <a:pt x="151" y="27"/>
                  <a:pt x="151" y="28"/>
                  <a:pt x="153" y="28"/>
                </a:cubicBezTo>
                <a:cubicBezTo>
                  <a:pt x="153" y="28"/>
                  <a:pt x="153" y="29"/>
                  <a:pt x="153" y="29"/>
                </a:cubicBezTo>
                <a:cubicBezTo>
                  <a:pt x="153" y="29"/>
                  <a:pt x="153" y="29"/>
                  <a:pt x="154" y="29"/>
                </a:cubicBezTo>
                <a:cubicBezTo>
                  <a:pt x="148" y="40"/>
                  <a:pt x="143" y="51"/>
                  <a:pt x="140" y="62"/>
                </a:cubicBezTo>
                <a:cubicBezTo>
                  <a:pt x="147" y="61"/>
                  <a:pt x="154" y="62"/>
                  <a:pt x="161" y="63"/>
                </a:cubicBezTo>
                <a:cubicBezTo>
                  <a:pt x="161" y="63"/>
                  <a:pt x="162" y="63"/>
                  <a:pt x="162" y="64"/>
                </a:cubicBezTo>
                <a:cubicBezTo>
                  <a:pt x="164" y="64"/>
                  <a:pt x="165" y="63"/>
                  <a:pt x="169" y="64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5"/>
                  <a:pt x="175" y="66"/>
                  <a:pt x="179" y="67"/>
                </a:cubicBezTo>
                <a:lnTo>
                  <a:pt x="179" y="81"/>
                </a:lnTo>
                <a:lnTo>
                  <a:pt x="0" y="81"/>
                </a:lnTo>
                <a:close/>
                <a:moveTo>
                  <a:pt x="161" y="58"/>
                </a:moveTo>
                <a:cubicBezTo>
                  <a:pt x="160" y="54"/>
                  <a:pt x="160" y="54"/>
                  <a:pt x="160" y="45"/>
                </a:cubicBezTo>
                <a:cubicBezTo>
                  <a:pt x="159" y="45"/>
                  <a:pt x="159" y="45"/>
                  <a:pt x="158" y="45"/>
                </a:cubicBezTo>
                <a:cubicBezTo>
                  <a:pt x="158" y="44"/>
                  <a:pt x="158" y="44"/>
                  <a:pt x="158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57" y="44"/>
                  <a:pt x="157" y="44"/>
                  <a:pt x="157" y="45"/>
                </a:cubicBezTo>
                <a:cubicBezTo>
                  <a:pt x="158" y="46"/>
                  <a:pt x="159" y="46"/>
                  <a:pt x="158" y="48"/>
                </a:cubicBezTo>
                <a:cubicBezTo>
                  <a:pt x="157" y="48"/>
                  <a:pt x="156" y="48"/>
                  <a:pt x="155" y="48"/>
                </a:cubicBezTo>
                <a:cubicBezTo>
                  <a:pt x="155" y="46"/>
                  <a:pt x="156" y="45"/>
                  <a:pt x="156" y="42"/>
                </a:cubicBezTo>
                <a:cubicBezTo>
                  <a:pt x="158" y="43"/>
                  <a:pt x="158" y="44"/>
                  <a:pt x="160" y="45"/>
                </a:cubicBezTo>
                <a:cubicBezTo>
                  <a:pt x="160" y="42"/>
                  <a:pt x="157" y="38"/>
                  <a:pt x="161" y="38"/>
                </a:cubicBezTo>
                <a:cubicBezTo>
                  <a:pt x="162" y="38"/>
                  <a:pt x="162" y="39"/>
                  <a:pt x="162" y="39"/>
                </a:cubicBezTo>
                <a:cubicBezTo>
                  <a:pt x="161" y="42"/>
                  <a:pt x="161" y="42"/>
                  <a:pt x="161" y="44"/>
                </a:cubicBezTo>
                <a:cubicBezTo>
                  <a:pt x="163" y="44"/>
                  <a:pt x="163" y="43"/>
                  <a:pt x="165" y="42"/>
                </a:cubicBezTo>
                <a:cubicBezTo>
                  <a:pt x="165" y="44"/>
                  <a:pt x="167" y="46"/>
                  <a:pt x="167" y="48"/>
                </a:cubicBezTo>
                <a:cubicBezTo>
                  <a:pt x="165" y="48"/>
                  <a:pt x="164" y="48"/>
                  <a:pt x="163" y="48"/>
                </a:cubicBezTo>
                <a:cubicBezTo>
                  <a:pt x="163" y="47"/>
                  <a:pt x="163" y="46"/>
                  <a:pt x="164" y="45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3"/>
                  <a:pt x="164" y="43"/>
                </a:cubicBezTo>
                <a:cubicBezTo>
                  <a:pt x="163" y="44"/>
                  <a:pt x="163" y="45"/>
                  <a:pt x="161" y="46"/>
                </a:cubicBezTo>
                <a:cubicBezTo>
                  <a:pt x="161" y="50"/>
                  <a:pt x="161" y="54"/>
                  <a:pt x="161" y="58"/>
                </a:cubicBezTo>
                <a:close/>
                <a:moveTo>
                  <a:pt x="68" y="52"/>
                </a:moveTo>
                <a:cubicBezTo>
                  <a:pt x="68" y="52"/>
                  <a:pt x="68" y="52"/>
                  <a:pt x="68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68" y="52"/>
                  <a:pt x="68" y="52"/>
                  <a:pt x="68" y="52"/>
                </a:cubicBezTo>
                <a:cubicBezTo>
                  <a:pt x="68" y="52"/>
                  <a:pt x="68" y="52"/>
                  <a:pt x="68" y="52"/>
                </a:cubicBezTo>
                <a:close/>
                <a:moveTo>
                  <a:pt x="128" y="24"/>
                </a:moveTo>
                <a:cubicBezTo>
                  <a:pt x="127" y="23"/>
                  <a:pt x="125" y="22"/>
                  <a:pt x="123" y="22"/>
                </a:cubicBezTo>
                <a:cubicBezTo>
                  <a:pt x="123" y="22"/>
                  <a:pt x="123" y="21"/>
                  <a:pt x="123" y="21"/>
                </a:cubicBezTo>
                <a:cubicBezTo>
                  <a:pt x="123" y="20"/>
                  <a:pt x="122" y="20"/>
                  <a:pt x="122" y="20"/>
                </a:cubicBezTo>
                <a:cubicBezTo>
                  <a:pt x="122" y="20"/>
                  <a:pt x="122" y="20"/>
                  <a:pt x="122" y="19"/>
                </a:cubicBezTo>
                <a:cubicBezTo>
                  <a:pt x="125" y="21"/>
                  <a:pt x="126" y="22"/>
                  <a:pt x="130" y="22"/>
                </a:cubicBezTo>
                <a:cubicBezTo>
                  <a:pt x="130" y="22"/>
                  <a:pt x="130" y="23"/>
                  <a:pt x="130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9" y="24"/>
                  <a:pt x="129" y="24"/>
                </a:cubicBezTo>
                <a:cubicBezTo>
                  <a:pt x="129" y="24"/>
                  <a:pt x="128" y="24"/>
                  <a:pt x="128" y="24"/>
                </a:cubicBezTo>
                <a:close/>
                <a:moveTo>
                  <a:pt x="44" y="4"/>
                </a:move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3"/>
                  <a:pt x="44" y="3"/>
                  <a:pt x="44" y="4"/>
                </a:cubicBezTo>
                <a:cubicBezTo>
                  <a:pt x="44" y="4"/>
                  <a:pt x="44" y="4"/>
                  <a:pt x="44" y="4"/>
                </a:cubicBezTo>
                <a:close/>
                <a:moveTo>
                  <a:pt x="44" y="2"/>
                </a:moveTo>
                <a:cubicBezTo>
                  <a:pt x="44" y="1"/>
                  <a:pt x="44" y="0"/>
                  <a:pt x="44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44" y="1"/>
                  <a:pt x="44" y="1"/>
                  <a:pt x="44" y="2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6381328"/>
            <a:ext cx="3482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altLang="ru-RU" b="1" dirty="0">
                <a:solidFill>
                  <a:srgbClr val="212D32"/>
                </a:solidFill>
                <a:latin typeface="Tahoma" pitchFamily="34" charset="0"/>
              </a:rPr>
              <a:t>г. Санкт-Петербург, 2021 г.</a:t>
            </a:r>
          </a:p>
        </p:txBody>
      </p:sp>
      <p:pic>
        <p:nvPicPr>
          <p:cNvPr id="12" name="Объект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5791" y="387943"/>
            <a:ext cx="2166516" cy="14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iit.vamto.mil.ru/upload/site54/document_images/saefdgtrghfregph-1200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8" y="44624"/>
            <a:ext cx="91810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iit.vamto.mil.ru/upload/site54/document_images/saefdgtrghfregph-1200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iit.vamto.mil.ru/upload/site54/document_images/saefdgtrghfregph-1200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" y="0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537"/>
          </a:xfrm>
        </p:spPr>
        <p:txBody>
          <a:bodyPr/>
          <a:lstStyle/>
          <a:p>
            <a:r>
              <a:rPr lang="ru-RU" b="1" cap="all" dirty="0">
                <a:solidFill>
                  <a:schemeClr val="tx1"/>
                </a:solidFill>
              </a:rPr>
              <a:t>ФАКУЛЬТЕТ СТРОИТЕЛЬСТВА ВОЕННО-МОРСКИХ БАЗ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6" name="Picture 6" descr="https://viit.spb.ru/wp-content/uploads/2017/10/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3989500" cy="40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9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9314" y="273498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Строительство </a:t>
            </a:r>
            <a:r>
              <a:rPr lang="ru-RU" sz="2000" dirty="0"/>
              <a:t>и эксплуатация зданий и сооружений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Строительство и эксплуатация зданий и специальных объектов военно-морских баз.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226877"/>
            <a:ext cx="66247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существляет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подготовку специалистов по следующим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программам: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viit.vamto.mil.ru/upload/site54/document_images/ph-900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viit.vamto.mil.ru/upload/site54/document_images/ph-900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55776" y="692696"/>
            <a:ext cx="4281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СОЦИАЛЬНЫЕ ГАРАНТИИ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3312368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питания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Денежное довольствие обучающихся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Вещевое обеспечение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Медицинское обеспечение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25253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38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viit.vamto.mil.ru/upload/site54/document_images/4346388-1200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8640"/>
            <a:ext cx="46445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viit.vamto.mil.ru/upload/site54/document_images/4346388-1200_2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5" y="188640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viit.vamto.mil.ru/upload/site54/document_images/4346388-1200_3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572000" cy="30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viit.vamto.mil.ru/upload/site54/document_images/4346388-1200_4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5" y="3284984"/>
            <a:ext cx="4644516" cy="30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дание ВУ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4" y="116632"/>
            <a:ext cx="8922232" cy="50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39200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 июня 1939 года было подписано постановление Комитета обороны при СНК СССР об организации Высшего военно-морского инженерно-строительного училища РК ВМФ (ВВМИСУ). Эта дата считается днем рождения училища.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viit.vamto.mil.ru/upload/site54/document_images/4346388-1200_5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76"/>
            <a:ext cx="4653161" cy="31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viit.vamto.mil.ru/upload/site54/document_images/4346388-1200_6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25" y="181867"/>
            <a:ext cx="4654676" cy="31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viit.vamto.mil.ru/upload/site54/document_images/4346388-1200_7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654677" cy="31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viit.vamto.mil.ru/upload/site54/document_images/4346388-1200_8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25" y="3284984"/>
            <a:ext cx="4654676" cy="31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10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viit.vamto.mil.ru/upload/site54/document_images/4346388-1200_9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viit.vamto.mil.ru/upload/site54/document_images/4346388-1200_10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7160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viit.vamto.mil.ru/upload/site54/document_images/4346388-1200_12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84" y="188641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viit.vamto.mil.ru/upload/site54/document_images/4346388-1200_13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984"/>
            <a:ext cx="44994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0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tatic.tildacdn.com/tild6538-3335-4163-b733-333565373931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8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vas.mil.ru/upload/site39/document_images/Obschezhitie2-1200-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55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25253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58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viit.vamto.mil.ru/upload/site54/document_images/4346388-1200_3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61160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viit.vamto.mil.ru/upload/site54/document_images/4346388-1200_5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31" y="3238447"/>
            <a:ext cx="4633316" cy="30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viit.vamto.mil.ru/upload/site54/document_images/4346388-1200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60344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viit.vamto.mil.ru/upload/site54/document_images/4346388-1200_2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134"/>
            <a:ext cx="4585786" cy="30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89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25253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Вещевое обеспечение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5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viit.vamto.mil.ru/upload/site54/document_images/4346388-1200_5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45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viit.vamto.mil.ru/upload/site54/document_images/4346388-1200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58" y="1"/>
            <a:ext cx="4644515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viit.vamto.mil.ru/upload/site54/document_images/4346388-1200_2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096344"/>
            <a:ext cx="4535997" cy="30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viit.vamto.mil.ru/upload/site54/document_images/4346388-1200_3(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61" y="3018996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1557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 важными периодами в деятельности службы являются обеспечение участников военных парадов, новых наборов курсантов и выпускников </a:t>
            </a:r>
            <a:r>
              <a:rPr lang="ru-RU" dirty="0" smtClean="0"/>
              <a:t>института.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200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25253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Медицинское обеспечение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193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viit.vamto.mil.ru/upload/site54/document_images/4346388-1200_5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5"/>
            <a:ext cx="4644517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viit.vamto.mil.ru/upload/site54/document_images/4346388-1200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13" y="-1"/>
            <a:ext cx="4603441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viit.vamto.mil.ru/upload/site54/document_images/4346388-1200_2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0665"/>
            <a:ext cx="4603442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viit.vamto.mil.ru/upload/site54/document_images/4346388-1200_6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13" y="3060666"/>
            <a:ext cx="4603441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0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772400" cy="1524000"/>
          </a:xfrm>
        </p:spPr>
        <p:txBody>
          <a:bodyPr>
            <a:noAutofit/>
          </a:bodyPr>
          <a:lstStyle/>
          <a:p>
            <a:pPr algn="l"/>
            <a:r>
              <a:rPr lang="ru-RU" sz="2000" b="1" cap="all" dirty="0" smtClean="0"/>
              <a:t>                                                                        </a:t>
            </a:r>
            <a:r>
              <a:rPr lang="ru-RU" sz="2000" b="1" cap="all" dirty="0" smtClean="0">
                <a:solidFill>
                  <a:schemeClr val="tx1"/>
                </a:solidFill>
              </a:rPr>
              <a:t/>
            </a:r>
            <a:br>
              <a:rPr lang="ru-RU" sz="2000" b="1" cap="all" dirty="0" smtClean="0">
                <a:solidFill>
                  <a:schemeClr val="tx1"/>
                </a:solidFill>
              </a:rPr>
            </a:br>
            <a: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ИНЖЕНЕРНО-ТЕХНИЧЕСКИЙ</a:t>
            </a:r>
            <a:r>
              <a:rPr lang="en-US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ЭНЕРГЕТИКИ</a:t>
            </a:r>
            <a:r>
              <a:rPr lang="en-US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СТРОИТЕЛЬСТВА ВОЕННО-МОРСКИХ </a:t>
            </a:r>
            <a: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</a:t>
            </a:r>
            <a:r>
              <a:rPr lang="en-US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СРЕДНЕГО ПРОФЕССИОНАЛЬНОГО ОБРАЗОВАНИЯ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268760"/>
            <a:ext cx="2382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ФАКУЛЬТЕТЫ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сохранение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укрепление здоровья всех категорий личного состава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медицинское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повседневной жизнедеятельности ВУЗа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проведение лечебно-профилактических, санитарно-гигиенических, противоэпидемических мероприятий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оказание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неотложной и квалифицированной медицинской помощи всем нуждающимся, а также вакцинация и соблюдение санитарно-эпидемического благополучия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3648" y="692696"/>
            <a:ext cx="6417734" cy="93980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Основными задачами медицинской службы института являются: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82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25253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Денежное довольствие 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736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482" name="Picture 2" descr="http://funt-selsovet.ru/images/news/2017/17.11.08/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414"/>
            <a:ext cx="9459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15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25253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524000"/>
          </a:xfrm>
        </p:spPr>
        <p:txBody>
          <a:bodyPr/>
          <a:lstStyle/>
          <a:p>
            <a:r>
              <a:rPr lang="ru-RU" b="1" cap="all" dirty="0">
                <a:solidFill>
                  <a:schemeClr val="tx1"/>
                </a:solidFill>
              </a:rPr>
              <a:t>ФАКУЛЬТЕТ ИНЖЕНЕРНО-ТЕХНИЧЕСКИЙ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viit.spb.ru/wp-content/uploads/2017/10/5fa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9" y="2060848"/>
            <a:ext cx="4983182" cy="53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5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" y="476672"/>
            <a:ext cx="8507288" cy="16561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нженерно-технический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осуществляет подготовку офицеров для системы материально-технического обеспечения Вооруженных Сил Российской Федерации по специальности высшего образования сроком обучения 5 лет — «Применение автомобильных подразделений».</a:t>
            </a:r>
          </a:p>
        </p:txBody>
      </p:sp>
      <p:pic>
        <p:nvPicPr>
          <p:cNvPr id="2050" name="Picture 2" descr="https://viit.vamto.mil.ru/upload/site54/document_images/va_mto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3" y="2565398"/>
            <a:ext cx="4410879" cy="29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viit.vamto.mil.ru/upload/site54/document_images/va_mto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76646"/>
            <a:ext cx="4410879" cy="29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52537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учебным планам и программам все курсанты факультета получают водительские удостоверения категории «В» и «С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viit.vamto.mil.ru/upload/site54/document_images/va_mto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31999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iit.vamto.mil.ru/upload/site54/document_images/va_mto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96" y="2431999"/>
            <a:ext cx="4392488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537"/>
          </a:xfrm>
        </p:spPr>
        <p:txBody>
          <a:bodyPr/>
          <a:lstStyle/>
          <a:p>
            <a:r>
              <a:rPr lang="ru-RU" b="1" cap="all" dirty="0">
                <a:solidFill>
                  <a:schemeClr val="tx1"/>
                </a:solidFill>
              </a:rPr>
              <a:t>ФАКУЛЬТЕТ ЭНЕРГЕТИКИ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viit.spb.ru/wp-content/uploads/2017/10/2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31567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2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537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энергетики является самым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большим структурным подразделением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института, осуществляющим подготовку специалистов 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следующим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программам: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280320"/>
            <a:ext cx="7416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Тепло-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электрообеспечение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специальных технических систем и объектов. Военная специальность: «Монтаж, эксплуатация и ремонт систем энергообеспечения объектов специального назначения и инфраструктуры флота».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Пожарная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безопасность. Военная специальность: «Обеспечение пожарной безопасности Вооруженных Сил Российской Федерации».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Тыловое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обеспечение. Военная специальность: «Монтаж, эксплуатация и ремонт систем жизнеобеспечения объектов военной инфраструктуры и специальных защищенных сооружений».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it.vamto.mil.ru/upload/site54/document_images/saefdgtrghfregph-1200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" y="116632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0373A35D54E44D806C92EFCD674C53" ma:contentTypeVersion="49" ma:contentTypeDescription="Создание документа." ma:contentTypeScope="" ma:versionID="5614d7d1b540247160e27f100aca501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AC1D60-D8ED-4F85-A089-83330A41748A}"/>
</file>

<file path=customXml/itemProps2.xml><?xml version="1.0" encoding="utf-8"?>
<ds:datastoreItem xmlns:ds="http://schemas.openxmlformats.org/officeDocument/2006/customXml" ds:itemID="{008A35C4-7057-44DD-8545-0146A57B520F}"/>
</file>

<file path=customXml/itemProps3.xml><?xml version="1.0" encoding="utf-8"?>
<ds:datastoreItem xmlns:ds="http://schemas.openxmlformats.org/officeDocument/2006/customXml" ds:itemID="{8F617F40-D1CB-420C-AB26-11AEDB9BDC61}"/>
</file>

<file path=customXml/itemProps4.xml><?xml version="1.0" encoding="utf-8"?>
<ds:datastoreItem xmlns:ds="http://schemas.openxmlformats.org/officeDocument/2006/customXml" ds:itemID="{404C7FFA-EC38-42AB-BBDB-184CBA596990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</TotalTime>
  <Words>187</Words>
  <Application>Microsoft Office PowerPoint</Application>
  <PresentationFormat>Экран (4:3)</PresentationFormat>
  <Paragraphs>29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Военный институт (инженерно-технический) Военной академии материально-технического обеспечения им. генерала армии А.В. Хрулева  </vt:lpstr>
      <vt:lpstr>Презентация PowerPoint</vt:lpstr>
      <vt:lpstr>                                                                         ФАКУЛЬТЕТ ИНЖЕНЕРНО-ТЕХНИЧЕСКИЙ  ФАКУЛЬТЕТ ЭНЕРГЕТИКИ  ФАКУЛЬТЕТ СТРОИТЕЛЬСТВА ВОЕННО-МОРСКИХ БАЗ  ОТДЕЛЕНИЕ СРЕДНЕГО ПРОФЕССИОНАЛЬНОГО ОБРАЗОВАНИЯ</vt:lpstr>
      <vt:lpstr>ФАКУЛЬТЕТ ИНЖЕНЕРНО-ТЕХНИЧЕСКИЙ</vt:lpstr>
      <vt:lpstr>Инженерно-технический факультет осуществляет подготовку офицеров для системы материально-технического обеспечения Вооруженных Сил Российской Федерации по специальности высшего образования сроком обучения 5 лет — «Применение автомобильных подразделений».</vt:lpstr>
      <vt:lpstr>Согласно учебным планам и программам все курсанты факультета получают водительские удостоверения категории «В» и «С». </vt:lpstr>
      <vt:lpstr>ФАКУЛЬТЕТ ЭНЕРГЕТИКИ</vt:lpstr>
      <vt:lpstr>   Факультет энергетики является самым  большим структурным подразделением института, осуществляющим подготовку специалистов по следующим  образовательным программам: </vt:lpstr>
      <vt:lpstr>Презентация PowerPoint</vt:lpstr>
      <vt:lpstr>Презентация PowerPoint</vt:lpstr>
      <vt:lpstr>Презентация PowerPoint</vt:lpstr>
      <vt:lpstr>Презентация PowerPoint</vt:lpstr>
      <vt:lpstr>ФАКУЛЬТЕТ СТРОИТЕЛЬСТВА ВОЕННО-МОРСКИХ БАЗ</vt:lpstr>
      <vt:lpstr>Презентация PowerPoint</vt:lpstr>
      <vt:lpstr>Презентация PowerPoint</vt:lpstr>
      <vt:lpstr>Презентация PowerPoint</vt:lpstr>
      <vt:lpstr>Обеспечение жилыми помещениями  Условия питания  Денежное довольствие обучающихся  Вещевое обеспечение  Медицинское обеспечение   </vt:lpstr>
      <vt:lpstr>Обеспечение жилыми помещениями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питания</vt:lpstr>
      <vt:lpstr>Презентация PowerPoint</vt:lpstr>
      <vt:lpstr>Вещевое обеспечение</vt:lpstr>
      <vt:lpstr>Презентация PowerPoint</vt:lpstr>
      <vt:lpstr>Медицинское обеспечение</vt:lpstr>
      <vt:lpstr>Презентация PowerPoint</vt:lpstr>
      <vt:lpstr> - сохранение и укрепление здоровья всех категорий личного состава;  - медицинское обеспечение повседневной жизнедеятельности ВУЗа;  - организация и проведение лечебно-профилактических, санитарно-гигиенических, противоэпидемических мероприятий;  - оказание неотложной и квалифицированной медицинской помощи всем нуждающимся, а также вакцинация и соблюдение санитарно-эпидемического благополучия. </vt:lpstr>
      <vt:lpstr>Денежное довольствие обучающихся</vt:lpstr>
      <vt:lpstr>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Сухопутные войска</dc:title>
  <dc:creator>Ковков Павел Николаевич</dc:creator>
  <cp:lastModifiedBy>Anton Lavrinenko</cp:lastModifiedBy>
  <cp:revision>48</cp:revision>
  <dcterms:created xsi:type="dcterms:W3CDTF">2013-01-15T13:38:00Z</dcterms:created>
  <dcterms:modified xsi:type="dcterms:W3CDTF">2021-12-19T11:20:15Z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07977B6B698E4423884D58C3BD8E8E18</vt:lpwstr>
  </property>
  <property fmtid="{D5CDD505-2E9C-101B-9397-08002B2CF9AE}" pid="3" name="KSOProductBuildVer">
    <vt:lpwstr>1049-11.2.0.10382</vt:lpwstr>
  </property>
  <property fmtid="{D5CDD505-2E9C-101B-9397-08002B2CF9AE}" pid="4" name="ContentTypeId">
    <vt:lpwstr>0x0101006B0373A35D54E44D806C92EFCD674C53</vt:lpwstr>
  </property>
</Properties>
</file>