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0.xml" ContentType="application/vnd.openxmlformats-officedocument.presentationml.slide+xml"/>
  <Override PartName="/ppt/slides/slide13.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2.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8" d="100"/>
          <a:sy n="88" d="100"/>
        </p:scale>
        <p:origin x="-96" y="-4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3.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 Id="rId27" Type="http://schemas.openxmlformats.org/officeDocument/2006/relationships/customXml" Target="../customXml/item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Полилиния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E352B269-53EE-4EF9-8CDA-7B3F87F680E0}" type="datetimeFigureOut">
              <a:rPr lang="ru-RU" smtClean="0"/>
              <a:t>20.02.2012</a:t>
            </a:fld>
            <a:endParaRPr lang="ru-RU"/>
          </a:p>
        </p:txBody>
      </p:sp>
      <p:sp>
        <p:nvSpPr>
          <p:cNvPr id="19" name="Нижний колонтитул 18"/>
          <p:cNvSpPr>
            <a:spLocks noGrp="1"/>
          </p:cNvSpPr>
          <p:nvPr>
            <p:ph type="ftr" sz="quarter" idx="11"/>
          </p:nvPr>
        </p:nvSpPr>
        <p:spPr/>
        <p:txBody>
          <a:bodyPr/>
          <a:lstStyle/>
          <a:p>
            <a:endParaRPr lang="ru-RU"/>
          </a:p>
        </p:txBody>
      </p:sp>
      <p:sp>
        <p:nvSpPr>
          <p:cNvPr id="27" name="Номер слайда 26"/>
          <p:cNvSpPr>
            <a:spLocks noGrp="1"/>
          </p:cNvSpPr>
          <p:nvPr>
            <p:ph type="sldNum" sz="quarter" idx="12"/>
          </p:nvPr>
        </p:nvSpPr>
        <p:spPr/>
        <p:txBody>
          <a:bodyPr/>
          <a:lstStyle/>
          <a:p>
            <a:fld id="{2640F724-84CB-4674-8B98-83A28B8C084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352B269-53EE-4EF9-8CDA-7B3F87F680E0}" type="datetimeFigureOut">
              <a:rPr lang="ru-RU" smtClean="0"/>
              <a:t>20.02.2012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352B269-53EE-4EF9-8CDA-7B3F87F680E0}" type="datetimeFigureOut">
              <a:rPr lang="ru-RU" smtClean="0"/>
              <a:t>20.02.2012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lgn="l">
              <a:defRPr/>
            </a:lvl1p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352B269-53EE-4EF9-8CDA-7B3F87F680E0}" type="datetimeFigureOut">
              <a:rPr lang="ru-RU" smtClean="0"/>
              <a:t>20.02.2012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Полилиния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Заголовок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E352B269-53EE-4EF9-8CDA-7B3F87F680E0}" type="datetimeFigureOut">
              <a:rPr lang="ru-RU" smtClean="0"/>
              <a:t>20.02.2012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40F724-84CB-4674-8B98-83A28B8C0841}"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352B269-53EE-4EF9-8CDA-7B3F87F680E0}" type="datetimeFigureOut">
              <a:rPr lang="ru-RU" smtClean="0"/>
              <a:t>20.02.2012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E352B269-53EE-4EF9-8CDA-7B3F87F680E0}" type="datetimeFigureOut">
              <a:rPr lang="ru-RU" smtClean="0"/>
              <a:t>20.02.2012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320"/>
            <a:ext cx="7470648" cy="1143000"/>
          </a:xfrm>
        </p:spPr>
        <p:txBody>
          <a:bodyPr anchor="ctr"/>
          <a:lstStyle>
            <a:lvl1pPr algn="l">
              <a:defRPr sz="4600"/>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E352B269-53EE-4EF9-8CDA-7B3F87F680E0}" type="datetimeFigureOut">
              <a:rPr lang="ru-RU" smtClean="0"/>
              <a:t>20.02.2012</a:t>
            </a:fld>
            <a:endParaRPr lang="ru-RU"/>
          </a:p>
        </p:txBody>
      </p:sp>
      <p:sp>
        <p:nvSpPr>
          <p:cNvPr id="8" name="Номер слайда 7"/>
          <p:cNvSpPr>
            <a:spLocks noGrp="1"/>
          </p:cNvSpPr>
          <p:nvPr>
            <p:ph type="sldNum" sz="quarter" idx="11"/>
          </p:nvPr>
        </p:nvSpPr>
        <p:spPr/>
        <p:txBody>
          <a:bodyPr/>
          <a:lstStyle/>
          <a:p>
            <a:fld id="{2640F724-84CB-4674-8B98-83A28B8C0841}" type="slidenum">
              <a:rPr lang="ru-RU" smtClean="0"/>
              <a:t>‹#›</a:t>
            </a:fld>
            <a:endParaRPr lang="ru-RU"/>
          </a:p>
        </p:txBody>
      </p:sp>
      <p:sp>
        <p:nvSpPr>
          <p:cNvPr id="9" name="Нижний колонтитул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E352B269-53EE-4EF9-8CDA-7B3F87F680E0}" type="datetimeFigureOut">
              <a:rPr lang="ru-RU" smtClean="0"/>
              <a:t>20.02.2012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E352B269-53EE-4EF9-8CDA-7B3F87F680E0}" type="datetimeFigureOut">
              <a:rPr lang="ru-RU" smtClean="0"/>
              <a:t>20.02.2012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156448" y="6422064"/>
            <a:ext cx="762000" cy="365125"/>
          </a:xfrm>
        </p:spPr>
        <p:txBody>
          <a:bodyPr/>
          <a:lstStyle/>
          <a:p>
            <a:fld id="{2640F724-84CB-4674-8B98-83A28B8C084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457200" y="6422064"/>
            <a:ext cx="2133600" cy="365125"/>
          </a:xfrm>
        </p:spPr>
        <p:txBody>
          <a:bodyPr/>
          <a:lstStyle/>
          <a:p>
            <a:fld id="{E352B269-53EE-4EF9-8CDA-7B3F87F680E0}" type="datetimeFigureOut">
              <a:rPr lang="ru-RU" smtClean="0"/>
              <a:t>20.02.2012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40F724-84CB-4674-8B98-83A28B8C084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Полилиния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Полилиния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Заголовок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E352B269-53EE-4EF9-8CDA-7B3F87F680E0}" type="datetimeFigureOut">
              <a:rPr lang="ru-RU" smtClean="0"/>
              <a:t>20.02.2012</a:t>
            </a:fld>
            <a:endParaRPr lang="ru-RU"/>
          </a:p>
        </p:txBody>
      </p:sp>
      <p:sp>
        <p:nvSpPr>
          <p:cNvPr id="22" name="Нижний колонтитул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ru-RU"/>
          </a:p>
        </p:txBody>
      </p:sp>
      <p:sp>
        <p:nvSpPr>
          <p:cNvPr id="18" name="Номер слайда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2640F724-84CB-4674-8B98-83A28B8C0841}"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3286124"/>
            <a:ext cx="6480048" cy="2301240"/>
          </a:xfrm>
        </p:spPr>
        <p:txBody>
          <a:bodyPr/>
          <a:lstStyle/>
          <a:p>
            <a:r>
              <a:rPr lang="ru-RU" sz="4400" dirty="0" smtClean="0"/>
              <a:t>Россия в эпоху правления Николая I</a:t>
            </a:r>
            <a:endParaRPr lang="ru-RU"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t>Николаевская цензура.</a:t>
            </a:r>
            <a:endParaRPr lang="ru-RU" dirty="0"/>
          </a:p>
        </p:txBody>
      </p:sp>
      <p:sp>
        <p:nvSpPr>
          <p:cNvPr id="3" name="Содержимое 2"/>
          <p:cNvSpPr>
            <a:spLocks noGrp="1"/>
          </p:cNvSpPr>
          <p:nvPr>
            <p:ph idx="1"/>
          </p:nvPr>
        </p:nvSpPr>
        <p:spPr/>
        <p:txBody>
          <a:bodyPr>
            <a:normAutofit fontScale="77500" lnSpcReduction="20000"/>
          </a:bodyPr>
          <a:lstStyle/>
          <a:p>
            <a:pPr>
              <a:lnSpc>
                <a:spcPct val="90000"/>
              </a:lnSpc>
              <a:buFontTx/>
              <a:buNone/>
            </a:pPr>
            <a:r>
              <a:rPr lang="ru-RU" sz="3200" dirty="0" smtClean="0"/>
              <a:t>В 1826 году вышел "чугунный" цензурный устав: запрещалось печатать практически всё, что имело какую-либо политическую подоплеку.</a:t>
            </a:r>
          </a:p>
          <a:p>
            <a:pPr>
              <a:lnSpc>
                <a:spcPct val="90000"/>
              </a:lnSpc>
              <a:buFontTx/>
              <a:buNone/>
            </a:pPr>
            <a:r>
              <a:rPr lang="ru-RU" sz="3200" dirty="0" smtClean="0"/>
              <a:t>Университетский указ 1835 г. практически ликвидировал автономию университетов и устанавливал строгий надзор за студентами.</a:t>
            </a:r>
          </a:p>
          <a:p>
            <a:pPr>
              <a:lnSpc>
                <a:spcPct val="90000"/>
              </a:lnSpc>
              <a:buFontTx/>
              <a:buNone/>
            </a:pPr>
            <a:r>
              <a:rPr lang="ru-RU" sz="3200" dirty="0" smtClean="0"/>
              <a:t>Николай всячески подавлял малейшие проявления вольнодумства. Многие передовые люди России подвергались гонениям и репрессиям. По распоряжению Николая I были закрыты журналы "Европеец", "Московский телеграф", "Телескоп".</a:t>
            </a:r>
          </a:p>
          <a:p>
            <a:endParaRPr lang="ru-RU" dirty="0"/>
          </a:p>
        </p:txBody>
      </p:sp>
    </p:spTree>
  </p:cSld>
  <p:clrMapOvr>
    <a:masterClrMapping/>
  </p:clrMapOvr>
  <p:transition>
    <p:randomBar dir="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800" i="1" dirty="0" smtClean="0"/>
              <a:t>Пятое отделение и Крестьянский вопрос.</a:t>
            </a:r>
            <a:r>
              <a:rPr lang="ru-RU" sz="4800" dirty="0" smtClean="0"/>
              <a:t> </a:t>
            </a:r>
            <a:endParaRPr lang="ru-RU" dirty="0"/>
          </a:p>
        </p:txBody>
      </p:sp>
      <p:sp>
        <p:nvSpPr>
          <p:cNvPr id="3" name="Содержимое 2"/>
          <p:cNvSpPr>
            <a:spLocks noGrp="1"/>
          </p:cNvSpPr>
          <p:nvPr>
            <p:ph idx="1"/>
          </p:nvPr>
        </p:nvSpPr>
        <p:spPr/>
        <p:txBody>
          <a:bodyPr>
            <a:normAutofit fontScale="77500" lnSpcReduction="20000"/>
          </a:bodyPr>
          <a:lstStyle/>
          <a:p>
            <a:pPr>
              <a:lnSpc>
                <a:spcPct val="80000"/>
              </a:lnSpc>
              <a:buFontTx/>
              <a:buNone/>
            </a:pPr>
            <a:r>
              <a:rPr lang="en-US" sz="3200" dirty="0" smtClean="0"/>
              <a:t>    </a:t>
            </a:r>
            <a:r>
              <a:rPr lang="ru-RU" sz="3200" dirty="0" smtClean="0"/>
              <a:t>В </a:t>
            </a:r>
            <a:r>
              <a:rPr lang="ru-RU" sz="3200" dirty="0" smtClean="0"/>
              <a:t>годы правления Николая I крестьянский вопрос был важной частью внутренней политики государства. </a:t>
            </a:r>
          </a:p>
          <a:p>
            <a:pPr>
              <a:lnSpc>
                <a:spcPct val="80000"/>
              </a:lnSpc>
              <a:buFontTx/>
              <a:buNone/>
            </a:pPr>
            <a:r>
              <a:rPr lang="ru-RU" sz="3200" dirty="0" smtClean="0"/>
              <a:t>     Количество крестьянский восстаний было очень большим. По далеко не полным сведениям, в 1857 году было 192 массовых крестьянских выступления, в 1858 году – 528, и в 1859 году – 938. А в период 1830-1831 годы произошли Холерные бунты, противодействия городских жителей, крестьян и солдат на меры, предпринятые государством для борьбы с эпидемией холеры. В тридцатых-сороковых годах произошли Картофельные бунты (были вызваны насильственным введением посадки картофеля), которые были подавлены правительственными войсками.</a:t>
            </a:r>
          </a:p>
          <a:p>
            <a:pPr>
              <a:buNone/>
            </a:pPr>
            <a:endParaRPr lang="ru-RU" dirty="0"/>
          </a:p>
        </p:txBody>
      </p:sp>
    </p:spTree>
  </p:cSld>
  <p:clrMapOvr>
    <a:masterClrMapping/>
  </p:clrMapOvr>
  <p:transition>
    <p:wheel spokes="3"/>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smtClean="0"/>
              <a:t>Внешняя политика Николая I.</a:t>
            </a:r>
            <a:endParaRPr lang="ru-RU" dirty="0"/>
          </a:p>
        </p:txBody>
      </p:sp>
      <p:sp>
        <p:nvSpPr>
          <p:cNvPr id="3" name="Содержимое 2"/>
          <p:cNvSpPr>
            <a:spLocks noGrp="1"/>
          </p:cNvSpPr>
          <p:nvPr>
            <p:ph idx="1"/>
          </p:nvPr>
        </p:nvSpPr>
        <p:spPr/>
        <p:txBody>
          <a:bodyPr>
            <a:normAutofit fontScale="77500" lnSpcReduction="20000"/>
          </a:bodyPr>
          <a:lstStyle/>
          <a:p>
            <a:pPr>
              <a:lnSpc>
                <a:spcPct val="90000"/>
              </a:lnSpc>
            </a:pPr>
            <a:r>
              <a:rPr lang="ru-RU" sz="3200" dirty="0" smtClean="0"/>
              <a:t>возросла роль России в борьбе с любыми проявлениями «духа перемен» в европейской жизни. Именно в правление Николая I Россия получила нелестное прозвание «жандарма Европы». Так, по просьбе Австрийской империи Россия приняла участие в подавлении венгерской революции (1848-1849), направив 100-тысячную армию в Венгрию, пытавшуюся освободиться от национального гнета со стороны Австрии;</a:t>
            </a:r>
          </a:p>
          <a:p>
            <a:pPr>
              <a:lnSpc>
                <a:spcPct val="90000"/>
              </a:lnSpc>
            </a:pPr>
            <a:r>
              <a:rPr lang="ru-RU" sz="3200" dirty="0" smtClean="0"/>
              <a:t>опасаясь влияния западной революции на Россию, Николай I выступил в роли душителя революции. В июне 1848 г. царские войска заняли Молдавию и Валахию, где происходило революционное брожение.</a:t>
            </a:r>
          </a:p>
          <a:p>
            <a:pPr>
              <a:buNone/>
            </a:pPr>
            <a:endParaRPr lang="ru-RU" dirty="0"/>
          </a:p>
        </p:txBody>
      </p:sp>
    </p:spTree>
  </p:cSld>
  <p:clrMapOvr>
    <a:masterClrMapping/>
  </p:clrMapOvr>
  <p:transition>
    <p:zoom/>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i="1" dirty="0" smtClean="0"/>
              <a:t>Войны при правлении </a:t>
            </a:r>
            <a:r>
              <a:rPr lang="ru-RU" sz="3600" i="1" dirty="0" smtClean="0"/>
              <a:t>Никола</a:t>
            </a:r>
            <a:r>
              <a:rPr lang="ru-RU" sz="3600" i="1" dirty="0" smtClean="0"/>
              <a:t>и</a:t>
            </a:r>
            <a:r>
              <a:rPr lang="ru-RU" sz="3600" i="1" dirty="0" smtClean="0"/>
              <a:t> </a:t>
            </a:r>
            <a:r>
              <a:rPr lang="ru-RU" sz="3600" i="1" dirty="0" smtClean="0"/>
              <a:t>I.</a:t>
            </a:r>
            <a:endParaRPr lang="ru-RU" sz="3600" dirty="0"/>
          </a:p>
        </p:txBody>
      </p:sp>
      <p:pic>
        <p:nvPicPr>
          <p:cNvPr id="4" name="Picture 4"/>
          <p:cNvPicPr>
            <a:picLocks noGrp="1" noChangeAspect="1" noChangeArrowheads="1"/>
          </p:cNvPicPr>
          <p:nvPr>
            <p:ph idx="1"/>
          </p:nvPr>
        </p:nvPicPr>
        <p:blipFill>
          <a:blip r:embed="rId2" cstate="print"/>
          <a:srcRect/>
          <a:stretch>
            <a:fillRect/>
          </a:stretch>
        </p:blipFill>
        <p:spPr bwMode="auto">
          <a:xfrm>
            <a:off x="2428860" y="1285860"/>
            <a:ext cx="3602667" cy="4525963"/>
          </a:xfrm>
          <a:prstGeom prst="rect">
            <a:avLst/>
          </a:prstGeom>
          <a:noFill/>
          <a:ln w="9525">
            <a:noFill/>
            <a:miter lim="800000"/>
            <a:headEnd/>
            <a:tailEnd/>
          </a:ln>
          <a:effectLst/>
        </p:spPr>
      </p:pic>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i="1" dirty="0" smtClean="0"/>
              <a:t>Русско-иранская война 1826-1828 годов.</a:t>
            </a:r>
            <a:endParaRPr lang="ru-RU" sz="3200" dirty="0"/>
          </a:p>
        </p:txBody>
      </p:sp>
      <p:sp>
        <p:nvSpPr>
          <p:cNvPr id="3" name="Содержимое 2"/>
          <p:cNvSpPr>
            <a:spLocks noGrp="1"/>
          </p:cNvSpPr>
          <p:nvPr>
            <p:ph idx="1"/>
          </p:nvPr>
        </p:nvSpPr>
        <p:spPr/>
        <p:txBody>
          <a:bodyPr>
            <a:normAutofit fontScale="77500" lnSpcReduction="20000"/>
          </a:bodyPr>
          <a:lstStyle/>
          <a:p>
            <a:pPr>
              <a:buNone/>
            </a:pPr>
            <a:r>
              <a:rPr lang="ru-RU" sz="3200" dirty="0" smtClean="0"/>
              <a:t>    Причиной </a:t>
            </a:r>
            <a:r>
              <a:rPr lang="ru-RU" sz="3200" dirty="0" smtClean="0"/>
              <a:t>для войны стали намерения Ирана вернуть себе земли, утраченные по </a:t>
            </a:r>
            <a:r>
              <a:rPr lang="ru-RU" sz="3200" dirty="0" err="1" smtClean="0"/>
              <a:t>Гюлистанскому</a:t>
            </a:r>
            <a:r>
              <a:rPr lang="ru-RU" sz="3200" dirty="0" smtClean="0"/>
              <a:t> договору. Имея численное превосходство, персы проиграли войну, подписав </a:t>
            </a:r>
            <a:r>
              <a:rPr lang="ru-RU" sz="3200" b="1" i="1" u="sng" dirty="0" err="1" smtClean="0">
                <a:solidFill>
                  <a:schemeClr val="tx2">
                    <a:lumMod val="75000"/>
                  </a:schemeClr>
                </a:solidFill>
              </a:rPr>
              <a:t>Туркманчайский</a:t>
            </a:r>
            <a:r>
              <a:rPr lang="ru-RU" sz="3200" b="1" i="1" u="sng" dirty="0" smtClean="0">
                <a:solidFill>
                  <a:schemeClr val="tx2">
                    <a:lumMod val="75000"/>
                  </a:schemeClr>
                </a:solidFill>
              </a:rPr>
              <a:t> мирный договор</a:t>
            </a:r>
            <a:r>
              <a:rPr lang="ru-RU" sz="3200" dirty="0" smtClean="0"/>
              <a:t>. По нему к России переходили </a:t>
            </a:r>
            <a:r>
              <a:rPr lang="ru-RU" sz="3200" dirty="0" err="1" smtClean="0"/>
              <a:t>Эриванское</a:t>
            </a:r>
            <a:r>
              <a:rPr lang="ru-RU" sz="3200" dirty="0" smtClean="0"/>
              <a:t> и Нахичеванское ханства, при этом правительство Персии обязалось не препятствовать переселению армян в Россию. На Персию налагалась контрибуция в 20 </a:t>
            </a:r>
            <a:r>
              <a:rPr lang="ru-RU" sz="3200" dirty="0" err="1" smtClean="0"/>
              <a:t>млн</a:t>
            </a:r>
            <a:r>
              <a:rPr lang="ru-RU" sz="3200" dirty="0" smtClean="0"/>
              <a:t> руб. серебром. Подтверждалось исключительное право России держать военный флот на Каспийском море.</a:t>
            </a:r>
            <a:endParaRPr lang="ru-RU" dirty="0"/>
          </a:p>
        </p:txBody>
      </p:sp>
    </p:spTree>
  </p:cSld>
  <p:clrMapOvr>
    <a:masterClrMapping/>
  </p:clrMapOvr>
  <p:transition>
    <p:plus/>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i="1" dirty="0" smtClean="0"/>
              <a:t>Русско-турецкая война 1828-1829 годов.</a:t>
            </a:r>
            <a:endParaRPr lang="ru-RU" sz="3200" dirty="0"/>
          </a:p>
        </p:txBody>
      </p:sp>
      <p:sp>
        <p:nvSpPr>
          <p:cNvPr id="3" name="Содержимое 2"/>
          <p:cNvSpPr>
            <a:spLocks noGrp="1"/>
          </p:cNvSpPr>
          <p:nvPr>
            <p:ph idx="1"/>
          </p:nvPr>
        </p:nvSpPr>
        <p:spPr/>
        <p:txBody>
          <a:bodyPr>
            <a:normAutofit fontScale="25000" lnSpcReduction="20000"/>
          </a:bodyPr>
          <a:lstStyle/>
          <a:p>
            <a:pPr>
              <a:buNone/>
            </a:pPr>
            <a:r>
              <a:rPr lang="ru-RU" sz="3200" dirty="0" smtClean="0"/>
              <a:t>       </a:t>
            </a:r>
            <a:r>
              <a:rPr lang="ru-RU" sz="7200" dirty="0" smtClean="0"/>
              <a:t>Поводом </a:t>
            </a:r>
            <a:r>
              <a:rPr lang="ru-RU" sz="7200" dirty="0" smtClean="0"/>
              <a:t>к войне послужило восстание греков против Турции в 1821 году. Греции тогда помогали Франция, Россия и Англия. В результате военных действий когда столица Османской империи оказалась в опасности, а проливы Босфор и Дарданеллы были блокированы российским флотом правительство Турции во главе с султаном </a:t>
            </a:r>
            <a:r>
              <a:rPr lang="ru-RU" sz="7200" dirty="0" err="1" smtClean="0"/>
              <a:t>Махмудом</a:t>
            </a:r>
            <a:r>
              <a:rPr lang="ru-RU" sz="7200" dirty="0" smtClean="0"/>
              <a:t> II запросило мира. 2 сентября 1829 года был подписан </a:t>
            </a:r>
            <a:r>
              <a:rPr lang="ru-RU" sz="7200" b="1" i="1" u="sng" dirty="0" err="1" smtClean="0">
                <a:solidFill>
                  <a:schemeClr val="tx2">
                    <a:lumMod val="75000"/>
                  </a:schemeClr>
                </a:solidFill>
              </a:rPr>
              <a:t>Адрианопольский</a:t>
            </a:r>
            <a:r>
              <a:rPr lang="ru-RU" sz="7200" b="1" i="1" u="sng" dirty="0" smtClean="0">
                <a:solidFill>
                  <a:schemeClr val="tx2">
                    <a:lumMod val="75000"/>
                  </a:schemeClr>
                </a:solidFill>
              </a:rPr>
              <a:t> мирный договор</a:t>
            </a:r>
            <a:r>
              <a:rPr lang="ru-RU" sz="7200" dirty="0" smtClean="0">
                <a:solidFill>
                  <a:schemeClr val="tx2">
                    <a:lumMod val="75000"/>
                  </a:schemeClr>
                </a:solidFill>
              </a:rPr>
              <a:t>. </a:t>
            </a:r>
            <a:r>
              <a:rPr lang="ru-RU" sz="7200" dirty="0" smtClean="0"/>
              <a:t>Согласно договору, Россия возвращала Турции все территории в европейской части, занятые в ходе войны, за исключением устья Дуная с островами. К России переходило все восточное побережье Чёрного моря от устья Кубани до пристани святого Николая с крепостями Анапа, </a:t>
            </a:r>
            <a:r>
              <a:rPr lang="ru-RU" sz="7200" dirty="0" err="1" smtClean="0"/>
              <a:t>Суджук-кале</a:t>
            </a:r>
            <a:r>
              <a:rPr lang="ru-RU" sz="7200" dirty="0" smtClean="0"/>
              <a:t> и Поти, а также города Ахалцихе и Ахалкалаки. Турция признавала переход к России Грузии, </a:t>
            </a:r>
            <a:r>
              <a:rPr lang="ru-RU" sz="7200" dirty="0" err="1" smtClean="0"/>
              <a:t>Имеретии</a:t>
            </a:r>
            <a:r>
              <a:rPr lang="ru-RU" sz="7200" dirty="0" smtClean="0"/>
              <a:t>, Мингрелии, Гурии, а также Эриванского и Нахичеванского ханств (переданных Ираном по </a:t>
            </a:r>
            <a:r>
              <a:rPr lang="ru-RU" sz="7200" dirty="0" err="1" smtClean="0"/>
              <a:t>Туркманчайскому</a:t>
            </a:r>
            <a:r>
              <a:rPr lang="ru-RU" sz="7200" dirty="0" smtClean="0"/>
              <a:t> миру). Подтверждалось право российских подданных вести свободную торговлю по всей территории Турции, российские подданные на турецкой территории были неподсудны турецким властям. Турция также предоставляла право русским и иностранным торговым судам свободно проходить через Босфор и Дарданеллы.</a:t>
            </a:r>
            <a:endParaRPr lang="ru-RU" sz="7200" dirty="0"/>
          </a:p>
        </p:txBody>
      </p:sp>
    </p:spTree>
  </p:cSld>
  <p:clrMapOvr>
    <a:masterClrMapping/>
  </p:clrMapOvr>
  <p:transition>
    <p:diamond/>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i="1" dirty="0" err="1" smtClean="0"/>
              <a:t>Ункяр-Искелесийский</a:t>
            </a:r>
            <a:r>
              <a:rPr lang="ru-RU" i="1" dirty="0" smtClean="0"/>
              <a:t> договор</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sz="3200" b="1" i="1" dirty="0" smtClean="0"/>
              <a:t>Договор о мире, дружбе и оборонительном союзе между Россией и Турцией. Подписан 26 июня (8 июля) 1833 года в местечке </a:t>
            </a:r>
            <a:r>
              <a:rPr lang="ru-RU" sz="3200" b="1" i="1" dirty="0" err="1" smtClean="0"/>
              <a:t>Ункяр-Искелеси</a:t>
            </a:r>
            <a:r>
              <a:rPr lang="ru-RU" sz="3200" b="1" i="1" dirty="0" smtClean="0"/>
              <a:t>  близ Стамбула, после того как Россия оказала военную поддержку султану в борьбе с его непокорным вассалом Мухаммедом Али Египетским. Договор предусматривал военный союз между двумя странами в случае если одна из них подвергалась нападению. Секретная дополнительная статья договора разрешала Турции не посылать войска, но требовала закрытия Босфора для кораблей любых стран (кроме России). Договор был подписан сроком на 8 лет.</a:t>
            </a:r>
            <a:endParaRPr lang="ru-RU" dirty="0"/>
          </a:p>
        </p:txBody>
      </p:sp>
    </p:spTree>
  </p:cSld>
  <p:clrMapOvr>
    <a:masterClrMapping/>
  </p:clrMapOvr>
  <p:transition>
    <p:wheel spokes="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4800" i="1" dirty="0" smtClean="0"/>
              <a:t>Крымская война 1853-1856 годов.</a:t>
            </a:r>
            <a:endParaRPr lang="ru-RU" dirty="0"/>
          </a:p>
        </p:txBody>
      </p:sp>
      <p:sp>
        <p:nvSpPr>
          <p:cNvPr id="3" name="Содержимое 2"/>
          <p:cNvSpPr>
            <a:spLocks noGrp="1"/>
          </p:cNvSpPr>
          <p:nvPr>
            <p:ph idx="1"/>
          </p:nvPr>
        </p:nvSpPr>
        <p:spPr/>
        <p:txBody>
          <a:bodyPr>
            <a:normAutofit fontScale="77500" lnSpcReduction="20000"/>
          </a:bodyPr>
          <a:lstStyle/>
          <a:p>
            <a:pPr>
              <a:lnSpc>
                <a:spcPct val="80000"/>
              </a:lnSpc>
              <a:buFontTx/>
              <a:buNone/>
            </a:pPr>
            <a:r>
              <a:rPr lang="ru-RU" sz="3200" dirty="0" smtClean="0"/>
              <a:t> </a:t>
            </a:r>
            <a:r>
              <a:rPr lang="ru-RU" sz="3100" dirty="0" smtClean="0"/>
              <a:t>Прелюдией к войне стал конфликт Наполеона III с Николаем I. Когда Наполеон III пришёл к власти Николай I в поздравительной телеграмме вместо БРАТ написал ДРУГ. Это было признано официальным оскорблением французского императора. Непосредственным поводом войны стала борьба за ключи от церкви, которые были отданы Франции.</a:t>
            </a:r>
          </a:p>
          <a:p>
            <a:pPr>
              <a:lnSpc>
                <a:spcPct val="80000"/>
              </a:lnSpc>
              <a:buFontTx/>
              <a:buNone/>
            </a:pPr>
            <a:r>
              <a:rPr lang="ru-RU" sz="3100" dirty="0" smtClean="0"/>
              <a:t>     Из водных сражений выделяется сражение в </a:t>
            </a:r>
            <a:r>
              <a:rPr lang="ru-RU" sz="3100" dirty="0" err="1" smtClean="0"/>
              <a:t>Синопской</a:t>
            </a:r>
            <a:r>
              <a:rPr lang="ru-RU" sz="3100" dirty="0" smtClean="0"/>
              <a:t> бухте в 1853 году. Наша эскадра под командованием генерала Нахимова разгромила турецкий флот. Как только до Франции и Англии дошли вести о </a:t>
            </a:r>
            <a:r>
              <a:rPr lang="ru-RU" sz="3100" dirty="0" err="1" smtClean="0"/>
              <a:t>Синопском</a:t>
            </a:r>
            <a:r>
              <a:rPr lang="ru-RU" sz="3100" dirty="0" smtClean="0"/>
              <a:t> сражении они сразу же выдвинули свои эскадры в Чёрное море (23 декабря 1853 года). А 15 марта 1854 года Великобритания и Франция объявили войну России.</a:t>
            </a:r>
            <a:endParaRPr lang="ru-RU" sz="3100" dirty="0"/>
          </a:p>
        </p:txBody>
      </p:sp>
    </p:spTree>
  </p:cSld>
  <p:clrMapOvr>
    <a:masterClrMapping/>
  </p:clrMapOvr>
  <p:transition>
    <p:wedg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               ИТОГИ.</a:t>
            </a:r>
            <a:endParaRPr lang="ru-RU" dirty="0"/>
          </a:p>
        </p:txBody>
      </p:sp>
      <p:sp>
        <p:nvSpPr>
          <p:cNvPr id="3" name="Содержимое 2"/>
          <p:cNvSpPr>
            <a:spLocks noGrp="1"/>
          </p:cNvSpPr>
          <p:nvPr>
            <p:ph idx="1"/>
          </p:nvPr>
        </p:nvSpPr>
        <p:spPr/>
        <p:txBody>
          <a:bodyPr>
            <a:normAutofit fontScale="70000" lnSpcReduction="20000"/>
          </a:bodyPr>
          <a:lstStyle/>
          <a:p>
            <a:pPr>
              <a:buNone/>
            </a:pPr>
            <a:r>
              <a:rPr lang="ru-RU" sz="3200" b="1" i="1" dirty="0" smtClean="0"/>
              <a:t>     Хотя </a:t>
            </a:r>
            <a:r>
              <a:rPr lang="ru-RU" sz="3200" b="1" i="1" dirty="0" smtClean="0"/>
              <a:t>новые социально-экономические процессы и подрывали феодально-крепостническую систему, но она продолжала оставаться господствующей вплоть до 1861 г. Здесь немалую роль сыграло самодержавие. Политика его была противоречивой: с одной стороны, оно способствовало экономическому развитию страны - вплоть до поддержки капиталистического предпринимательства, с другой - стремилось законсервировать социальную структуру общества, стояло на страже феодально-крепостнических порядков.</a:t>
            </a:r>
            <a:endParaRPr lang="ru-RU" dirty="0"/>
          </a:p>
        </p:txBody>
      </p:sp>
    </p:spTree>
  </p:cSld>
  <p:clrMapOvr>
    <a:masterClrMapping/>
  </p:clrMapOvr>
  <p:transition>
    <p:newsfla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i="1" dirty="0" smtClean="0"/>
              <a:t>Николай I Павлович  (1796–1855)</a:t>
            </a:r>
            <a:endParaRPr lang="ru-RU" sz="3600" dirty="0"/>
          </a:p>
        </p:txBody>
      </p:sp>
      <p:sp>
        <p:nvSpPr>
          <p:cNvPr id="4" name="Содержимое 3"/>
          <p:cNvSpPr>
            <a:spLocks noGrp="1"/>
          </p:cNvSpPr>
          <p:nvPr>
            <p:ph sz="half" idx="1"/>
          </p:nvPr>
        </p:nvSpPr>
        <p:spPr>
          <a:xfrm>
            <a:off x="-142908" y="1285860"/>
            <a:ext cx="6972320" cy="4983179"/>
          </a:xfrm>
        </p:spPr>
        <p:txBody>
          <a:bodyPr>
            <a:normAutofit fontScale="85000" lnSpcReduction="20000"/>
          </a:bodyPr>
          <a:lstStyle/>
          <a:p>
            <a:pPr>
              <a:buNone/>
            </a:pPr>
            <a:r>
              <a:rPr lang="en-US" sz="2800" b="1" i="1" dirty="0" smtClean="0"/>
              <a:t>    </a:t>
            </a:r>
            <a:r>
              <a:rPr lang="ru-RU" sz="2800" b="1" i="1" dirty="0" smtClean="0"/>
              <a:t>Император </a:t>
            </a:r>
            <a:r>
              <a:rPr lang="ru-RU" sz="2800" b="1" i="1" dirty="0" smtClean="0"/>
              <a:t>всероссийский  </a:t>
            </a:r>
            <a:r>
              <a:rPr lang="ru-RU" sz="2800" b="1" i="1" dirty="0" err="1" smtClean="0"/>
              <a:t>c</a:t>
            </a:r>
            <a:r>
              <a:rPr lang="ru-RU" sz="2800" b="1" i="1" dirty="0" smtClean="0"/>
              <a:t> 1825 по 1855 год, третий сын императора Павла I и императрицы Марии Федоровны. Вступил на престол после внезапной смерти императора Александра I.</a:t>
            </a:r>
            <a:br>
              <a:rPr lang="ru-RU" sz="2800" b="1" i="1" dirty="0" smtClean="0"/>
            </a:br>
            <a:r>
              <a:rPr lang="ru-RU" sz="2800" b="1" i="1" dirty="0" smtClean="0"/>
              <a:t>Царствование Николая I – наивысший расцвет абсолютной монархии в ее военно-бюрократической форме. Военные назначались на все ответственные государственные посты, возглавляли все министерства. Расходы на армию и чиновников поглощали почти все государственные средства.</a:t>
            </a:r>
            <a:endParaRPr lang="ru-RU" dirty="0"/>
          </a:p>
        </p:txBody>
      </p:sp>
      <p:pic>
        <p:nvPicPr>
          <p:cNvPr id="6" name="Picture 4"/>
          <p:cNvPicPr>
            <a:picLocks noGrp="1" noChangeAspect="1" noChangeArrowheads="1"/>
          </p:cNvPicPr>
          <p:nvPr>
            <p:ph sz="half" idx="2"/>
          </p:nvPr>
        </p:nvPicPr>
        <p:blipFill>
          <a:blip r:embed="rId2" cstate="print"/>
          <a:srcRect/>
          <a:stretch>
            <a:fillRect/>
          </a:stretch>
        </p:blipFill>
        <p:spPr bwMode="auto">
          <a:xfrm>
            <a:off x="6715140" y="1214422"/>
            <a:ext cx="2286016" cy="3497605"/>
          </a:xfrm>
          <a:prstGeom prst="rect">
            <a:avLst/>
          </a:prstGeom>
          <a:noFill/>
          <a:ln w="9525">
            <a:noFill/>
            <a:miter lim="800000"/>
            <a:headEnd/>
            <a:tailEnd/>
          </a:ln>
          <a:effectLst/>
        </p:spPr>
      </p:pic>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2" presetClass="entr" presetSubtype="0" fill="hold" nodeType="afterEffect">
                                  <p:stCondLst>
                                    <p:cond delay="0"/>
                                  </p:stCondLst>
                                  <p:childTnLst>
                                    <p:set>
                                      <p:cBhvr>
                                        <p:cTn id="6" dur="1" fill="hold">
                                          <p:stCondLst>
                                            <p:cond delay="0"/>
                                          </p:stCondLst>
                                        </p:cTn>
                                        <p:tgtEl>
                                          <p:spTgt spid="6"/>
                                        </p:tgtEl>
                                        <p:attrNameLst>
                                          <p:attrName>style.visibility</p:attrName>
                                        </p:attrNameLst>
                                      </p:cBhvr>
                                      <p:to>
                                        <p:strVal val="visible"/>
                                      </p:to>
                                    </p:set>
                                    <p:animScale>
                                      <p:cBhvr>
                                        <p:cTn id="7" dur="1000" decel="50000" fill="hold">
                                          <p:stCondLst>
                                            <p:cond delay="0"/>
                                          </p:stCondLst>
                                        </p:cTn>
                                        <p:tgtEl>
                                          <p:spTgt spid="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gtEl>
                                        <p:attrNameLst>
                                          <p:attrName>ppt_x</p:attrName>
                                          <p:attrName>ppt_y</p:attrName>
                                        </p:attrNameLst>
                                      </p:cBhvr>
                                    </p:animMotion>
                                    <p:animEffect transition="in" filter="fade">
                                      <p:cBhvr>
                                        <p:cTn id="9"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71472" y="285728"/>
            <a:ext cx="7467600" cy="1143000"/>
          </a:xfrm>
        </p:spPr>
        <p:txBody>
          <a:bodyPr>
            <a:normAutofit/>
          </a:bodyPr>
          <a:lstStyle/>
          <a:p>
            <a:r>
              <a:rPr lang="ru-RU" sz="2000" b="1" i="1" dirty="0" smtClean="0"/>
              <a:t>Николай I получил прозвище "</a:t>
            </a:r>
            <a:r>
              <a:rPr lang="ru-RU" sz="2000" b="1" i="1" dirty="0" err="1" smtClean="0"/>
              <a:t>Палкин</a:t>
            </a:r>
            <a:r>
              <a:rPr lang="ru-RU" sz="2000" b="1" i="1" dirty="0" smtClean="0"/>
              <a:t>" за то, что заменил смертную </a:t>
            </a:r>
            <a:r>
              <a:rPr lang="ru-RU" sz="2000" b="1" i="1" dirty="0" err="1" smtClean="0"/>
              <a:t>казньпрогонкой</a:t>
            </a:r>
            <a:r>
              <a:rPr lang="ru-RU" sz="2000" b="1" i="1" dirty="0" smtClean="0"/>
              <a:t> виновных несколько раз через строй в тысячу человек.</a:t>
            </a:r>
            <a:endParaRPr lang="ru-RU" sz="2000" dirty="0"/>
          </a:p>
        </p:txBody>
      </p:sp>
      <p:sp>
        <p:nvSpPr>
          <p:cNvPr id="5" name="Содержимое 4"/>
          <p:cNvSpPr>
            <a:spLocks noGrp="1"/>
          </p:cNvSpPr>
          <p:nvPr>
            <p:ph idx="1"/>
          </p:nvPr>
        </p:nvSpPr>
        <p:spPr>
          <a:xfrm>
            <a:off x="142844" y="1571612"/>
            <a:ext cx="7467600" cy="4525963"/>
          </a:xfrm>
        </p:spPr>
        <p:txBody>
          <a:bodyPr>
            <a:normAutofit fontScale="62500" lnSpcReduction="20000"/>
          </a:bodyPr>
          <a:lstStyle/>
          <a:p>
            <a:pPr>
              <a:buNone/>
            </a:pPr>
            <a:r>
              <a:rPr lang="en-US" sz="3200" b="1" i="1" dirty="0" smtClean="0"/>
              <a:t>     </a:t>
            </a:r>
            <a:r>
              <a:rPr lang="ru-RU" sz="3200" b="1" i="1" dirty="0" smtClean="0"/>
              <a:t>При </a:t>
            </a:r>
            <a:r>
              <a:rPr lang="ru-RU" sz="3200" b="1" i="1" dirty="0" smtClean="0"/>
              <a:t>Николае I были учреждены Военная и Морская академии, открыты 11 кадетских корпусов, первая железная дорога от столицы до Царского Села, а позднее до Москвы.</a:t>
            </a:r>
            <a:br>
              <a:rPr lang="ru-RU" sz="3200" b="1" i="1" dirty="0" smtClean="0"/>
            </a:br>
            <a:r>
              <a:rPr lang="ru-RU" sz="3200" b="1" i="1" dirty="0" smtClean="0"/>
              <a:t>Император жестоко подавлял освободительные движения в Польше и Венгрии, преследовал старообрядцев.</a:t>
            </a:r>
            <a:br>
              <a:rPr lang="ru-RU" sz="3200" b="1" i="1" dirty="0" smtClean="0"/>
            </a:br>
            <a:r>
              <a:rPr lang="ru-RU" sz="3200" b="1" i="1" dirty="0" smtClean="0"/>
              <a:t>Основным во внешней политике Николай Павлович считал восточный вопрос, обеспечение благоприятного для России режима в черноморских проливах. Начавшаяся в 1853 году война на Дунае и Кавказе была перенесена в Крым, где Англия, Франция, Турция и Сардиния осадили русскую базу черноморского флота Севастополь.</a:t>
            </a:r>
            <a:br>
              <a:rPr lang="ru-RU" sz="3200" b="1" i="1" dirty="0" smtClean="0"/>
            </a:br>
            <a:r>
              <a:rPr lang="ru-RU" sz="3200" b="1" i="1" dirty="0" smtClean="0"/>
              <a:t>Император Николай I скоропостижно скончался 18 февраля 1855 года. Последней волей царя был запрет на вскрытие и бальзамирование его тела.</a:t>
            </a:r>
            <a:endParaRPr lang="ru-RU" dirty="0"/>
          </a:p>
        </p:txBody>
      </p:sp>
    </p:spTree>
  </p:cSld>
  <p:clrMapOvr>
    <a:masterClrMapping/>
  </p:clrMapOvr>
  <p:transition>
    <p:strips dir="l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sz="half" idx="1"/>
          </p:nvPr>
        </p:nvSpPr>
        <p:spPr>
          <a:xfrm>
            <a:off x="457200" y="3428999"/>
            <a:ext cx="4757742" cy="2643207"/>
          </a:xfrm>
        </p:spPr>
        <p:txBody>
          <a:bodyPr>
            <a:normAutofit fontScale="92500" lnSpcReduction="20000"/>
          </a:bodyPr>
          <a:lstStyle/>
          <a:p>
            <a:pPr>
              <a:buNone/>
            </a:pPr>
            <a:r>
              <a:rPr lang="en-US" sz="2800" dirty="0" smtClean="0"/>
              <a:t>    </a:t>
            </a:r>
            <a:r>
              <a:rPr lang="ru-RU" sz="2800" dirty="0" smtClean="0"/>
              <a:t>Правление </a:t>
            </a:r>
            <a:r>
              <a:rPr lang="ru-RU" sz="2800" dirty="0" smtClean="0"/>
              <a:t>Николая I (1825-1855) началось с подавления восстания декабристов, которое было намечено на 14 декабря 1825 года, день, когда Россия должна была присягнуть Николаю</a:t>
            </a:r>
            <a:endParaRPr lang="ru-RU" dirty="0"/>
          </a:p>
        </p:txBody>
      </p:sp>
      <p:pic>
        <p:nvPicPr>
          <p:cNvPr id="7" name="Picture 4"/>
          <p:cNvPicPr>
            <a:picLocks noGrp="1" noChangeAspect="1" noChangeArrowheads="1"/>
          </p:cNvPicPr>
          <p:nvPr>
            <p:ph sz="half" idx="2"/>
          </p:nvPr>
        </p:nvPicPr>
        <p:blipFill>
          <a:blip r:embed="rId2" cstate="print"/>
          <a:srcRect/>
          <a:stretch>
            <a:fillRect/>
          </a:stretch>
        </p:blipFill>
        <p:spPr bwMode="auto">
          <a:xfrm>
            <a:off x="4714876" y="357166"/>
            <a:ext cx="3333750" cy="4514850"/>
          </a:xfrm>
          <a:prstGeom prst="rect">
            <a:avLst/>
          </a:prstGeom>
          <a:noFill/>
          <a:ln w="9525">
            <a:noFill/>
            <a:miter lim="800000"/>
            <a:headEnd/>
            <a:tailEnd/>
          </a:ln>
          <a:effectLst/>
        </p:spPr>
      </p:pic>
    </p:spTree>
  </p:cSld>
  <p:clrMapOvr>
    <a:masterClrMapping/>
  </p:clrMapOvr>
  <p:transition>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strVal val="#ppt_w*2.5"/>
                                          </p:val>
                                        </p:tav>
                                        <p:tav tm="100000">
                                          <p:val>
                                            <p:strVal val="#ppt_w"/>
                                          </p:val>
                                        </p:tav>
                                      </p:tavLst>
                                    </p:anim>
                                    <p:anim calcmode="lin" valueType="num">
                                      <p:cBhvr>
                                        <p:cTn id="8" dur="500" fill="hold"/>
                                        <p:tgtEl>
                                          <p:spTgt spid="7"/>
                                        </p:tgtEl>
                                        <p:attrNameLst>
                                          <p:attrName>ppt_h</p:attrName>
                                        </p:attrNameLst>
                                      </p:cBhvr>
                                      <p:tavLst>
                                        <p:tav tm="0">
                                          <p:val>
                                            <p:strVal val="#ppt_h*0.01"/>
                                          </p:val>
                                        </p:tav>
                                        <p:tav tm="100000">
                                          <p:val>
                                            <p:strVal val="#ppt_h"/>
                                          </p:val>
                                        </p:tav>
                                      </p:tavLst>
                                    </p:anim>
                                    <p:anim calcmode="lin" valueType="num">
                                      <p:cBhvr>
                                        <p:cTn id="9" dur="500" fill="hold"/>
                                        <p:tgtEl>
                                          <p:spTgt spid="7"/>
                                        </p:tgtEl>
                                        <p:attrNameLst>
                                          <p:attrName>ppt_x</p:attrName>
                                        </p:attrNameLst>
                                      </p:cBhvr>
                                      <p:tavLst>
                                        <p:tav tm="0">
                                          <p:val>
                                            <p:strVal val="#ppt_x"/>
                                          </p:val>
                                        </p:tav>
                                        <p:tav tm="100000">
                                          <p:val>
                                            <p:strVal val="#ppt_x"/>
                                          </p:val>
                                        </p:tav>
                                      </p:tavLst>
                                    </p:anim>
                                    <p:anim calcmode="lin" valueType="num">
                                      <p:cBhvr>
                                        <p:cTn id="10" dur="500" fill="hold"/>
                                        <p:tgtEl>
                                          <p:spTgt spid="7"/>
                                        </p:tgtEl>
                                        <p:attrNameLst>
                                          <p:attrName>ppt_y</p:attrName>
                                        </p:attrNameLst>
                                      </p:cBhvr>
                                      <p:tavLst>
                                        <p:tav tm="0">
                                          <p:val>
                                            <p:strVal val="#ppt_h+1"/>
                                          </p:val>
                                        </p:tav>
                                        <p:tav tm="100000">
                                          <p:val>
                                            <p:strVal val="#ppt_y"/>
                                          </p:val>
                                        </p:tav>
                                      </p:tavLst>
                                    </p:anim>
                                    <p:animEffect transition="in" filter="fade">
                                      <p:cBhvr>
                                        <p:cTn id="11"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Восстания, организованные Северным и Южным обществами.</a:t>
            </a:r>
            <a:endParaRPr lang="ru-RU" sz="3200" dirty="0"/>
          </a:p>
        </p:txBody>
      </p:sp>
      <p:sp>
        <p:nvSpPr>
          <p:cNvPr id="5" name="Содержимое 4"/>
          <p:cNvSpPr>
            <a:spLocks noGrp="1"/>
          </p:cNvSpPr>
          <p:nvPr>
            <p:ph idx="1"/>
          </p:nvPr>
        </p:nvSpPr>
        <p:spPr/>
        <p:txBody>
          <a:bodyPr>
            <a:normAutofit fontScale="70000" lnSpcReduction="20000"/>
          </a:bodyPr>
          <a:lstStyle/>
          <a:p>
            <a:pPr>
              <a:lnSpc>
                <a:spcPct val="90000"/>
              </a:lnSpc>
            </a:pPr>
            <a:r>
              <a:rPr lang="ru-RU" sz="3200" b="1" i="1" u="sng" dirty="0" smtClean="0">
                <a:solidFill>
                  <a:schemeClr val="tx1">
                    <a:lumMod val="65000"/>
                  </a:schemeClr>
                </a:solidFill>
              </a:rPr>
              <a:t>Восстание на Сенатской площади 14 декабря 1925</a:t>
            </a:r>
            <a:r>
              <a:rPr lang="ru-RU" sz="3200" dirty="0" smtClean="0">
                <a:solidFill>
                  <a:schemeClr val="tx1">
                    <a:lumMod val="65000"/>
                  </a:schemeClr>
                </a:solidFill>
              </a:rPr>
              <a:t> </a:t>
            </a:r>
            <a:r>
              <a:rPr lang="ru-RU" sz="3200" dirty="0" smtClean="0"/>
              <a:t>(Северное общество): было подавлено правительственными войсками. В ходе подавления было убито около 1270 человек. </a:t>
            </a:r>
          </a:p>
          <a:p>
            <a:pPr>
              <a:lnSpc>
                <a:spcPct val="90000"/>
              </a:lnSpc>
            </a:pPr>
            <a:r>
              <a:rPr lang="ru-RU" sz="3200" b="1" i="1" u="sng" dirty="0" smtClean="0">
                <a:solidFill>
                  <a:schemeClr val="tx2">
                    <a:lumMod val="75000"/>
                  </a:schemeClr>
                </a:solidFill>
              </a:rPr>
              <a:t>Восстание Черниговского полка </a:t>
            </a:r>
            <a:r>
              <a:rPr lang="ru-RU" sz="3200" i="1" u="sng" dirty="0" smtClean="0">
                <a:solidFill>
                  <a:schemeClr val="tx2">
                    <a:lumMod val="75000"/>
                  </a:schemeClr>
                </a:solidFill>
              </a:rPr>
              <a:t>29 декабря 1825 г. - 3 января 1826 г</a:t>
            </a:r>
            <a:r>
              <a:rPr lang="ru-RU" sz="3200" i="1" dirty="0" smtClean="0"/>
              <a:t>.</a:t>
            </a:r>
            <a:r>
              <a:rPr lang="ru-RU" sz="3200" dirty="0" smtClean="0"/>
              <a:t>(Южное общество): также было разгромлено правительственными войсками. </a:t>
            </a:r>
          </a:p>
          <a:p>
            <a:pPr>
              <a:lnSpc>
                <a:spcPct val="90000"/>
              </a:lnSpc>
            </a:pPr>
            <a:r>
              <a:rPr lang="ru-RU" sz="3200" b="1" i="1" u="sng" dirty="0" smtClean="0">
                <a:solidFill>
                  <a:schemeClr val="tx2">
                    <a:lumMod val="75000"/>
                  </a:schemeClr>
                </a:solidFill>
              </a:rPr>
              <a:t>Казнь декабристов.</a:t>
            </a:r>
            <a:r>
              <a:rPr lang="ru-RU" sz="3200" dirty="0" smtClean="0">
                <a:solidFill>
                  <a:schemeClr val="tx2">
                    <a:lumMod val="75000"/>
                  </a:schemeClr>
                </a:solidFill>
              </a:rPr>
              <a:t> </a:t>
            </a:r>
            <a:r>
              <a:rPr lang="ru-RU" sz="3200" i="1" dirty="0" smtClean="0"/>
              <a:t>К. Рылеева, П. Пестеля, С. Муравьева-Апостола, М. Бестужева-Рюмина и П. Каховского казнили через повешенье. 88 человек были осуждены на каторжные работы. Остальных (около 500 человек) сослали в Сибирь, на Кавказ, разжаловали в солдаты. Некоторые были посажены в крепость по личному распоряжению Николая I.</a:t>
            </a:r>
          </a:p>
          <a:p>
            <a:pPr>
              <a:buNone/>
            </a:pPr>
            <a:endParaRPr lang="ru-RU" dirty="0"/>
          </a:p>
        </p:txBody>
      </p:sp>
    </p:spTree>
  </p:cSld>
  <p:clrMapOvr>
    <a:masterClrMapping/>
  </p:clrMapOvr>
  <p:transition>
    <p:comb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"Собственная Его Императорского Величества канцелярия"</a:t>
            </a:r>
            <a:endParaRPr lang="ru-RU" sz="3600" dirty="0"/>
          </a:p>
        </p:txBody>
      </p:sp>
      <p:sp>
        <p:nvSpPr>
          <p:cNvPr id="3" name="Содержимое 2"/>
          <p:cNvSpPr>
            <a:spLocks noGrp="1"/>
          </p:cNvSpPr>
          <p:nvPr>
            <p:ph idx="1"/>
          </p:nvPr>
        </p:nvSpPr>
        <p:spPr/>
        <p:txBody>
          <a:bodyPr>
            <a:normAutofit fontScale="70000" lnSpcReduction="20000"/>
          </a:bodyPr>
          <a:lstStyle/>
          <a:p>
            <a:pPr>
              <a:lnSpc>
                <a:spcPct val="80000"/>
              </a:lnSpc>
            </a:pPr>
            <a:r>
              <a:rPr lang="ru-RU" sz="3200" b="1" i="1" dirty="0" smtClean="0">
                <a:solidFill>
                  <a:schemeClr val="tx2">
                    <a:lumMod val="75000"/>
                  </a:schemeClr>
                </a:solidFill>
              </a:rPr>
              <a:t>Первое отделение</a:t>
            </a:r>
            <a:r>
              <a:rPr lang="ru-RU" sz="3200" dirty="0" smtClean="0">
                <a:solidFill>
                  <a:schemeClr val="tx2">
                    <a:lumMod val="75000"/>
                  </a:schemeClr>
                </a:solidFill>
              </a:rPr>
              <a:t> </a:t>
            </a:r>
            <a:r>
              <a:rPr lang="ru-RU" sz="3200" dirty="0" smtClean="0"/>
              <a:t>- канцелярское обслуживание канцелярии, контроль над министерствами, готовило законопроекты, ведало назначением и увольнением высших чиновников (с одобрения и утверждения царя).</a:t>
            </a:r>
            <a:endParaRPr lang="ru-RU" sz="3200" b="1" i="1" dirty="0" smtClean="0"/>
          </a:p>
          <a:p>
            <a:pPr>
              <a:lnSpc>
                <a:spcPct val="80000"/>
              </a:lnSpc>
            </a:pPr>
            <a:r>
              <a:rPr lang="ru-RU" sz="3200" b="1" i="1" dirty="0" smtClean="0"/>
              <a:t>Второе отделение</a:t>
            </a:r>
            <a:r>
              <a:rPr lang="ru-RU" sz="3200" dirty="0" smtClean="0"/>
              <a:t> - систематизацией законодательства.</a:t>
            </a:r>
            <a:endParaRPr lang="ru-RU" sz="3200" b="1" i="1" dirty="0" smtClean="0"/>
          </a:p>
          <a:p>
            <a:pPr>
              <a:lnSpc>
                <a:spcPct val="80000"/>
              </a:lnSpc>
            </a:pPr>
            <a:r>
              <a:rPr lang="ru-RU" sz="3200" b="1" i="1" dirty="0" smtClean="0">
                <a:solidFill>
                  <a:schemeClr val="tx2">
                    <a:lumMod val="75000"/>
                  </a:schemeClr>
                </a:solidFill>
              </a:rPr>
              <a:t>Третье отделение</a:t>
            </a:r>
            <a:r>
              <a:rPr lang="ru-RU" sz="3200" dirty="0" smtClean="0">
                <a:solidFill>
                  <a:schemeClr val="tx2">
                    <a:lumMod val="75000"/>
                  </a:schemeClr>
                </a:solidFill>
              </a:rPr>
              <a:t> </a:t>
            </a:r>
            <a:r>
              <a:rPr lang="ru-RU" sz="3200" dirty="0" smtClean="0"/>
              <a:t>- занималось сыском и следствием по политическим делам, осуществляло цензуру, боролось со старообрядчеством и сектантством, расследовало дела о жестоком обращении помещиков с крестьянами </a:t>
            </a:r>
            <a:endParaRPr lang="ru-RU" sz="3200" b="1" i="1" dirty="0" smtClean="0"/>
          </a:p>
          <a:p>
            <a:pPr>
              <a:lnSpc>
                <a:spcPct val="80000"/>
              </a:lnSpc>
            </a:pPr>
            <a:r>
              <a:rPr lang="ru-RU" sz="3200" b="1" i="1" dirty="0" smtClean="0">
                <a:solidFill>
                  <a:schemeClr val="tx2">
                    <a:lumMod val="75000"/>
                  </a:schemeClr>
                </a:solidFill>
              </a:rPr>
              <a:t>Четвёртое отделение</a:t>
            </a:r>
            <a:r>
              <a:rPr lang="ru-RU" sz="3200" dirty="0" smtClean="0">
                <a:solidFill>
                  <a:schemeClr val="tx2">
                    <a:lumMod val="75000"/>
                  </a:schemeClr>
                </a:solidFill>
              </a:rPr>
              <a:t> </a:t>
            </a:r>
            <a:r>
              <a:rPr lang="ru-RU" sz="3200" dirty="0" smtClean="0"/>
              <a:t>- ведало благотворительными учреждениями и женскими учебными заведениями.</a:t>
            </a:r>
            <a:endParaRPr lang="ru-RU" sz="3200" b="1" i="1" dirty="0" smtClean="0"/>
          </a:p>
          <a:p>
            <a:pPr>
              <a:lnSpc>
                <a:spcPct val="80000"/>
              </a:lnSpc>
            </a:pPr>
            <a:r>
              <a:rPr lang="ru-RU" sz="3200" b="1" i="1" dirty="0" smtClean="0">
                <a:solidFill>
                  <a:schemeClr val="tx2">
                    <a:lumMod val="75000"/>
                  </a:schemeClr>
                </a:solidFill>
              </a:rPr>
              <a:t>Пятое отделение</a:t>
            </a:r>
            <a:r>
              <a:rPr lang="ru-RU" sz="3200" dirty="0" smtClean="0">
                <a:solidFill>
                  <a:schemeClr val="tx2">
                    <a:lumMod val="75000"/>
                  </a:schemeClr>
                </a:solidFill>
              </a:rPr>
              <a:t> </a:t>
            </a:r>
            <a:r>
              <a:rPr lang="ru-RU" sz="3200" dirty="0" smtClean="0"/>
              <a:t>- готовило проект реформы государственных крестьян.</a:t>
            </a:r>
            <a:endParaRPr lang="ru-RU" sz="3200" b="1" i="1" dirty="0" smtClean="0"/>
          </a:p>
          <a:p>
            <a:pPr>
              <a:lnSpc>
                <a:spcPct val="80000"/>
              </a:lnSpc>
            </a:pPr>
            <a:r>
              <a:rPr lang="ru-RU" sz="3200" b="1" i="1" dirty="0" smtClean="0"/>
              <a:t>Шестое отделение</a:t>
            </a:r>
            <a:r>
              <a:rPr lang="ru-RU" sz="3200" dirty="0" smtClean="0"/>
              <a:t> - готовило проект реформы управления Кавказом</a:t>
            </a:r>
            <a:endParaRPr lang="ru-RU" dirty="0"/>
          </a:p>
        </p:txBody>
      </p:sp>
    </p:spTree>
  </p:cSld>
  <p:clrMapOvr>
    <a:masterClrMapping/>
  </p:clrMapOvr>
  <p:transition>
    <p:blinds dir="ver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i="1" dirty="0" smtClean="0"/>
              <a:t>Первое отделение.</a:t>
            </a:r>
            <a:endParaRPr lang="ru-RU" dirty="0"/>
          </a:p>
        </p:txBody>
      </p:sp>
      <p:sp>
        <p:nvSpPr>
          <p:cNvPr id="3" name="Содержимое 2"/>
          <p:cNvSpPr>
            <a:spLocks noGrp="1"/>
          </p:cNvSpPr>
          <p:nvPr>
            <p:ph idx="1"/>
          </p:nvPr>
        </p:nvSpPr>
        <p:spPr/>
        <p:txBody>
          <a:bodyPr>
            <a:normAutofit fontScale="92500" lnSpcReduction="20000"/>
          </a:bodyPr>
          <a:lstStyle/>
          <a:p>
            <a:pPr>
              <a:buNone/>
            </a:pPr>
            <a:r>
              <a:rPr lang="en-US" sz="3200" dirty="0" smtClean="0"/>
              <a:t>    </a:t>
            </a:r>
            <a:r>
              <a:rPr lang="ru-RU" sz="3200" dirty="0" smtClean="0"/>
              <a:t>Усиление </a:t>
            </a:r>
            <a:r>
              <a:rPr lang="ru-RU" sz="3200" dirty="0" smtClean="0"/>
              <a:t>и централизация бюрократического аппарата достигли при Николае I невиданных масштабов. Расходы на чиновников и армию поглощали почти все государственные средства. Стремясь превратить чиновничество России в безропотного исполнителя своей воли, царь стал вводить казарменные элементы в дела управления. Он даже "женскую прелесть без мундира не воспринимал".</a:t>
            </a:r>
            <a:endParaRPr lang="ru-RU" dirty="0"/>
          </a:p>
        </p:txBody>
      </p:sp>
    </p:spTree>
  </p:cSld>
  <p:clrMapOvr>
    <a:masterClrMapping/>
  </p:clrMapOvr>
  <p:transition>
    <p:circl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800" i="1" dirty="0" smtClean="0"/>
              <a:t>Второе отделение</a:t>
            </a:r>
            <a:endParaRPr lang="ru-RU" dirty="0"/>
          </a:p>
        </p:txBody>
      </p:sp>
      <p:sp>
        <p:nvSpPr>
          <p:cNvPr id="6" name="Текст 5"/>
          <p:cNvSpPr>
            <a:spLocks noGrp="1"/>
          </p:cNvSpPr>
          <p:nvPr>
            <p:ph type="body" sz="half" idx="3"/>
          </p:nvPr>
        </p:nvSpPr>
        <p:spPr>
          <a:xfrm>
            <a:off x="4500562" y="2643182"/>
            <a:ext cx="4213255" cy="1643074"/>
          </a:xfrm>
        </p:spPr>
        <p:txBody>
          <a:bodyPr>
            <a:normAutofit fontScale="70000" lnSpcReduction="20000"/>
          </a:bodyPr>
          <a:lstStyle/>
          <a:p>
            <a:r>
              <a:rPr lang="ru-RU" i="1" u="sng" dirty="0" smtClean="0">
                <a:solidFill>
                  <a:srgbClr val="F9B46F"/>
                </a:solidFill>
              </a:rPr>
              <a:t>«Свод законов Российской империи»</a:t>
            </a:r>
            <a:r>
              <a:rPr lang="ru-RU" dirty="0" smtClean="0"/>
              <a:t> </a:t>
            </a:r>
            <a:r>
              <a:rPr lang="ru-RU" dirty="0" smtClean="0">
                <a:solidFill>
                  <a:schemeClr val="tx1"/>
                </a:solidFill>
              </a:rPr>
              <a:t>- официальное собрание действующих законодательных актов Российской Империи, расположенных в тематическом порядке. Он был впервые напечатан в течение 1832 года.</a:t>
            </a:r>
          </a:p>
          <a:p>
            <a:endParaRPr lang="ru-RU" dirty="0"/>
          </a:p>
        </p:txBody>
      </p:sp>
      <p:sp>
        <p:nvSpPr>
          <p:cNvPr id="3" name="Содержимое 2"/>
          <p:cNvSpPr>
            <a:spLocks noGrp="1"/>
          </p:cNvSpPr>
          <p:nvPr>
            <p:ph sz="quarter" idx="2"/>
          </p:nvPr>
        </p:nvSpPr>
        <p:spPr>
          <a:xfrm>
            <a:off x="457200" y="1516913"/>
            <a:ext cx="8043890" cy="1340584"/>
          </a:xfrm>
        </p:spPr>
        <p:txBody>
          <a:bodyPr>
            <a:normAutofit/>
          </a:bodyPr>
          <a:lstStyle/>
          <a:p>
            <a:pPr>
              <a:buNone/>
            </a:pPr>
            <a:r>
              <a:rPr lang="en-US" sz="1600" dirty="0" smtClean="0"/>
              <a:t>       </a:t>
            </a:r>
            <a:r>
              <a:rPr lang="ru-RU" sz="1600" dirty="0" smtClean="0"/>
              <a:t>В </a:t>
            </a:r>
            <a:r>
              <a:rPr lang="ru-RU" sz="1600" dirty="0" smtClean="0"/>
              <a:t>1826-32 гг. была проведена кодификация законов. Огромную роль сыграл Сперанский М.М., который был директором комиссии, занимавшейся кодификацией. Именно под его руководством были созданы основные сборники законов</a:t>
            </a:r>
            <a:r>
              <a:rPr lang="ru-RU" sz="1600" dirty="0" smtClean="0"/>
              <a:t>.</a:t>
            </a:r>
            <a:endParaRPr lang="en-US" sz="1600" dirty="0" smtClean="0"/>
          </a:p>
          <a:p>
            <a:pPr>
              <a:buNone/>
            </a:pPr>
            <a:endParaRPr lang="ru-RU" sz="1600" dirty="0"/>
          </a:p>
        </p:txBody>
      </p:sp>
      <p:sp>
        <p:nvSpPr>
          <p:cNvPr id="7" name="Содержимое 6"/>
          <p:cNvSpPr>
            <a:spLocks noGrp="1"/>
          </p:cNvSpPr>
          <p:nvPr>
            <p:ph sz="quarter" idx="4"/>
          </p:nvPr>
        </p:nvSpPr>
        <p:spPr>
          <a:xfrm>
            <a:off x="428596" y="2643182"/>
            <a:ext cx="3971924" cy="1815361"/>
          </a:xfrm>
        </p:spPr>
        <p:txBody>
          <a:bodyPr>
            <a:normAutofit fontScale="70000" lnSpcReduction="20000"/>
          </a:bodyPr>
          <a:lstStyle/>
          <a:p>
            <a:pPr>
              <a:buNone/>
            </a:pPr>
            <a:r>
              <a:rPr lang="en-US" b="1" i="1" u="sng" dirty="0" smtClean="0">
                <a:solidFill>
                  <a:srgbClr val="F9B46F"/>
                </a:solidFill>
              </a:rPr>
              <a:t>      </a:t>
            </a:r>
            <a:r>
              <a:rPr lang="ru-RU" b="1" i="1" u="sng" dirty="0" smtClean="0">
                <a:solidFill>
                  <a:srgbClr val="F9B46F"/>
                </a:solidFill>
              </a:rPr>
              <a:t>«</a:t>
            </a:r>
            <a:r>
              <a:rPr lang="ru-RU" b="1" i="1" u="sng" dirty="0" smtClean="0">
                <a:solidFill>
                  <a:srgbClr val="F9B46F"/>
                </a:solidFill>
              </a:rPr>
              <a:t>Полное собрание законов Российской империи»</a:t>
            </a:r>
            <a:r>
              <a:rPr lang="ru-RU" dirty="0" smtClean="0"/>
              <a:t> (1830) - наиболее полный сборник законодательных актов, расположенных в хронологическом порядке, по номерам утверждения каждого акта царём.</a:t>
            </a:r>
          </a:p>
          <a:p>
            <a:endParaRPr lang="ru-RU" dirty="0"/>
          </a:p>
        </p:txBody>
      </p:sp>
      <p:pic>
        <p:nvPicPr>
          <p:cNvPr id="8" name="Picture 6"/>
          <p:cNvPicPr>
            <a:picLocks noChangeAspect="1" noChangeArrowheads="1"/>
          </p:cNvPicPr>
          <p:nvPr/>
        </p:nvPicPr>
        <p:blipFill>
          <a:blip r:embed="rId2" cstate="print"/>
          <a:srcRect/>
          <a:stretch>
            <a:fillRect/>
          </a:stretch>
        </p:blipFill>
        <p:spPr bwMode="auto">
          <a:xfrm>
            <a:off x="2143108" y="4143380"/>
            <a:ext cx="2082800" cy="2574925"/>
          </a:xfrm>
          <a:prstGeom prst="rect">
            <a:avLst/>
          </a:prstGeom>
          <a:noFill/>
          <a:ln w="9525">
            <a:noFill/>
            <a:miter lim="800000"/>
            <a:headEnd/>
            <a:tailEnd/>
          </a:ln>
          <a:effectLst/>
        </p:spPr>
      </p:pic>
      <p:pic>
        <p:nvPicPr>
          <p:cNvPr id="9" name="Picture 5"/>
          <p:cNvPicPr>
            <a:picLocks noChangeAspect="1" noChangeArrowheads="1"/>
          </p:cNvPicPr>
          <p:nvPr/>
        </p:nvPicPr>
        <p:blipFill>
          <a:blip r:embed="rId3" cstate="print"/>
          <a:srcRect/>
          <a:stretch>
            <a:fillRect/>
          </a:stretch>
        </p:blipFill>
        <p:spPr bwMode="auto">
          <a:xfrm>
            <a:off x="6786578" y="3929066"/>
            <a:ext cx="2068513" cy="2663825"/>
          </a:xfrm>
          <a:prstGeom prst="rect">
            <a:avLst/>
          </a:prstGeom>
          <a:noFill/>
          <a:ln w="9525">
            <a:noFill/>
            <a:miter lim="800000"/>
            <a:headEnd/>
            <a:tailEnd/>
          </a:ln>
          <a:effectLst/>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par>
                          <p:cTn id="8" fill="hold">
                            <p:stCondLst>
                              <p:cond delay="500"/>
                            </p:stCondLst>
                            <p:childTnLst>
                              <p:par>
                                <p:cTn id="9" presetID="3" presetClass="entr" presetSubtype="10" fill="hold"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blinds(horizontal)">
                                      <p:cBhvr>
                                        <p:cTn id="11"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lstStyle/>
          <a:p>
            <a:r>
              <a:rPr lang="ru-RU" i="1" dirty="0" smtClean="0"/>
              <a:t>Третье отделение.</a:t>
            </a:r>
            <a:endParaRPr lang="ru-RU" dirty="0"/>
          </a:p>
        </p:txBody>
      </p:sp>
      <p:sp>
        <p:nvSpPr>
          <p:cNvPr id="8" name="Содержимое 7"/>
          <p:cNvSpPr>
            <a:spLocks noGrp="1"/>
          </p:cNvSpPr>
          <p:nvPr>
            <p:ph idx="1"/>
          </p:nvPr>
        </p:nvSpPr>
        <p:spPr/>
        <p:txBody>
          <a:bodyPr>
            <a:normAutofit fontScale="70000" lnSpcReduction="20000"/>
          </a:bodyPr>
          <a:lstStyle/>
          <a:p>
            <a:pPr>
              <a:lnSpc>
                <a:spcPct val="80000"/>
              </a:lnSpc>
              <a:buFontTx/>
              <a:buNone/>
            </a:pPr>
            <a:r>
              <a:rPr lang="ru-RU" sz="3200" dirty="0" smtClean="0"/>
              <a:t>Во главе третьего отделения был граф </a:t>
            </a:r>
            <a:r>
              <a:rPr lang="ru-RU" sz="3200" dirty="0" err="1" smtClean="0"/>
              <a:t>Бенкендорф</a:t>
            </a:r>
            <a:r>
              <a:rPr lang="ru-RU" sz="3200" dirty="0" smtClean="0"/>
              <a:t> (до 1845 года). Отделение подразделялось на экспедиции:</a:t>
            </a:r>
          </a:p>
          <a:p>
            <a:pPr>
              <a:lnSpc>
                <a:spcPct val="80000"/>
              </a:lnSpc>
            </a:pPr>
            <a:r>
              <a:rPr lang="ru-RU" sz="3200" dirty="0" smtClean="0"/>
              <a:t>1 экспедиция ведала всеми политическими делами </a:t>
            </a:r>
          </a:p>
          <a:p>
            <a:pPr>
              <a:lnSpc>
                <a:spcPct val="80000"/>
              </a:lnSpc>
            </a:pPr>
            <a:r>
              <a:rPr lang="ru-RU" sz="3200" dirty="0" smtClean="0"/>
              <a:t>2 экспедиция — раскольниками, сектантами, фальшивомонетчиками, уголовными убийствами, местами заключения и «крестьянским вопросом»</a:t>
            </a:r>
          </a:p>
          <a:p>
            <a:pPr>
              <a:lnSpc>
                <a:spcPct val="80000"/>
              </a:lnSpc>
            </a:pPr>
            <a:r>
              <a:rPr lang="ru-RU" sz="3200" dirty="0" smtClean="0"/>
              <a:t>3 экспедиция занималась специально иностранцами, проживающими в России и высылкой неблагонадёжных и подозрительных людей. </a:t>
            </a:r>
          </a:p>
          <a:p>
            <a:pPr>
              <a:lnSpc>
                <a:spcPct val="80000"/>
              </a:lnSpc>
            </a:pPr>
            <a:r>
              <a:rPr lang="ru-RU" sz="3200" dirty="0" smtClean="0"/>
              <a:t>4 экспедиция вела переписку о «всех вообще происшествиях», ведало личным составом, пожалованиями; занималась надзором за периодической печатью. </a:t>
            </a:r>
          </a:p>
          <a:p>
            <a:pPr>
              <a:lnSpc>
                <a:spcPct val="80000"/>
              </a:lnSpc>
            </a:pPr>
            <a:r>
              <a:rPr lang="ru-RU" sz="3200" dirty="0" smtClean="0"/>
              <a:t>5 экспедиция (создана в 1842 г.) занималась специально театральной цензурой. </a:t>
            </a:r>
          </a:p>
          <a:p>
            <a:pPr>
              <a:lnSpc>
                <a:spcPct val="80000"/>
              </a:lnSpc>
              <a:buFontTx/>
              <a:buNone/>
            </a:pPr>
            <a:r>
              <a:rPr lang="ru-RU" sz="3200" dirty="0" smtClean="0"/>
              <a:t>В 1839 году к третьему отделению присоединился Отдельный жандармский корпус (военная полиция).</a:t>
            </a:r>
          </a:p>
          <a:p>
            <a:pPr>
              <a:buNone/>
            </a:pPr>
            <a:endParaRPr lang="ru-RU" dirty="0"/>
          </a:p>
        </p:txBody>
      </p:sp>
    </p:spTree>
  </p:cSld>
  <p:clrMapOvr>
    <a:masterClrMapping/>
  </p:clrMapOvr>
  <p:transition>
    <p:cover dir="ru"/>
  </p:transition>
</p:sld>
</file>

<file path=ppt/theme/theme1.xml><?xml version="1.0" encoding="utf-8"?>
<a:theme xmlns:a="http://schemas.openxmlformats.org/drawingml/2006/main" name="Техническая">
  <a:themeElements>
    <a:clrScheme name="Техническая">
      <a:dk1>
        <a:sysClr val="windowText" lastClr="000000"/>
      </a:dk1>
      <a:lt1>
        <a:sysClr val="window" lastClr="EAEAEA"/>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Техническая">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Техническая">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_dlc_DocId xmlns="4a252ca3-5a62-4c1c-90a6-29f4710e47f8">AWJJH2MPE6E2-1165551998-9</_dlc_DocId>
    <_dlc_DocIdUrl xmlns="4a252ca3-5a62-4c1c-90a6-29f4710e47f8">
      <Url>http://edu-sps.koiro.local/Kostroma_EDU/Kos-Sch-1/_layouts/15/DocIdRedir.aspx?ID=AWJJH2MPE6E2-1165551998-9</Url>
      <Description>AWJJH2MPE6E2-1165551998-9</Description>
    </_dlc_DocIdUrl>
  </documentManagement>
</p:properties>
</file>

<file path=customXml/item4.xml><?xml version="1.0" encoding="utf-8"?>
<ct:contentTypeSchema xmlns:ct="http://schemas.microsoft.com/office/2006/metadata/contentType" xmlns:ma="http://schemas.microsoft.com/office/2006/metadata/properties/metaAttributes" ct:_="" ma:_="" ma:contentTypeName="Документ" ma:contentTypeID="0x0101000821C9321FA63B4B92817083586DA9E2" ma:contentTypeVersion="49" ma:contentTypeDescription="Создание документа." ma:contentTypeScope="" ma:versionID="f038641c498db1441279e8fde2ecdf13">
  <xsd:schema xmlns:xsd="http://www.w3.org/2001/XMLSchema" xmlns:xs="http://www.w3.org/2001/XMLSchema" xmlns:p="http://schemas.microsoft.com/office/2006/metadata/properties" xmlns:ns2="4a252ca3-5a62-4c1c-90a6-29f4710e47f8" targetNamespace="http://schemas.microsoft.com/office/2006/metadata/properties" ma:root="true" ma:fieldsID="5c4f13c40a96413ccefc1a56f91fbc1e" ns2:_="">
    <xsd:import namespace="4a252ca3-5a62-4c1c-90a6-29f4710e47f8"/>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252ca3-5a62-4c1c-90a6-29f4710e47f8" elementFormDefault="qualified">
    <xsd:import namespace="http://schemas.microsoft.com/office/2006/documentManagement/types"/>
    <xsd:import namespace="http://schemas.microsoft.com/office/infopath/2007/PartnerControls"/>
    <xsd:element name="_dlc_DocId" ma:index="8" nillable="true" ma:displayName="Значение идентификатора документа" ma:description="Значение идентификатора документа, присвоенного данному элементу." ma:internalName="_dlc_DocId" ma:readOnly="true">
      <xsd:simpleType>
        <xsd:restriction base="dms:Text"/>
      </xsd:simpleType>
    </xsd:element>
    <xsd:element name="_dlc_DocIdUrl" ma:index="9" nillable="true" ma:displayName="Идентификатор документа" ma:description="Постоянная ссылка на этот документ."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Сохранить идентификатор" ma:description="Сохранять идентификатор при добавлении."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Тип контента"/>
        <xsd:element ref="dc:title" minOccurs="0" maxOccurs="1" ma:index="4" ma:displayName="Название"/>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3629DB-8D1B-4E00-B055-8B5F94632BC2}"/>
</file>

<file path=customXml/itemProps2.xml><?xml version="1.0" encoding="utf-8"?>
<ds:datastoreItem xmlns:ds="http://schemas.openxmlformats.org/officeDocument/2006/customXml" ds:itemID="{1E8896B9-1421-4C70-9C7F-AAE9894D22FB}"/>
</file>

<file path=customXml/itemProps3.xml><?xml version="1.0" encoding="utf-8"?>
<ds:datastoreItem xmlns:ds="http://schemas.openxmlformats.org/officeDocument/2006/customXml" ds:itemID="{3B69343A-CB4B-49F7-A39C-F89A44B5C279}"/>
</file>

<file path=customXml/itemProps4.xml><?xml version="1.0" encoding="utf-8"?>
<ds:datastoreItem xmlns:ds="http://schemas.openxmlformats.org/officeDocument/2006/customXml" ds:itemID="{AA2FE8DE-2E13-42E2-9B3D-C3071CE9F0E2}"/>
</file>

<file path=docProps/app.xml><?xml version="1.0" encoding="utf-8"?>
<Properties xmlns="http://schemas.openxmlformats.org/officeDocument/2006/extended-properties" xmlns:vt="http://schemas.openxmlformats.org/officeDocument/2006/docPropsVTypes">
  <Template>Technic</Template>
  <TotalTime>57</TotalTime>
  <Words>1322</Words>
  <Application>Microsoft Office PowerPoint</Application>
  <PresentationFormat>Экран (4:3)</PresentationFormat>
  <Paragraphs>53</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Техническая</vt:lpstr>
      <vt:lpstr>Россия в эпоху правления Николая I</vt:lpstr>
      <vt:lpstr>Николай I Павлович  (1796–1855)</vt:lpstr>
      <vt:lpstr>Николай I получил прозвище "Палкин" за то, что заменил смертную казньпрогонкой виновных несколько раз через строй в тысячу человек.</vt:lpstr>
      <vt:lpstr>Слайд 4</vt:lpstr>
      <vt:lpstr>Восстания, организованные Северным и Южным обществами.</vt:lpstr>
      <vt:lpstr>"Собственная Его Императорского Величества канцелярия"</vt:lpstr>
      <vt:lpstr>Первое отделение.</vt:lpstr>
      <vt:lpstr>Второе отделение</vt:lpstr>
      <vt:lpstr>Третье отделение.</vt:lpstr>
      <vt:lpstr>Николаевская цензура.</vt:lpstr>
      <vt:lpstr>Пятое отделение и Крестьянский вопрос. </vt:lpstr>
      <vt:lpstr>Внешняя политика Николая I.</vt:lpstr>
      <vt:lpstr>Войны при правлении Николаи I.</vt:lpstr>
      <vt:lpstr>Русско-иранская война 1826-1828 годов.</vt:lpstr>
      <vt:lpstr>Русско-турецкая война 1828-1829 годов.</vt:lpstr>
      <vt:lpstr>Ункяр-Искелесийский договор</vt:lpstr>
      <vt:lpstr>Крымская война 1853-1856 годов.</vt:lpstr>
      <vt:lpstr>               ИТОГИ.</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Россия в эпоху правления Николая I</dc:title>
  <dc:creator>Admin</dc:creator>
  <cp:lastModifiedBy>Admin</cp:lastModifiedBy>
  <cp:revision>6</cp:revision>
  <dcterms:created xsi:type="dcterms:W3CDTF">2012-02-20T16:29:51Z</dcterms:created>
  <dcterms:modified xsi:type="dcterms:W3CDTF">2012-02-20T17:27:03Z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0x0101000821C9321FA63B4B92817083586DA9E2</vt:lpwstr>
  </property>
  <property fmtid="{D5CDD505-2E9C-101B-9397-08002B2CF9AE}" pid="3" name="_dlc_DocIdItemGuid">
    <vt:lpwstr>3cf986e0-37d0-4f27-af21-655ea7ed1b21</vt:lpwstr>
  </property>
</Properties>
</file>