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DC97B0-EE0F-4AF8-B4DF-D18BAB3ECA87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2AA2DE-BD19-4295-9304-C38A2A4692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ulex.ru/portret/01-009.ht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14290"/>
            <a:ext cx="5105400" cy="428628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Романов</a:t>
            </a:r>
            <a:b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(1613-1645)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6000768"/>
            <a:ext cx="5575276" cy="571504"/>
          </a:xfrm>
        </p:spPr>
        <p:txBody>
          <a:bodyPr/>
          <a:lstStyle/>
          <a:p>
            <a:r>
              <a:rPr lang="ru-RU" dirty="0" smtClean="0"/>
              <a:t>Выполнила: Дербенёва Яна 10 «А»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071670" cy="27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2244875" cy="315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857628"/>
            <a:ext cx="3131566" cy="216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78619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 все время царствования Михаила Федоровича шла усиленная деятельность по постройке различных хором и зданий в Кремле. В 1635 и 1636 гг. были сооружены каменные хоромы для государя и его детей, построенные на стенах старого здания над мастерскою палатою , бывшею в начале XVI века приемною Софии Палеолог , а позже Елены Глинской и называлась заднею и западною , над палатами - подклетными , которые тянулись до палаты золотой.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3521075" cy="22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правление Михаила была предпринята попытка создания регулярных воинских частей. В 30-е годы появилось несколько “полков нового строя”, рядовой состав которых составляли “охочие вольные люди” и беспоместные дети боярские; офицерами в этих полках были иностранные военные специалисты. Под конец царствования Михаила возникли кавалерийские драгунские полки для охраны внешних границ.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2933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74" y="285728"/>
            <a:ext cx="207170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Андрей Кобыла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 rot="5400000">
            <a:off x="821505" y="1035827"/>
            <a:ext cx="428628" cy="1071570"/>
          </a:xfrm>
          <a:prstGeom prst="accentBorderCallout1">
            <a:avLst>
              <a:gd name="adj1" fmla="val 49004"/>
              <a:gd name="adj2" fmla="val -21262"/>
              <a:gd name="adj3" fmla="val -196313"/>
              <a:gd name="adj4" fmla="val -17013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 Жеребец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 rot="5400000">
            <a:off x="2071670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-88539"/>
              <a:gd name="adj4" fmla="val -17660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Елка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 rot="5400000">
            <a:off x="3286116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40291"/>
              <a:gd name="adj4" fmla="val -160442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 Кошка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 rot="5400000">
            <a:off x="4500562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160810"/>
              <a:gd name="adj4" fmla="val -16690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Василий Ивантей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 rot="5400000">
            <a:off x="5929322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288255"/>
              <a:gd name="adj4" fmla="val -17013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Гаврила Гавша</a:t>
            </a:r>
          </a:p>
        </p:txBody>
      </p:sp>
      <p:sp>
        <p:nvSpPr>
          <p:cNvPr id="13" name="Выноска 1 (граница и черта) 12"/>
          <p:cNvSpPr/>
          <p:nvPr/>
        </p:nvSpPr>
        <p:spPr>
          <a:xfrm rot="5400000">
            <a:off x="3036083" y="2393149"/>
            <a:ext cx="428628" cy="1214446"/>
          </a:xfrm>
          <a:prstGeom prst="accentBorderCallout1">
            <a:avLst>
              <a:gd name="adj1" fmla="val 49004"/>
              <a:gd name="adj2" fmla="val -21262"/>
              <a:gd name="adj3" fmla="val 22038"/>
              <a:gd name="adj4" fmla="val -228320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 Кошка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rot="5400000">
            <a:off x="1321572" y="239314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-118282"/>
              <a:gd name="adj4" fmla="val -2322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Шереметевы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1 (граница и черта) 14"/>
          <p:cNvSpPr/>
          <p:nvPr/>
        </p:nvSpPr>
        <p:spPr>
          <a:xfrm rot="5400000">
            <a:off x="4607720" y="239314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150950"/>
              <a:gd name="adj4" fmla="val -2322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Голтяевы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1 (граница и черта) 15"/>
          <p:cNvSpPr/>
          <p:nvPr/>
        </p:nvSpPr>
        <p:spPr>
          <a:xfrm rot="5400000">
            <a:off x="6250794" y="239314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284425"/>
              <a:gd name="adj4" fmla="val -2290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Беззубцевы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(граница и черта) 16"/>
          <p:cNvSpPr/>
          <p:nvPr/>
        </p:nvSpPr>
        <p:spPr>
          <a:xfrm rot="5400000">
            <a:off x="5536414" y="346471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257046"/>
              <a:gd name="adj4" fmla="val -135330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(граница и черта) 17"/>
          <p:cNvSpPr/>
          <p:nvPr/>
        </p:nvSpPr>
        <p:spPr>
          <a:xfrm rot="5400000">
            <a:off x="7179488" y="3393280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389380"/>
              <a:gd name="adj4" fmla="val -1191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(граница и черта) 18"/>
          <p:cNvSpPr/>
          <p:nvPr/>
        </p:nvSpPr>
        <p:spPr>
          <a:xfrm rot="5400000">
            <a:off x="5536414" y="4536288"/>
            <a:ext cx="428626" cy="1214446"/>
          </a:xfrm>
          <a:prstGeom prst="accentBorderCallout1">
            <a:avLst>
              <a:gd name="adj1" fmla="val 50145"/>
              <a:gd name="adj2" fmla="val -8333"/>
              <a:gd name="adj3" fmla="val -92043"/>
              <a:gd name="adj4" fmla="val -167654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1 (граница и черта) 19"/>
          <p:cNvSpPr/>
          <p:nvPr/>
        </p:nvSpPr>
        <p:spPr>
          <a:xfrm rot="5400000">
            <a:off x="5500694" y="5500702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48603"/>
              <a:gd name="adj4" fmla="val -108726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1 (граница и черта) 24"/>
          <p:cNvSpPr/>
          <p:nvPr/>
        </p:nvSpPr>
        <p:spPr>
          <a:xfrm>
            <a:off x="3214678" y="3857628"/>
            <a:ext cx="1357322" cy="428628"/>
          </a:xfrm>
          <a:prstGeom prst="accentBorderCallout1">
            <a:avLst>
              <a:gd name="adj1" fmla="val 44608"/>
              <a:gd name="adj2" fmla="val 105121"/>
              <a:gd name="adj3" fmla="val 44621"/>
              <a:gd name="adj4" fmla="val 142029"/>
            </a:avLst>
          </a:prstGeo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Грозный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18" idx="1"/>
          </p:cNvCxnSpPr>
          <p:nvPr/>
        </p:nvCxnSpPr>
        <p:spPr>
          <a:xfrm flipV="1">
            <a:off x="6357950" y="4000503"/>
            <a:ext cx="428628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2214546" y="4286256"/>
            <a:ext cx="1714512" cy="35719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714348" y="4643446"/>
            <a:ext cx="17859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1 (граница и черта) 33"/>
          <p:cNvSpPr/>
          <p:nvPr/>
        </p:nvSpPr>
        <p:spPr>
          <a:xfrm rot="5400000">
            <a:off x="1393010" y="5179230"/>
            <a:ext cx="428626" cy="785818"/>
          </a:xfrm>
          <a:prstGeom prst="accentBorderCallout1">
            <a:avLst>
              <a:gd name="adj1" fmla="val 49004"/>
              <a:gd name="adj2" fmla="val -21262"/>
              <a:gd name="adj3" fmla="val 49418"/>
              <a:gd name="adj4" fmla="val -177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ыноска 1 (граница и черта) 34"/>
          <p:cNvSpPr/>
          <p:nvPr/>
        </p:nvSpPr>
        <p:spPr>
          <a:xfrm rot="5400000">
            <a:off x="2285985" y="5286387"/>
            <a:ext cx="428626" cy="714380"/>
          </a:xfrm>
          <a:prstGeom prst="accentBorderCallout1">
            <a:avLst>
              <a:gd name="adj1" fmla="val 49004"/>
              <a:gd name="adj2" fmla="val -21262"/>
              <a:gd name="adj3" fmla="val 49418"/>
              <a:gd name="adj4" fmla="val -177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Выноска 1 (граница и черта) 36"/>
          <p:cNvSpPr/>
          <p:nvPr/>
        </p:nvSpPr>
        <p:spPr>
          <a:xfrm rot="5400000">
            <a:off x="535754" y="5179230"/>
            <a:ext cx="428626" cy="785818"/>
          </a:xfrm>
          <a:prstGeom prst="accentBorderCallout1">
            <a:avLst>
              <a:gd name="adj1" fmla="val 49004"/>
              <a:gd name="adj2" fmla="val -21262"/>
              <a:gd name="adj3" fmla="val 49418"/>
              <a:gd name="adj4" fmla="val -177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35" idx="3"/>
          </p:cNvCxnSpPr>
          <p:nvPr/>
        </p:nvCxnSpPr>
        <p:spPr>
          <a:xfrm>
            <a:off x="2857488" y="5643577"/>
            <a:ext cx="21431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071802" y="5429264"/>
            <a:ext cx="785818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Ирина</a:t>
            </a:r>
          </a:p>
        </p:txBody>
      </p:sp>
      <p:cxnSp>
        <p:nvCxnSpPr>
          <p:cNvPr id="44" name="Прямая соединительная линия 43"/>
          <p:cNvCxnSpPr>
            <a:stCxn id="42" idx="3"/>
          </p:cNvCxnSpPr>
          <p:nvPr/>
        </p:nvCxnSpPr>
        <p:spPr>
          <a:xfrm>
            <a:off x="3857620" y="5643578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071934" y="5429264"/>
            <a:ext cx="785818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34" grpId="0" animBg="1"/>
      <p:bldP spid="35" grpId="0" animBg="1"/>
      <p:bldP spid="37" grpId="0" animBg="1"/>
      <p:bldP spid="42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21 февраля 1613 года Земский собор избрал шестнадцатилетнего Михаила Романова государем всея Руси. 11 июля 1613 года в Успенском соборе Кремля Михаил венчался на царство и вступил на Московский престол. В 1625 году он принял титул самодержца Всероссийского. До воцарения на Московском престоле Михаил вместе со своей матерью - великой старицей инокиней Марфой жил в костромской вотчине Романовых - селе Домнине. Однако чуть позже Михаил Романов укрылся от возможных преследований в костромском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Ипатьевском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монастыре. 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352107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876"/>
            <a:ext cx="3854242" cy="26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он и узнал о том, что избран русским царем. Начало царствования Михаила было нелегким - значительная часть страны все еще находилась вне контроля правительства. Только в 1614-1616 гг. были разгромлены казацкие разбойничьи отряды 3аруцкого, атаманов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Баловия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Лисовского, разорявшие и без того истощенное государство. </a:t>
            </a:r>
          </a:p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Земском Соборе, одну из главных ролей играли  родственники Михаила Федоровича по материнской линии – бояре Салтыковы.  Михаил Федорович не без помощи митрополита Филарета, своего отца, ведет активную внутреннюю и внешнюю политику. В первые годы своего правления Михаил Федорович уделил большое внимание международным делам. 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73764">
            <a:off x="4288098" y="516444"/>
            <a:ext cx="3521075" cy="235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1607">
            <a:off x="4329083" y="3631795"/>
            <a:ext cx="3279415" cy="23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После «смуты» страна была разорена, её экономика находилась в плачевном состояние. В таких условиях молодому царю требовалась поддержка. Первые десять лет правления Михаила Федоровича почти беспрерывно заседали Земские Соборы, которые помогали решать молодому Романову важные государственные вопросы.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357562"/>
            <a:ext cx="40699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Внутренняя политика Михаила Федоровича Романова была более обширной и успешной, нежели внешняя, хотя, конечно, на международном уровне Россия кое чего добилась. </a:t>
            </a:r>
            <a:endParaRPr lang="en-US" sz="1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Главной внутриполитической проблемой Михаила Федоровича были ни как не успокоившиеся после «смуты» самозванцы. </a:t>
            </a:r>
            <a:endParaRPr lang="en-US" sz="1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1614 году, в Москве были казнены Марина Мнишек и её сын </a:t>
            </a:r>
            <a:r>
              <a:rPr lang="ru-RU" sz="19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Воренок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скрывавшиеся до этого в Нижнем Поволжье.    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29066"/>
            <a:ext cx="4643470" cy="268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Сопоставление правительственной практики первых 6 лет царствования Михаила с такими показаниями подтверждает, что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без боярской думы не отменяются и не издаются законы,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без нее не начинается война, и не заключается мир,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политические преступления ведаются в боярской думе, которая является и последней инстанцией по спорным важным делам и искам.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14356"/>
            <a:ext cx="3521075" cy="221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857520" cy="28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 целью повышения авторитета центральной власти были введены новые государственные печати, а так же появился новый титул «</a:t>
            </a:r>
            <a:r>
              <a:rPr lang="ru-RU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самодержавец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После поражения русских войск под Смоленском в 1634 году, Михаил Федорович проводит военную реформу. Начинается формирование кавалерийских пехотных соединений по западному образцу.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66"/>
            <a:ext cx="219456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30702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11 июня состоялось венчание Михаила на царство в Москве. В 1616 г. едва не состоялся брак Михаила с М.И. </a:t>
            </a:r>
            <a:r>
              <a:rPr lang="ru-RU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Хлоповой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. В 1624 г. Михаил женился на княгине Марии Вл. Долгорукой , умершей через 3 месяца после свадьбы. В 1626 г. он вступил в брак с Евдокией Лук. Стрешневой . Из десяти детей, родившихся от этого брака, пережили отца сын Алексей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незамужние дочери Ирина , Инна и Татьяна.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2854734" cy="361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AWJJH2MPE6E2-1165551998-8</_dlc_DocId>
    <_dlc_DocIdUrl xmlns="4a252ca3-5a62-4c1c-90a6-29f4710e47f8">
      <Url>http://edu-sps.koiro.local/Kostroma_EDU/Kos-Sch-1/_layouts/15/DocIdRedir.aspx?ID=AWJJH2MPE6E2-1165551998-8</Url>
      <Description>AWJJH2MPE6E2-1165551998-8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21C9321FA63B4B92817083586DA9E2" ma:contentTypeVersion="49" ma:contentTypeDescription="Создание документа." ma:contentTypeScope="" ma:versionID="f038641c498db1441279e8fde2ecdf1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92B21A2-4C5E-4A1E-9B0B-591C4F08E8E1}"/>
</file>

<file path=customXml/itemProps2.xml><?xml version="1.0" encoding="utf-8"?>
<ds:datastoreItem xmlns:ds="http://schemas.openxmlformats.org/officeDocument/2006/customXml" ds:itemID="{36319B48-BFE3-412E-8E68-2E1875B51D72}"/>
</file>

<file path=customXml/itemProps3.xml><?xml version="1.0" encoding="utf-8"?>
<ds:datastoreItem xmlns:ds="http://schemas.openxmlformats.org/officeDocument/2006/customXml" ds:itemID="{1FA7945F-EF5B-4AAB-A0B9-A07D455F66B1}"/>
</file>

<file path=customXml/itemProps4.xml><?xml version="1.0" encoding="utf-8"?>
<ds:datastoreItem xmlns:ds="http://schemas.openxmlformats.org/officeDocument/2006/customXml" ds:itemID="{15715038-7F92-45B5-9BA0-F2962FA5C7EA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596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Михаил Романов (1613-1645)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Романов (1613-1645)</dc:title>
  <dc:creator>яна</dc:creator>
  <cp:lastModifiedBy>яна</cp:lastModifiedBy>
  <cp:revision>3</cp:revision>
  <dcterms:created xsi:type="dcterms:W3CDTF">2012-02-20T17:43:22Z</dcterms:created>
  <dcterms:modified xsi:type="dcterms:W3CDTF">2012-02-20T18:06:43Z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0x0101000821C9321FA63B4B92817083586DA9E2</vt:lpwstr>
  </property>
  <property fmtid="{D5CDD505-2E9C-101B-9397-08002B2CF9AE}" pid="3" name="_dlc_DocIdItemGuid">
    <vt:lpwstr>d3d5f0bf-f955-4c61-9baf-c6ebbed22d6b</vt:lpwstr>
  </property>
</Properties>
</file>