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Torelli2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onarhia.ru/img/01/2003/01-24/0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arvar.ru/arhiv/gallery/rokoko/torelli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Monotype Corsiva" pitchFamily="66" charset="0"/>
              </a:rPr>
              <a:t>Екатерины</a:t>
            </a:r>
            <a:r>
              <a:rPr lang="ru-RU" sz="5400" dirty="0" smtClean="0">
                <a:latin typeface="Monotype Corsiva" pitchFamily="66" charset="0"/>
              </a:rPr>
              <a:t> </a:t>
            </a:r>
            <a:r>
              <a:rPr lang="en-US" sz="5400" dirty="0" smtClean="0">
                <a:latin typeface="Monotype Corsiva" pitchFamily="66" charset="0"/>
              </a:rPr>
              <a:t>I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Monotype Corsiva" pitchFamily="66" charset="0"/>
              </a:rPr>
              <a:t>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800" dirty="0" smtClean="0">
                <a:latin typeface="Monotype Corsiva" pitchFamily="66" charset="0"/>
              </a:rPr>
              <a:t>Деятельность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4" name="Рисунок 3" descr="C:\Documents and Settings\ADMIN\Рабочий стол\529px-Rokotov_Portrait_Catherine_II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692696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Судебная реформа Екатерины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II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8" name="Содержимое 7"/>
          <p:cNvGrpSpPr>
            <a:grpSpLocks noGrp="1"/>
          </p:cNvGrpSpPr>
          <p:nvPr>
            <p:ph sz="quarter" idx="1"/>
          </p:nvPr>
        </p:nvGrpSpPr>
        <p:grpSpPr>
          <a:xfrm>
            <a:off x="1000100" y="1285860"/>
            <a:ext cx="7901014" cy="4423106"/>
            <a:chOff x="684213" y="476250"/>
            <a:chExt cx="7920037" cy="4381549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84213" y="2420938"/>
              <a:ext cx="2376487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000" b="1" dirty="0">
                  <a:latin typeface="Adobe Garamond Pro Bold" pitchFamily="18" charset="0"/>
                </a:rPr>
                <a:t>Уездный суд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84213" y="3357563"/>
              <a:ext cx="2376487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000" b="1" dirty="0">
                  <a:latin typeface="Adobe Garamond Pro Bold" pitchFamily="18" charset="0"/>
                </a:rPr>
                <a:t>Земской суд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84213" y="4014590"/>
              <a:ext cx="2447925" cy="518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latin typeface="Adobe Garamond Pro Bold" pitchFamily="18" charset="0"/>
                </a:rPr>
                <a:t>Дворяне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763443" y="4085357"/>
              <a:ext cx="2592387" cy="518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>
                  <a:latin typeface="Adobe Garamond Pro Bold" pitchFamily="18" charset="0"/>
                </a:rPr>
                <a:t>Горожане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492500" y="3357563"/>
              <a:ext cx="2376488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>
                  <a:latin typeface="Adobe Garamond Pro Bold" pitchFamily="18" charset="0"/>
                </a:rPr>
                <a:t>Городской магистрат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492500" y="2492375"/>
              <a:ext cx="2376488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>
                  <a:latin typeface="Adobe Garamond Pro Bold" pitchFamily="18" charset="0"/>
                </a:rPr>
                <a:t>Губернский магистрат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126573" y="4156124"/>
              <a:ext cx="23764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latin typeface="Adobe Garamond Pro Bold" pitchFamily="18" charset="0"/>
                </a:rPr>
                <a:t>Государственные крестьяне</a:t>
              </a: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6011863" y="3357563"/>
              <a:ext cx="2592387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>
                  <a:latin typeface="Adobe Garamond Pro Bold" pitchFamily="18" charset="0"/>
                </a:rPr>
                <a:t>Нижняя судебная расправа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6011863" y="2492375"/>
              <a:ext cx="2592387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>
                  <a:latin typeface="Adobe Garamond Pro Bold" pitchFamily="18" charset="0"/>
                </a:rPr>
                <a:t>Верхняя судебная расправа</a:t>
              </a: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1476375" y="1628775"/>
              <a:ext cx="2808288" cy="7921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763713" y="2852738"/>
              <a:ext cx="0" cy="5048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4837593" y="1820820"/>
              <a:ext cx="45829" cy="63690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4500563" y="1557338"/>
              <a:ext cx="3024187" cy="9366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500563" y="2924175"/>
              <a:ext cx="0" cy="5048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7380288" y="2924175"/>
              <a:ext cx="0" cy="4333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4336323" y="1537752"/>
              <a:ext cx="2592387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000" b="1" dirty="0">
                  <a:latin typeface="Adobe Garamond Pro Bold" pitchFamily="18" charset="0"/>
                </a:rPr>
                <a:t>Гражданская палата</a:t>
              </a:r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1686753" y="1537752"/>
              <a:ext cx="2592388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000" b="1" dirty="0">
                  <a:latin typeface="Adobe Garamond Pro Bold" pitchFamily="18" charset="0"/>
                </a:rPr>
                <a:t>Уголовная пал</a:t>
              </a:r>
              <a:r>
                <a:rPr lang="ru-RU" sz="2000" dirty="0">
                  <a:latin typeface="Adobe Garamond Pro Bold" pitchFamily="18" charset="0"/>
                </a:rPr>
                <a:t>а</a:t>
              </a:r>
              <a:r>
                <a:rPr lang="ru-RU" sz="2000" b="1" dirty="0">
                  <a:latin typeface="Adobe Garamond Pro Bold" pitchFamily="18" charset="0"/>
                </a:rPr>
                <a:t>та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3203575" y="476250"/>
              <a:ext cx="1873250" cy="6413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 dirty="0">
                  <a:latin typeface="Monotype Corsiva" pitchFamily="66" charset="0"/>
                </a:rPr>
                <a:t>Сенат</a:t>
              </a:r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 flipH="1">
              <a:off x="2435275" y="1143013"/>
              <a:ext cx="1295400" cy="3603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4694373" y="1183918"/>
              <a:ext cx="1441450" cy="3603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«Жалованная грамота городам» 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26" name="Содержимое 25"/>
          <p:cNvGrpSpPr>
            <a:grpSpLocks noGrp="1"/>
          </p:cNvGrpSpPr>
          <p:nvPr>
            <p:ph sz="quarter" idx="1"/>
          </p:nvPr>
        </p:nvGrpSpPr>
        <p:grpSpPr>
          <a:xfrm>
            <a:off x="1071538" y="1714488"/>
            <a:ext cx="6724680" cy="2988973"/>
            <a:chOff x="611188" y="1837232"/>
            <a:chExt cx="7911388" cy="4473081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1187450" y="4076700"/>
              <a:ext cx="2087563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b="1" dirty="0">
                  <a:latin typeface="Adobe Garamond Pro Bold" pitchFamily="18" charset="0"/>
                </a:rPr>
                <a:t>Дворянство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3348038" y="4724400"/>
              <a:ext cx="2087562" cy="3587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latin typeface="Adobe Garamond Pro Bold" pitchFamily="18" charset="0"/>
                </a:rPr>
                <a:t>Купечество (3 гильдии)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2195513" y="4365625"/>
              <a:ext cx="2087562" cy="3603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b="1">
                  <a:latin typeface="Adobe Garamond Pro Bold" pitchFamily="18" charset="0"/>
                </a:rPr>
                <a:t>Духовенство</a:t>
              </a: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211638" y="5445125"/>
              <a:ext cx="3625850" cy="4270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b="1">
                  <a:latin typeface="Adobe Garamond Pro Bold" pitchFamily="18" charset="0"/>
                </a:rPr>
                <a:t>Посадские жители</a:t>
              </a: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3779838" y="5084763"/>
              <a:ext cx="3241675" cy="3524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200" b="1" dirty="0">
                  <a:latin typeface="Adobe Garamond Pro Bold" pitchFamily="18" charset="0"/>
                </a:rPr>
                <a:t>Именитые граждане и капиталисты</a:t>
              </a: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5651500" y="5876925"/>
              <a:ext cx="2808288" cy="4333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>
                  <a:latin typeface="Adobe Garamond Pro Bold" pitchFamily="18" charset="0"/>
                </a:rPr>
                <a:t>Цеховые ремесленники</a:t>
              </a: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611188" y="1837232"/>
              <a:ext cx="2881312" cy="7905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400" b="1" dirty="0">
                  <a:latin typeface="Adobe Garamond Pro Bold" pitchFamily="18" charset="0"/>
                </a:rPr>
                <a:t>Городская Дума</a:t>
              </a: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5569826" y="1837232"/>
              <a:ext cx="2952750" cy="7905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b="1" dirty="0" err="1">
                  <a:latin typeface="Adobe Garamond Pro Bold" pitchFamily="18" charset="0"/>
                </a:rPr>
                <a:t>Шестигласная</a:t>
              </a:r>
              <a:r>
                <a:rPr lang="ru-RU" b="1" dirty="0">
                  <a:latin typeface="Adobe Garamond Pro Bold" pitchFamily="18" charset="0"/>
                </a:rPr>
                <a:t> Дума </a:t>
              </a:r>
            </a:p>
            <a:p>
              <a:pPr algn="ctr"/>
              <a:r>
                <a:rPr lang="ru-RU" b="1" dirty="0">
                  <a:latin typeface="Adobe Garamond Pro Bold" pitchFamily="18" charset="0"/>
                </a:rPr>
                <a:t>Исполнительная власть</a:t>
              </a:r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V="1">
              <a:off x="2051050" y="3357563"/>
              <a:ext cx="59769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3492500" y="2492375"/>
              <a:ext cx="208756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3492500" y="2051050"/>
              <a:ext cx="2087562" cy="875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>
                  <a:latin typeface="Adobe Garamond Pro Bold" pitchFamily="18" charset="0"/>
                </a:rPr>
                <a:t>По 1 чел от </a:t>
              </a:r>
              <a:r>
                <a:rPr lang="ru-RU" sz="1600" dirty="0">
                  <a:solidFill>
                    <a:schemeClr val="bg1"/>
                  </a:solidFill>
                  <a:latin typeface="Adobe Garamond Pro Bold" pitchFamily="18" charset="0"/>
                </a:rPr>
                <a:t>сословия</a:t>
              </a: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H="1" flipV="1">
              <a:off x="2286187" y="2692504"/>
              <a:ext cx="53787" cy="6650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 flipV="1">
              <a:off x="2051050" y="3357563"/>
              <a:ext cx="0" cy="71913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 flipV="1">
              <a:off x="3635375" y="3357563"/>
              <a:ext cx="0" cy="10080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 flipV="1">
              <a:off x="4859338" y="3357563"/>
              <a:ext cx="0" cy="136683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 flipV="1">
              <a:off x="5940425" y="3357563"/>
              <a:ext cx="0" cy="17272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Line 30"/>
            <p:cNvSpPr>
              <a:spLocks noChangeShapeType="1"/>
            </p:cNvSpPr>
            <p:nvPr/>
          </p:nvSpPr>
          <p:spPr bwMode="auto">
            <a:xfrm flipV="1">
              <a:off x="7164388" y="3357563"/>
              <a:ext cx="0" cy="20875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 flipV="1">
              <a:off x="8027988" y="3357563"/>
              <a:ext cx="0" cy="25193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Text Box 34"/>
            <p:cNvSpPr txBox="1">
              <a:spLocks noChangeArrowheads="1"/>
            </p:cNvSpPr>
            <p:nvPr/>
          </p:nvSpPr>
          <p:spPr bwMode="auto">
            <a:xfrm>
              <a:off x="2376127" y="2692504"/>
              <a:ext cx="5256212" cy="78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latin typeface="Monotype Corsiva" pitchFamily="66" charset="0"/>
                </a:rPr>
                <a:t>В Ы Б О Р 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Жалованная грамота дворянству» 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571472" y="1714488"/>
            <a:ext cx="8186737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2000" b="1" dirty="0" smtClean="0">
                <a:latin typeface="Adobe Garamond Pro Bold" pitchFamily="18" charset="0"/>
              </a:rPr>
              <a:t>Жалованная </a:t>
            </a:r>
            <a:r>
              <a:rPr lang="ru-RU" sz="2000" b="1" dirty="0">
                <a:latin typeface="Adobe Garamond Pro Bold" pitchFamily="18" charset="0"/>
              </a:rPr>
              <a:t>грамота дворянству" представляла собой свод, собрание дворянских привилегий, оформленных </a:t>
            </a:r>
            <a:r>
              <a:rPr lang="ru-RU" sz="2000" b="1" dirty="0" smtClean="0">
                <a:latin typeface="Adobe Garamond Pro Bold" pitchFamily="18" charset="0"/>
              </a:rPr>
              <a:t>законодательно</a:t>
            </a:r>
          </a:p>
          <a:p>
            <a:pPr marL="342900">
              <a:spcBef>
                <a:spcPct val="50000"/>
              </a:spcBef>
              <a:buNone/>
            </a:pPr>
            <a:r>
              <a:rPr lang="ru-RU" sz="1800" b="1" dirty="0" smtClean="0">
                <a:latin typeface="Adobe Garamond Pro Bold" pitchFamily="18" charset="0"/>
              </a:rPr>
              <a:t>Дворянство резко отделялось от других сословий. </a:t>
            </a:r>
          </a:p>
          <a:p>
            <a:pPr marL="342900">
              <a:spcBef>
                <a:spcPct val="50000"/>
              </a:spcBef>
              <a:buNone/>
            </a:pPr>
            <a:r>
              <a:rPr lang="ru-RU" sz="1800" b="1" dirty="0" smtClean="0">
                <a:latin typeface="Adobe Garamond Pro Bold" pitchFamily="18" charset="0"/>
              </a:rPr>
              <a:t>Дворяне:</a:t>
            </a:r>
          </a:p>
          <a:p>
            <a:pPr marL="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800" b="1" dirty="0" smtClean="0">
                <a:latin typeface="Adobe Garamond Pro Bold" pitchFamily="18" charset="0"/>
              </a:rPr>
              <a:t>Освобождались от уплаты податей, </a:t>
            </a:r>
          </a:p>
          <a:p>
            <a:pPr marL="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800" b="1" dirty="0" smtClean="0">
                <a:latin typeface="Adobe Garamond Pro Bold" pitchFamily="18" charset="0"/>
              </a:rPr>
              <a:t>Освобождались от обязательной службы. </a:t>
            </a:r>
          </a:p>
          <a:p>
            <a:pPr marL="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800" b="1" dirty="0" smtClean="0">
                <a:latin typeface="Adobe Garamond Pro Bold" pitchFamily="18" charset="0"/>
              </a:rPr>
              <a:t>Могли быть  судимы  только дворянским судом.</a:t>
            </a:r>
          </a:p>
          <a:p>
            <a:pPr marL="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800" b="1" dirty="0" smtClean="0">
                <a:latin typeface="Adobe Garamond Pro Bold" pitchFamily="18" charset="0"/>
              </a:rPr>
              <a:t> Лишь дворяне имели право владеть землёй </a:t>
            </a:r>
          </a:p>
          <a:p>
            <a:pPr marL="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800" b="1" dirty="0" smtClean="0">
                <a:latin typeface="Adobe Garamond Pro Bold" pitchFamily="18" charset="0"/>
              </a:rPr>
              <a:t>Лишь дворяне имели право владеть крепостными крестьянами.</a:t>
            </a:r>
          </a:p>
          <a:p>
            <a:pPr marL="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800" b="1" dirty="0" smtClean="0">
                <a:latin typeface="Adobe Garamond Pro Bold" pitchFamily="18" charset="0"/>
              </a:rPr>
              <a:t>Было запрещено  подвергать дворян телесным наказаниям</a:t>
            </a:r>
            <a:r>
              <a:rPr lang="ru-RU" sz="1800" dirty="0" smtClean="0"/>
              <a:t>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071546"/>
            <a:ext cx="6572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Издана 21 апреля 1785 г. в день рождения императрицы.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Внешняя политика Екатерины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II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8" descr="image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14422"/>
            <a:ext cx="2928958" cy="2755206"/>
          </a:xfrm>
          <a:prstGeom prst="rect">
            <a:avLst/>
          </a:prstGeom>
          <a:noFill/>
        </p:spPr>
      </p:pic>
      <p:pic>
        <p:nvPicPr>
          <p:cNvPr id="5" name="Picture 13" descr="ekaterina2rosl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214422"/>
            <a:ext cx="2428892" cy="2748154"/>
          </a:xfrm>
          <a:prstGeom prst="rect">
            <a:avLst/>
          </a:prstGeom>
          <a:noFill/>
        </p:spPr>
      </p:pic>
      <p:pic>
        <p:nvPicPr>
          <p:cNvPr id="6" name="Picture 7" descr="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1285860"/>
            <a:ext cx="2476331" cy="2690816"/>
          </a:xfrm>
          <a:prstGeom prst="rect">
            <a:avLst/>
          </a:prstGeom>
          <a:noFill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4286256"/>
            <a:ext cx="1928826" cy="223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4286256"/>
            <a:ext cx="19288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4286256"/>
            <a:ext cx="1785950" cy="22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второй половине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 во внешней политике России выделялось три направления:</a:t>
            </a:r>
            <a:r>
              <a:rPr lang="ru-RU" dirty="0" smtClean="0">
                <a:solidFill>
                  <a:srgbClr val="E2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E20000"/>
                </a:solidFill>
                <a:latin typeface="Monotype Corsiva" pitchFamily="66" charset="0"/>
              </a:rPr>
            </a:b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000100" y="1571612"/>
            <a:ext cx="7812152" cy="4061564"/>
            <a:chOff x="1000100" y="1571612"/>
            <a:chExt cx="7812152" cy="4061564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 rot="1942075">
              <a:off x="4334117" y="1965846"/>
              <a:ext cx="2661491" cy="41749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Monotype Corsiva" pitchFamily="66" charset="0"/>
                </a:rPr>
                <a:t>Южное</a:t>
              </a: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 rot="8640444">
              <a:off x="1914119" y="2055998"/>
              <a:ext cx="2780347" cy="4613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Северное</a:t>
              </a:r>
              <a:endParaRPr lang="ru-RU" sz="2400" b="1" dirty="0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 rot="5400000">
              <a:off x="3195925" y="2510474"/>
              <a:ext cx="2563783" cy="68606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Monotype Corsiva" pitchFamily="66" charset="0"/>
                </a:rPr>
                <a:t>Польское</a:t>
              </a: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1000100" y="3214686"/>
              <a:ext cx="2286016" cy="928694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Шведы постоянно 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стремились вернуть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утраченные в петровские 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времена земли.</a:t>
              </a: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2500298" y="4429132"/>
              <a:ext cx="3686066" cy="1204044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Стремление России к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объединению в 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составе России всех земель 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населенных близкородственными 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русским народами</a:t>
              </a:r>
              <a:r>
                <a:rPr lang="ru-RU" dirty="0">
                  <a:solidFill>
                    <a:schemeClr val="bg1"/>
                  </a:solidFill>
                </a:rPr>
                <a:t> - </a:t>
              </a:r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украинцами и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белорусами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5786446" y="3000372"/>
              <a:ext cx="3025806" cy="1214446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Борьба за выход к берегам 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Черного моря, что диктовалось 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потребностями экономики 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dobe Garamond Pro Bold" pitchFamily="18" charset="0"/>
                </a:rPr>
                <a:t>и обороны  страны</a:t>
              </a:r>
              <a:r>
                <a:rPr lang="ru-RU" sz="1500" dirty="0">
                  <a:solidFill>
                    <a:schemeClr val="bg1"/>
                  </a:solidFill>
                </a:rPr>
                <a:t>.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одержимое 3"/>
          <p:cNvGrpSpPr>
            <a:grpSpLocks noGrp="1"/>
          </p:cNvGrpSpPr>
          <p:nvPr>
            <p:ph sz="quarter" idx="1"/>
          </p:nvPr>
        </p:nvGrpSpPr>
        <p:grpSpPr>
          <a:xfrm>
            <a:off x="571472" y="642918"/>
            <a:ext cx="8162441" cy="5713432"/>
            <a:chOff x="389951" y="0"/>
            <a:chExt cx="8557957" cy="685800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042988" y="0"/>
              <a:ext cx="3241675" cy="476250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400" dirty="0" smtClean="0">
                  <a:solidFill>
                    <a:srgbClr val="E20000"/>
                  </a:solidFill>
                  <a:latin typeface="Monotype Corsiva" pitchFamily="66" charset="0"/>
                </a:rPr>
                <a:t> </a:t>
              </a:r>
              <a:r>
                <a:rPr lang="ru-RU" sz="2400" dirty="0">
                  <a:solidFill>
                    <a:schemeClr val="tx1"/>
                  </a:solidFill>
                  <a:latin typeface="Monotype Corsiva" pitchFamily="66" charset="0"/>
                </a:rPr>
                <a:t>Южное направление.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5400000">
              <a:off x="2448719" y="511969"/>
              <a:ext cx="503238" cy="431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10800000" vert="eaVert" wrap="none" anchor="ctr"/>
            <a:lstStyle/>
            <a:p>
              <a:pPr algn="ctr"/>
              <a:endParaRPr lang="ru-RU" sz="2400" b="1">
                <a:solidFill>
                  <a:srgbClr val="E20000"/>
                </a:solidFill>
                <a:latin typeface="Monotype Corsiva" pitchFamily="66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89951" y="943240"/>
              <a:ext cx="4397949" cy="61409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Monotype Corsiva" pitchFamily="66" charset="0"/>
                </a:rPr>
                <a:t>Русско-турецкая война (1768-1774 </a:t>
              </a:r>
              <a:r>
                <a:rPr lang="ru-RU" sz="2400" dirty="0" err="1">
                  <a:solidFill>
                    <a:schemeClr val="bg1"/>
                  </a:solidFill>
                  <a:latin typeface="Monotype Corsiva" pitchFamily="66" charset="0"/>
                </a:rPr>
                <a:t>гг</a:t>
              </a:r>
              <a:r>
                <a:rPr lang="ru-RU" sz="2400" dirty="0">
                  <a:solidFill>
                    <a:schemeClr val="bg1"/>
                  </a:solidFill>
                  <a:latin typeface="Monotype Corsiva" pitchFamily="66" charset="0"/>
                </a:rPr>
                <a:t>)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5400000">
              <a:off x="2448719" y="1664494"/>
              <a:ext cx="503238" cy="431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10800000" vert="eaVert" wrap="none" anchor="ctr"/>
            <a:lstStyle/>
            <a:p>
              <a:pPr algn="ctr"/>
              <a:endParaRPr lang="ru-RU" sz="2400" b="1">
                <a:solidFill>
                  <a:srgbClr val="E20000"/>
                </a:solidFill>
                <a:latin typeface="Monotype Corsiva" pitchFamily="66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89951" y="3258467"/>
              <a:ext cx="4493974" cy="67535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Monotype Corsiva" pitchFamily="66" charset="0"/>
                </a:rPr>
                <a:t>Русско-турецкая война (1787-1791 </a:t>
              </a:r>
              <a:r>
                <a:rPr lang="ru-RU" sz="2400" dirty="0" err="1">
                  <a:solidFill>
                    <a:schemeClr val="bg1"/>
                  </a:solidFill>
                  <a:latin typeface="Monotype Corsiva" pitchFamily="66" charset="0"/>
                </a:rPr>
                <a:t>гг</a:t>
              </a:r>
              <a:r>
                <a:rPr lang="ru-RU" sz="2400" dirty="0">
                  <a:solidFill>
                    <a:schemeClr val="bg1"/>
                  </a:solidFill>
                  <a:latin typeface="Monotype Corsiva" pitchFamily="66" charset="0"/>
                </a:rPr>
                <a:t>)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 rot="5400000">
              <a:off x="2591594" y="5120482"/>
              <a:ext cx="503237" cy="431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10800000" vert="eaVert" wrap="none" anchor="ctr"/>
            <a:lstStyle/>
            <a:p>
              <a:pPr algn="ctr"/>
              <a:endParaRPr lang="ru-RU" sz="2400" b="1">
                <a:solidFill>
                  <a:srgbClr val="E20000"/>
                </a:solidFill>
                <a:latin typeface="Monotype Corsiva" pitchFamily="66" charset="0"/>
              </a:endParaRP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5400000">
              <a:off x="2555875" y="4005263"/>
              <a:ext cx="574675" cy="431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10800000" vert="eaVert" wrap="none" anchor="ctr"/>
            <a:lstStyle/>
            <a:p>
              <a:pPr algn="ctr"/>
              <a:endParaRPr lang="ru-RU" sz="2400" b="1">
                <a:solidFill>
                  <a:srgbClr val="E20000"/>
                </a:solidFill>
                <a:latin typeface="Monotype Corsiva" pitchFamily="66" charset="0"/>
              </a:endParaRP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>
              <a:off x="2411412" y="2781301"/>
              <a:ext cx="720725" cy="431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10800000" vert="eaVert" wrap="none" anchor="ctr"/>
            <a:lstStyle/>
            <a:p>
              <a:pPr algn="ctr"/>
              <a:endParaRPr lang="ru-RU" sz="2400" b="1">
                <a:solidFill>
                  <a:srgbClr val="E20000"/>
                </a:solidFill>
                <a:latin typeface="Monotype Corsiva" pitchFamily="66" charset="0"/>
              </a:endParaRPr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>
              <a:off x="4809026" y="2229477"/>
              <a:ext cx="792162" cy="28733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ru-RU" sz="2400" b="1">
                <a:solidFill>
                  <a:srgbClr val="E20000"/>
                </a:solidFill>
                <a:latin typeface="Monotype Corsiva" pitchFamily="66" charset="0"/>
              </a:endParaRPr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>
              <a:off x="5707821" y="85749"/>
              <a:ext cx="3196029" cy="3198789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342900" indent="-342900"/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Россия получила:</a:t>
              </a:r>
              <a:r>
                <a:rPr lang="ru-RU" b="1" dirty="0">
                  <a:solidFill>
                    <a:schemeClr val="bg1"/>
                  </a:solidFill>
                  <a:latin typeface="Adobe Garamond Pro Bold" pitchFamily="18" charset="0"/>
                </a:rPr>
                <a:t> </a:t>
              </a:r>
            </a:p>
            <a:p>
              <a:pPr marL="342900" indent="-342900">
                <a:buFontTx/>
                <a:buAutoNum type="arabicPeriod"/>
              </a:pPr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   часть Черноморского </a:t>
              </a:r>
            </a:p>
            <a:p>
              <a:pPr marL="342900" indent="-342900"/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побережья между устьями </a:t>
              </a:r>
            </a:p>
            <a:p>
              <a:pPr marL="342900" indent="-342900"/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Днепра  и Южного Буга </a:t>
              </a:r>
            </a:p>
            <a:p>
              <a:pPr marL="342900" indent="-342900"/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с крепостью </a:t>
              </a:r>
              <a:r>
                <a:rPr lang="ru-RU" sz="1600" b="1" dirty="0" err="1">
                  <a:solidFill>
                    <a:schemeClr val="bg1"/>
                  </a:solidFill>
                  <a:latin typeface="Adobe Garamond Pro Bold" pitchFamily="18" charset="0"/>
                </a:rPr>
                <a:t>Кинбурн</a:t>
              </a:r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, </a:t>
              </a:r>
            </a:p>
            <a:p>
              <a:pPr marL="342900" indent="-342900"/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а также крепости:</a:t>
              </a:r>
            </a:p>
            <a:p>
              <a:pPr marL="342900" indent="-342900">
                <a:buFontTx/>
                <a:buAutoNum type="arabicPeriod" startAt="2"/>
              </a:pPr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   Керчь </a:t>
              </a:r>
            </a:p>
            <a:p>
              <a:pPr marL="342900" indent="-342900">
                <a:buFontTx/>
                <a:buAutoNum type="arabicPeriod" startAt="2"/>
              </a:pPr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   </a:t>
              </a:r>
              <a:r>
                <a:rPr lang="ru-RU" sz="1600" b="1" dirty="0" err="1">
                  <a:solidFill>
                    <a:schemeClr val="bg1"/>
                  </a:solidFill>
                  <a:latin typeface="Adobe Garamond Pro Bold" pitchFamily="18" charset="0"/>
                </a:rPr>
                <a:t>Еникале</a:t>
              </a:r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 в Крыму. </a:t>
              </a:r>
            </a:p>
            <a:p>
              <a:pPr marL="342900" indent="-342900">
                <a:buFontTx/>
                <a:buAutoNum type="arabicPeriod" startAt="2"/>
              </a:pPr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   Кубань </a:t>
              </a:r>
            </a:p>
            <a:p>
              <a:pPr marL="342900" indent="-342900">
                <a:buFontTx/>
                <a:buAutoNum type="arabicPeriod" startAt="2"/>
              </a:pPr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   </a:t>
              </a:r>
              <a:r>
                <a:rPr lang="ru-RU" sz="1600" b="1" dirty="0" err="1">
                  <a:solidFill>
                    <a:schemeClr val="bg1"/>
                  </a:solidFill>
                  <a:latin typeface="Adobe Garamond Pro Bold" pitchFamily="18" charset="0"/>
                </a:rPr>
                <a:t>Кабарду</a:t>
              </a:r>
              <a:r>
                <a:rPr lang="ru-RU" b="1" dirty="0">
                  <a:solidFill>
                    <a:schemeClr val="bg1"/>
                  </a:solidFill>
                </a:rPr>
                <a:t>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>
              <a:off x="389951" y="2057979"/>
              <a:ext cx="4326512" cy="65188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400" dirty="0" err="1">
                  <a:solidFill>
                    <a:schemeClr val="tx1"/>
                  </a:solidFill>
                  <a:latin typeface="Monotype Corsiva" pitchFamily="66" charset="0"/>
                </a:rPr>
                <a:t>Кючук</a:t>
              </a:r>
              <a:r>
                <a:rPr lang="ru-RU" sz="2400" dirty="0">
                  <a:solidFill>
                    <a:schemeClr val="tx1"/>
                  </a:solidFill>
                  <a:latin typeface="Monotype Corsiva" pitchFamily="66" charset="0"/>
                </a:rPr>
                <a:t> </a:t>
              </a:r>
              <a:r>
                <a:rPr lang="ru-RU" dirty="0">
                  <a:solidFill>
                    <a:schemeClr val="tx1"/>
                  </a:solidFill>
                </a:rPr>
                <a:t>-</a:t>
              </a:r>
              <a:r>
                <a:rPr lang="ru-RU" sz="2400" dirty="0" err="1">
                  <a:solidFill>
                    <a:schemeClr val="tx1"/>
                  </a:solidFill>
                  <a:latin typeface="Monotype Corsiva" pitchFamily="66" charset="0"/>
                </a:rPr>
                <a:t>Кайнарджийский</a:t>
              </a:r>
              <a:r>
                <a:rPr lang="ru-RU" sz="2400" dirty="0">
                  <a:solidFill>
                    <a:schemeClr val="tx1"/>
                  </a:solidFill>
                  <a:latin typeface="Monotype Corsiva" pitchFamily="66" charset="0"/>
                </a:rPr>
                <a:t> мир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>
              <a:off x="4809026" y="4630453"/>
              <a:ext cx="792162" cy="28733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ru-RU" sz="2400" b="1">
                <a:solidFill>
                  <a:srgbClr val="E20000"/>
                </a:solidFill>
                <a:latin typeface="Monotype Corsiva" pitchFamily="66" charset="0"/>
              </a:endParaRPr>
            </a:p>
          </p:txBody>
        </p:sp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>
              <a:off x="389951" y="4373207"/>
              <a:ext cx="4469387" cy="71155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2400" dirty="0" err="1">
                  <a:solidFill>
                    <a:schemeClr val="tx1"/>
                  </a:solidFill>
                  <a:latin typeface="Monotype Corsiva" pitchFamily="66" charset="0"/>
                </a:rPr>
                <a:t>Ясский</a:t>
              </a:r>
              <a:r>
                <a:rPr lang="ru-RU" sz="2400" dirty="0">
                  <a:solidFill>
                    <a:schemeClr val="tx1"/>
                  </a:solidFill>
                  <a:latin typeface="Monotype Corsiva" pitchFamily="66" charset="0"/>
                </a:rPr>
                <a:t> мирный договор(1768-1774 </a:t>
              </a:r>
              <a:r>
                <a:rPr lang="ru-RU" sz="2400" dirty="0" err="1">
                  <a:solidFill>
                    <a:schemeClr val="tx1"/>
                  </a:solidFill>
                  <a:latin typeface="Monotype Corsiva" pitchFamily="66" charset="0"/>
                </a:rPr>
                <a:t>гг</a:t>
              </a:r>
              <a:r>
                <a:rPr lang="ru-RU" sz="2400" dirty="0">
                  <a:solidFill>
                    <a:srgbClr val="E20000"/>
                  </a:solidFill>
                  <a:latin typeface="Monotype Corsiva" pitchFamily="66" charset="0"/>
                </a:rPr>
                <a:t>)</a:t>
              </a:r>
              <a:endParaRPr lang="ru-RU" dirty="0"/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5632921" y="3515714"/>
              <a:ext cx="3314987" cy="2301995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342900" indent="-342900"/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Россия получила:</a:t>
              </a:r>
            </a:p>
            <a:p>
              <a:pPr marL="342900" indent="-342900">
                <a:buFontTx/>
                <a:buAutoNum type="arabicPeriod"/>
              </a:pPr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  Крым. </a:t>
              </a:r>
            </a:p>
            <a:p>
              <a:pPr marL="342900" indent="-342900">
                <a:buFontTx/>
                <a:buAutoNum type="arabicPeriod"/>
              </a:pPr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  Протекторат над Грузией.</a:t>
              </a:r>
            </a:p>
            <a:p>
              <a:pPr marL="342900" indent="-342900">
                <a:buFontTx/>
                <a:buAutoNum type="arabicPeriod"/>
              </a:pPr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  Территорию между  Южным </a:t>
              </a:r>
            </a:p>
            <a:p>
              <a:pPr marL="342900" indent="-342900"/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Бугом и Днестром, </a:t>
              </a:r>
            </a:p>
            <a:p>
              <a:pPr marL="342900" indent="-342900"/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примыкающую к Черному </a:t>
              </a:r>
            </a:p>
            <a:p>
              <a:pPr marL="342900" indent="-342900"/>
              <a:r>
                <a:rPr lang="ru-RU" sz="1600" b="1" dirty="0">
                  <a:solidFill>
                    <a:schemeClr val="bg1"/>
                  </a:solidFill>
                  <a:latin typeface="Adobe Garamond Pro Bold" pitchFamily="18" charset="0"/>
                </a:rPr>
                <a:t>морю. </a:t>
              </a:r>
            </a:p>
          </p:txBody>
        </p:sp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>
              <a:off x="755650" y="5589588"/>
              <a:ext cx="4752975" cy="1268412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Monotype Corsiva" pitchFamily="66" charset="0"/>
                </a:rPr>
                <a:t>Выход к Черному морю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300px-Torelli2">
            <a:hlinkClick r:id="rId2" tooltip="Torelli2.jpg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71480"/>
            <a:ext cx="8107699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Основные сражения войны (1768-1774 </a:t>
            </a:r>
            <a:r>
              <a:rPr lang="ru-RU" dirty="0" err="1" smtClean="0">
                <a:latin typeface="Monotype Corsiva" pitchFamily="66" charset="0"/>
              </a:rPr>
              <a:t>гг</a:t>
            </a:r>
            <a:r>
              <a:rPr lang="ru-RU" dirty="0" smtClean="0">
                <a:latin typeface="Monotype Corsiva" pitchFamily="66" charset="0"/>
              </a:rPr>
              <a:t>)</a:t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grpSp>
        <p:nvGrpSpPr>
          <p:cNvPr id="8" name="Содержимое 7"/>
          <p:cNvGrpSpPr>
            <a:grpSpLocks noGrp="1"/>
          </p:cNvGrpSpPr>
          <p:nvPr>
            <p:ph sz="quarter" idx="1"/>
          </p:nvPr>
        </p:nvGrpSpPr>
        <p:grpSpPr>
          <a:xfrm>
            <a:off x="1071538" y="1214422"/>
            <a:ext cx="7648929" cy="4748103"/>
            <a:chOff x="460666" y="1052513"/>
            <a:chExt cx="8230314" cy="6144426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380929" y="1792085"/>
              <a:ext cx="0" cy="3603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414853" y="5144584"/>
              <a:ext cx="0" cy="5048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37534" y="2161871"/>
              <a:ext cx="7993063" cy="191178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Русский флот под командованием А. Г. Орлова и адмирала Г.А. </a:t>
              </a:r>
              <a:r>
                <a:rPr lang="ru-RU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Спиридова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одержал полную победу над превосходящим его почти вдвое турецким флотом в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Чесменской бухте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Турки потеряли 15 линейных кораблей, 6 фрегатов и до 50 мелких судов - практически весь свой флот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60666" y="5643617"/>
              <a:ext cx="8230314" cy="1553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первых числах июля русская армия под началом П. А. Румянцева разбила соединенные силы турок и крымских татар у впадения реки Ларги в Прут. Турки оставили на поле сражения более 1000 чел., русские потеряли убитыми лишь 29 человек.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827088" y="1052513"/>
              <a:ext cx="7272337" cy="7567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 dirty="0">
                  <a:solidFill>
                    <a:schemeClr val="bg1"/>
                  </a:solidFill>
                  <a:latin typeface="Monotype Corsiva" pitchFamily="66" charset="0"/>
                </a:rPr>
                <a:t>24 - 26 июня 1770 г. Чесменской бухте. 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845006" y="4380587"/>
              <a:ext cx="7272338" cy="81699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 dirty="0">
                  <a:solidFill>
                    <a:schemeClr val="bg1"/>
                  </a:solidFill>
                  <a:latin typeface="Monotype Corsiva" pitchFamily="66" charset="0"/>
                </a:rPr>
                <a:t>Сражение на Ларге (1770 г).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одержимое 5"/>
          <p:cNvGrpSpPr>
            <a:grpSpLocks noGrp="1"/>
          </p:cNvGrpSpPr>
          <p:nvPr>
            <p:ph sz="quarter" idx="1"/>
          </p:nvPr>
        </p:nvGrpSpPr>
        <p:grpSpPr>
          <a:xfrm>
            <a:off x="857224" y="142852"/>
            <a:ext cx="8001614" cy="6138305"/>
            <a:chOff x="612312" y="836614"/>
            <a:chExt cx="8064500" cy="6016471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500282" y="5597980"/>
              <a:ext cx="0" cy="3603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428282" y="3497376"/>
              <a:ext cx="0" cy="3603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428282" y="1326754"/>
              <a:ext cx="0" cy="3603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84311" y="1746874"/>
              <a:ext cx="7417066" cy="9050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21 июля началось знаменитое сражение на реке </a:t>
              </a:r>
              <a:r>
                <a:rPr lang="ru-RU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Кагул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где 17-тысячному отряду Румянцева удалось разбить почти 80-тысячные силы противника.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84311" y="3847477"/>
              <a:ext cx="7487942" cy="111617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июле - октябре 1770 г. русским войскам сдались крепости Измаил, </a:t>
              </a:r>
              <a:r>
                <a:rPr lang="ru-RU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Килия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Аккерман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В сентябре генерал П.И. Панин взял Бендеры. 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12312" y="5948081"/>
              <a:ext cx="8064500" cy="9050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1771 г. русские войска под командованием князя В. М. Долгорукого вступили в Крым и в течение нескольких месяцев захватили основные его пункты.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692303" y="836614"/>
              <a:ext cx="5543958" cy="5731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 dirty="0">
                  <a:solidFill>
                    <a:schemeClr val="bg1"/>
                  </a:solidFill>
                  <a:latin typeface="Monotype Corsiva" pitchFamily="66" charset="0"/>
                </a:rPr>
                <a:t>Сражение у </a:t>
              </a:r>
              <a:r>
                <a:rPr lang="ru-RU" sz="3200" b="1" dirty="0" err="1">
                  <a:solidFill>
                    <a:schemeClr val="bg1"/>
                  </a:solidFill>
                  <a:latin typeface="Monotype Corsiva" pitchFamily="66" charset="0"/>
                </a:rPr>
                <a:t>Кагула</a:t>
              </a:r>
              <a:r>
                <a:rPr lang="ru-RU" sz="3200" b="1" dirty="0">
                  <a:solidFill>
                    <a:schemeClr val="bg1"/>
                  </a:solidFill>
                  <a:latin typeface="Monotype Corsiva" pitchFamily="66" charset="0"/>
                </a:rPr>
                <a:t> (1770г). 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692303" y="3007236"/>
              <a:ext cx="5471958" cy="5731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 dirty="0">
                  <a:solidFill>
                    <a:schemeClr val="bg1"/>
                  </a:solidFill>
                  <a:latin typeface="Monotype Corsiva" pitchFamily="66" charset="0"/>
                </a:rPr>
                <a:t>Битвы Июля-октября  1770 г. 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692304" y="5177859"/>
              <a:ext cx="5615957" cy="5731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 dirty="0">
                  <a:solidFill>
                    <a:schemeClr val="bg1"/>
                  </a:solidFill>
                  <a:latin typeface="Monotype Corsiva" pitchFamily="66" charset="0"/>
                </a:rPr>
                <a:t>Присоединение Крыма.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Русско-турецкая война (1787-1791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гг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)</a:t>
            </a:r>
            <a:r>
              <a:rPr lang="ru-RU" dirty="0" smtClean="0">
                <a:solidFill>
                  <a:srgbClr val="E2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E2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214422"/>
            <a:ext cx="7843838" cy="4786314"/>
          </a:xfrm>
        </p:spPr>
        <p:txBody>
          <a:bodyPr>
            <a:normAutofit fontScale="92500"/>
          </a:bodyPr>
          <a:lstStyle/>
          <a:p>
            <a:pPr marL="342900">
              <a:buNone/>
            </a:pP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Причины: </a:t>
            </a:r>
          </a:p>
          <a:p>
            <a:pPr marL="342900">
              <a:buFontTx/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стремление Турции взять реванш (вернуть утерянные позиции </a:t>
            </a:r>
          </a:p>
          <a:p>
            <a:pPr marL="34290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(пересмотреть условия договора) – возвращение Крыма, досмотр русских </a:t>
            </a:r>
          </a:p>
          <a:p>
            <a:pPr marL="34290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кораблей. </a:t>
            </a:r>
          </a:p>
          <a:p>
            <a:pPr marL="342900">
              <a:buFontTx/>
              <a:buAutoNum type="arabicPeriod" startAt="2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восстановление власти в Грузии </a:t>
            </a:r>
          </a:p>
          <a:p>
            <a:pPr marL="342900">
              <a:buFontTx/>
              <a:buAutoNum type="arabicPeriod" startAt="2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желание России утвердиться на Черноморском побережье.</a:t>
            </a:r>
          </a:p>
          <a:p>
            <a:pPr marL="342900">
              <a:buNone/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Ход военных действий: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1787г. – оборона крепости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Кинбурн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- А.В.Суворов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1788г. – взятие крепости Очаков – Г.А.Потемкин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1789г. – победа при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Рымнике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Фокшанах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– А.В.Суворов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1790г. – взятие Измаила – А.В.Суворов, М.И.Кутузов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сражение в Керченском проливе у о.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Тендра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– Ф.Ф.Ушаков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1791г. – сражение у мыса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Калиакрия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- Ф.Ф.Ушаков</a:t>
            </a:r>
            <a:endParaRPr lang="ru-RU" sz="1900" dirty="0" smtClean="0">
              <a:solidFill>
                <a:srgbClr val="E2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8-я императрица всероссийская 	</a:t>
            </a:r>
            <a:b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28 июня (9июля) 1762 – 6 (17 ноября) 1796гг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3845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otype Corsiva" pitchFamily="66" charset="0"/>
                        </a:rPr>
                        <a:t>Коронация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otype Corsiva" pitchFamily="66" charset="0"/>
                        </a:rPr>
                        <a:t>1 сентября 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</a:tr>
              <a:tr h="202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Предшественник: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Пётр III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</a:tr>
              <a:tr h="245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Рождение: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21 апреля (2 мая) 1729 </a:t>
                      </a:r>
                      <a:r>
                        <a:rPr lang="ru-RU" sz="1600" dirty="0" err="1" smtClean="0">
                          <a:latin typeface="Monotype Corsiva" pitchFamily="66" charset="0"/>
                        </a:rPr>
                        <a:t>Штеттин</a:t>
                      </a:r>
                      <a:r>
                        <a:rPr lang="ru-RU" sz="1600" dirty="0" smtClean="0">
                          <a:latin typeface="Monotype Corsiva" pitchFamily="66" charset="0"/>
                        </a:rPr>
                        <a:t>, (Пруссия).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Смерть: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6 (17 ноября) 1796 Зимний дворец, Петербург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Династия: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Monotype Corsiva" pitchFamily="66" charset="0"/>
                        </a:rPr>
                        <a:t>Аскании</a:t>
                      </a:r>
                      <a:r>
                        <a:rPr lang="ru-RU" sz="1600" dirty="0" smtClean="0">
                          <a:latin typeface="Monotype Corsiva" pitchFamily="66" charset="0"/>
                        </a:rPr>
                        <a:t> (по рождению)/ Романовы (по браку)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Супруг: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Monotype Corsiva" pitchFamily="66" charset="0"/>
                        </a:rPr>
                        <a:t>Пётр III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otype Corsiva" pitchFamily="66" charset="0"/>
                        </a:rPr>
                        <a:t>Дети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Павел I Петрович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96819" marR="9681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«Польское» направление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" name="Содержимое 5"/>
          <p:cNvGrpSpPr>
            <a:grpSpLocks noGrp="1"/>
          </p:cNvGrpSpPr>
          <p:nvPr>
            <p:ph sz="quarter" idx="1"/>
          </p:nvPr>
        </p:nvGrpSpPr>
        <p:grpSpPr>
          <a:xfrm>
            <a:off x="571472" y="1357298"/>
            <a:ext cx="8115328" cy="4999052"/>
            <a:chOff x="468313" y="457195"/>
            <a:chExt cx="8675687" cy="6257930"/>
          </a:xfrm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 rot="5400000">
              <a:off x="2390794" y="1030806"/>
              <a:ext cx="936625" cy="50482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rot="5400000">
              <a:off x="2463026" y="2568275"/>
              <a:ext cx="792163" cy="50482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rot="5400000">
              <a:off x="2463819" y="3998325"/>
              <a:ext cx="790575" cy="50482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4897817" y="4839155"/>
              <a:ext cx="863600" cy="3053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>
              <a:off x="4897817" y="3587167"/>
              <a:ext cx="863600" cy="28733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18"/>
            <p:cNvSpPr>
              <a:spLocks noChangeArrowheads="1"/>
            </p:cNvSpPr>
            <p:nvPr/>
          </p:nvSpPr>
          <p:spPr bwMode="auto">
            <a:xfrm>
              <a:off x="5050558" y="2156323"/>
              <a:ext cx="719137" cy="28733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468313" y="1844675"/>
              <a:ext cx="4679950" cy="693738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1772 г. состоялся 1-ый раздел Речи </a:t>
              </a:r>
              <a:r>
                <a:rPr lang="ru-RU" sz="1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Посполитой</a:t>
              </a:r>
              <a:endParaRPr lang="ru-RU" dirty="0"/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468313" y="3284538"/>
              <a:ext cx="4535487" cy="693737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E20000"/>
                  </a:solidFill>
                  <a:latin typeface="Monotype Corsiva" pitchFamily="66" charset="0"/>
                </a:rPr>
                <a:t> </a:t>
              </a: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1793 г. состоялся 2-ой раздел Речи </a:t>
              </a:r>
              <a:r>
                <a:rPr lang="ru-RU" sz="1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Посполитой</a:t>
              </a:r>
              <a:r>
                <a:rPr lang="ru-RU" b="1" dirty="0">
                  <a:solidFill>
                    <a:srgbClr val="E20000"/>
                  </a:solidFill>
                  <a:latin typeface="Monotype Corsiva" pitchFamily="66" charset="0"/>
                </a:rPr>
                <a:t>,</a:t>
              </a: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468313" y="4652963"/>
              <a:ext cx="4535487" cy="693737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1795 г. состоялся 3-ий раздел Польши</a:t>
              </a:r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1079279" y="457195"/>
              <a:ext cx="5026228" cy="536566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Monotype Corsiva" pitchFamily="66" charset="0"/>
                  <a:cs typeface="Times New Roman" pitchFamily="18" charset="0"/>
                </a:rPr>
                <a:t>Разделы Польши.</a:t>
              </a: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468313" y="5734050"/>
              <a:ext cx="8064500" cy="981075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 окт. 1795 г. — конференция трех держав о падении польского государства, оно 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потеряло государственность и суверенитет.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795963" y="1628774"/>
              <a:ext cx="3348037" cy="13870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ru-RU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Австрия получила всю Галицию с округами, Пруссия — Западную Пруссию (Поморье), Россия — восточную часть Белоруссии до Минска (губернии Витебская и Могилевская) и часть латвийских земель, входивших ранее в Ливонию.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5795963" y="3141663"/>
              <a:ext cx="3348037" cy="13870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утверждённый на Гродненском сейме. Пруссия получила Гданьск, </a:t>
              </a:r>
              <a:r>
                <a:rPr lang="ru-RU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Торунь</a:t>
              </a: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Познань (часть земель по р. </a:t>
              </a:r>
              <a:r>
                <a:rPr lang="ru-RU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Варта</a:t>
              </a: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и Висла), Россия — Центральную Белоруссию с Минском и Правобережную Украину</a:t>
              </a:r>
              <a:r>
                <a:rPr lang="ru-RU" dirty="0"/>
                <a:t>.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5795963" y="4652963"/>
              <a:ext cx="3348037" cy="9632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100" dirty="0">
                  <a:solidFill>
                    <a:schemeClr val="bg1"/>
                  </a:solidFill>
                  <a:latin typeface="Adobe Garamond Pro Bold" pitchFamily="18" charset="0"/>
                </a:rPr>
                <a:t>Австрия получила Южную Польшу с Любаном и Краковом, Пруссия — Центральную Польшу с Варшавой, Россия — Литву, Курляндию, Волынь и Западную Белоруссию.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1-ы раздел Польши (1772)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85794"/>
            <a:ext cx="7072362" cy="487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5657671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Россия присоединила: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восточную часть Белоруссии до Минска (губернии Витебская и Могилевская) 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часть латвийских земель, входивших ранее в Ливонию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2-й раздел Польши (1793г)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714356"/>
            <a:ext cx="6929486" cy="48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550070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Россия присоединила: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восточную часть Белоруссии до Минска (губернии Витебская и Могилевская) 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часть латвийских земель, входивших ранее в Ливонию.</a:t>
            </a:r>
            <a:endParaRPr lang="ru-RU" b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854115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3-й раздел Польши (1795г)</a:t>
            </a:r>
            <a:r>
              <a:rPr lang="ru-RU" b="1" dirty="0" smtClean="0">
                <a:solidFill>
                  <a:srgbClr val="E2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E2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85794"/>
            <a:ext cx="73581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380672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Россия присоединила: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Литву, 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Курляндию, 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Волынь 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Западную Белоруссию.</a:t>
            </a:r>
            <a:endParaRPr lang="ru-RU" b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«Северное направление»</a:t>
            </a:r>
            <a:r>
              <a:rPr lang="ru-RU" b="1" dirty="0" smtClean="0">
                <a:solidFill>
                  <a:srgbClr val="E2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E2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142984"/>
            <a:ext cx="7858180" cy="528641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sz="3200" b="1" dirty="0" smtClean="0">
                <a:latin typeface="Adobe Garamond Pro Bold" pitchFamily="18" charset="0"/>
              </a:rPr>
              <a:t>Со стороны Швеции это была вторая попытка пересмотреть условия </a:t>
            </a:r>
            <a:r>
              <a:rPr lang="ru-RU" sz="3200" b="1" dirty="0" err="1" smtClean="0">
                <a:latin typeface="Adobe Garamond Pro Bold" pitchFamily="18" charset="0"/>
              </a:rPr>
              <a:t>Ништадтского</a:t>
            </a:r>
            <a:r>
              <a:rPr lang="ru-RU" sz="3200" b="1" dirty="0" smtClean="0">
                <a:latin typeface="Adobe Garamond Pro Bold" pitchFamily="18" charset="0"/>
              </a:rPr>
              <a:t> мира: летом 1788 г. она без объявления войны напала на Россию. </a:t>
            </a:r>
          </a:p>
          <a:p>
            <a:pPr>
              <a:spcBef>
                <a:spcPct val="50000"/>
              </a:spcBef>
              <a:buNone/>
            </a:pPr>
            <a:r>
              <a:rPr lang="ru-RU" sz="3200" b="1" dirty="0" smtClean="0">
                <a:latin typeface="Adobe Garamond Pro Bold" pitchFamily="18" charset="0"/>
              </a:rPr>
              <a:t>Шведский король Густав III тщательно готовился к конфликту, ибо, рассчитывая на легкие победы, стремился укрепить свою власть и сломить сопротивление оппозиции. </a:t>
            </a:r>
          </a:p>
          <a:p>
            <a:pPr>
              <a:spcBef>
                <a:spcPct val="50000"/>
              </a:spcBef>
              <a:buNone/>
            </a:pPr>
            <a:r>
              <a:rPr lang="ru-RU" sz="3200" b="1" dirty="0" smtClean="0">
                <a:latin typeface="Adobe Garamond Pro Bold" pitchFamily="18" charset="0"/>
              </a:rPr>
              <a:t>У короля были основания надеяться на успех: главные силы русской армии и ее лучшие полководцы находились на юге. </a:t>
            </a:r>
          </a:p>
          <a:p>
            <a:pPr>
              <a:spcBef>
                <a:spcPct val="50000"/>
              </a:spcBef>
              <a:buNone/>
            </a:pPr>
            <a:r>
              <a:rPr lang="ru-RU" sz="3200" b="1" dirty="0" smtClean="0">
                <a:latin typeface="Adobe Garamond Pro Bold" pitchFamily="18" charset="0"/>
              </a:rPr>
              <a:t>Густав III не скупился на хвастливые заявления -он говорил, что намерен овладеть </a:t>
            </a:r>
            <a:r>
              <a:rPr lang="ru-RU" sz="3200" b="1" dirty="0" err="1" smtClean="0">
                <a:latin typeface="Adobe Garamond Pro Bold" pitchFamily="18" charset="0"/>
              </a:rPr>
              <a:t>Эстляндией</a:t>
            </a:r>
            <a:r>
              <a:rPr lang="ru-RU" sz="3200" b="1" dirty="0" smtClean="0">
                <a:latin typeface="Adobe Garamond Pro Bold" pitchFamily="18" charset="0"/>
              </a:rPr>
              <a:t>, Лифляндией и Курляндией, а заодно с ними Петербургом и Кронштадтом. </a:t>
            </a:r>
          </a:p>
          <a:p>
            <a:pPr>
              <a:spcBef>
                <a:spcPct val="50000"/>
              </a:spcBef>
              <a:buNone/>
            </a:pPr>
            <a:r>
              <a:rPr lang="ru-RU" sz="3200" b="1" dirty="0" smtClean="0">
                <a:latin typeface="Adobe Garamond Pro Bold" pitchFamily="18" charset="0"/>
              </a:rPr>
              <a:t>Перед отъездом из Стокгольма на театр войны он объявил придворным дамам, что "надеется дать им завтрак в Петергофе".</a:t>
            </a:r>
            <a:r>
              <a:rPr lang="ru-RU" b="1" dirty="0" smtClean="0">
                <a:solidFill>
                  <a:schemeClr val="bg1"/>
                </a:solidFill>
                <a:latin typeface="Adobe Garamond Pro Bold" pitchFamily="18" charset="0"/>
              </a:rPr>
              <a:t> </a:t>
            </a:r>
          </a:p>
          <a:p>
            <a:pPr>
              <a:spcBef>
                <a:spcPct val="50000"/>
              </a:spcBef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Итоги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857232"/>
            <a:ext cx="7858180" cy="55007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Россия получила выход в Черное море, присоединила Крым, создала черноморский флот. Благодаря этому: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Начинается освоение степей Причерноморья, свободных от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помещичьего землевладения, что создавало благоприятные условия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развития этого региона.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Более интенсивно начинает развиваться черноземный центр России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 Украина, получившие возможность реализовывать свою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продукцию через черноморский торговый путь.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Укрепилось военно-стратегическое положение России на южных рубежах, расширились сферы ее влияния.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Началось вхождение Закавказья в Россию.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К России были присоединены Белоруссия,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Литва,Правобережная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Украина, часть Прибалтики, что благотворно сказалось как на развитии самой России, так и на положении украинского и белорусского народов.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Россия активно включилась в борьбу с французской революцией,  а затем и против экспансии Франции в Европе.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7. Выросли роль и влияние России в мировой политике.</a:t>
            </a:r>
          </a:p>
          <a:p>
            <a:pPr>
              <a:buNone/>
            </a:pPr>
            <a:endParaRPr lang="ru-RU" sz="1800" b="1" dirty="0" smtClean="0">
              <a:latin typeface="Adobe Garamond Pro Bold" pitchFamily="18" charset="0"/>
            </a:endParaRP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Внутренняя политика Екатерины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II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28586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правления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Опираясь  на гвардейские полки, 28 июня 1762 Екатерина II совершила бескровный переворот и стала самодержавной императрицей. "Тартюф в юбке и короне" (А. С. Пушкин), беспринципная, тщеславная, властная, она умела расположить к себе людей и прекрасно подбирала сотрудников.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6" descr="Императрица Екатерина II в окружении придворных над коменданским подьездом в день переворота 28 июня 1762 г. Неизв. худ. конца 18 нач.19 века Эрмитаж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214686"/>
            <a:ext cx="4807471" cy="3481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Коронация Екатерины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II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5" descr="Стефано Торелли. Коронование Екатерины II 22 сентября 1762 года. 1763. 83,8х125,8. ГТГ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142984"/>
            <a:ext cx="8215370" cy="5571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142984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Правление Екатерины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характеризуют как «Просвещенный абсолютизм»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Политика «просвещенного абсолютизма – это попытка управлять страной при помощи «хороших законов»,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законов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улучшают положение всех слоев населения.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1767, отказавшись от проекта реформы управления Н.И. Панина, Екатерина II созвала "Комиссию для сочинения проекта нового уложения", написав для нее "Наказ", скомпилированный из сочинений просветителей Монтескье,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Беккариа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 </a:t>
            </a:r>
          </a:p>
          <a:p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285728"/>
            <a:ext cx="7829576" cy="606983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1763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провела сенатскую реформу. Сенат был разделен на 6 департаментов, потеряв значение органа, осуществляющего руководство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аппаратом, и стал высшим административным органом управления.</a:t>
            </a:r>
          </a:p>
          <a:p>
            <a:pPr>
              <a:spcBef>
                <a:spcPct val="50000"/>
              </a:spcBef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 1763- 1764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провела секуляризацию (т.е. обращение в светскую собственность) церковных земель, что позволило не только пополнить казну, но также продолжить и завершить начатую Петром I нейтрализацию духовенства как политической силы. </a:t>
            </a:r>
          </a:p>
          <a:p>
            <a:pPr>
              <a:spcBef>
                <a:spcPct val="50000"/>
              </a:spcBef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1775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"Учреждение для управления губерний" позволило создать многочисленную администрацию на местах. </a:t>
            </a:r>
          </a:p>
          <a:p>
            <a:pPr>
              <a:spcBef>
                <a:spcPct val="50000"/>
              </a:spcBef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1785 "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Жалованная грамота дворянству" и "Жалованная грамота городам" . Документы упорядочили  социальную структуру русского общества, разделенного на пять сословий: дворянство, духовенство, купечество, мещанство ("средний род людей") и крепостные, власть над которыми постоянно увеличивалась.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</a:rPr>
              <a:t>Наказ" и Комиссия 1767 - 1768 гг.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8501122" cy="5786454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 январе 1765 года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Екатерина начала непосредственно работу над законодательным проектом. С самых первых набросков работа была своеобразной. Первоначальный текст будущего "Наказа" (в большинстве - выписки из Монтескье,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Люзака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"Энциклопедии",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Беккариа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 был написан по-французски. Затем секретари императрицы сделали русский перевод, который императрица редактировала не менее трёх раз, внося дополнения, переставляя тексты местами. </a:t>
            </a:r>
          </a:p>
          <a:p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К маю 1766 года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был готов почти завершённый текст - в нём было свыше полутора десятков глав и более 400 статей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июле 1767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года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Москве собрались свыше 500 выбранных на местах депутатов, образовавших "Комиссию о составлении проекта нового уложения", которая работала семь лет. 30 июня Комиссия начала свою работу, "Наказ" был официально обнародован, и все депутаты получили тексты Свода правовых принципов.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конце 1768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года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члены общего собрания были распущены ввиду войны с Турцией. Екатерина понимала неуспех дела и, оценив обстановку, распустила общее собрание, оставив некоторые частные комиссии, которые работали до 1774 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</a:rPr>
              <a:t>Губернская реформа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501122" cy="571501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соответствии с этим документом вступило в силу новое административно-территориальное деление, были внесены большие изменения местного управления. Эта система просуществовала почти столетие.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Все вновь образованные губернии и уезды получили единообразное устройство, основанное на строгом разделении административных, финансовых и судебных дел. </a:t>
            </a:r>
          </a:p>
          <a:p>
            <a:pPr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 главе губернии стоял назначаемый правительством губернатор со своим заместителем - вице-губернатором.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Иногда две или три губернии объединялись под управлением наместника - генерал-губернатора. </a:t>
            </a:r>
          </a:p>
          <a:p>
            <a:pPr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Страна была разделена на 50 губерний; провинции были упразднены, каждая губерния делилась на 10-12 уездов. </a:t>
            </a:r>
          </a:p>
          <a:p>
            <a:pPr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основе такого деления лежал принцип численности податного населения. Для губерний и уездов было установлено определённое количество жителей: по 300-400 тысяч и по 20-30 тысяч человек соответственно.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 изменением границ прежних административных территорий возникли новые уездные и губернские центры. Система местной власти была реорганизована.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714348" y="714356"/>
            <a:ext cx="8072494" cy="5214974"/>
            <a:chOff x="642910" y="714356"/>
            <a:chExt cx="8072494" cy="521497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05138" y="1267664"/>
              <a:ext cx="2792853" cy="2775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b="1" dirty="0">
                  <a:latin typeface="Adobe Garamond Pro Bold" pitchFamily="18" charset="0"/>
                </a:rPr>
                <a:t>Генерал-губернатор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05138" y="1546750"/>
              <a:ext cx="2792853" cy="2775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b="1" dirty="0">
                  <a:latin typeface="Adobe Garamond Pro Bold" pitchFamily="18" charset="0"/>
                </a:rPr>
                <a:t>Вице-губернатор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943985" y="2660030"/>
              <a:ext cx="2340408" cy="48610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200" dirty="0">
                  <a:latin typeface="Arno Pro Light Display" pitchFamily="18" charset="0"/>
                </a:rPr>
                <a:t>Губерния (300-400 </a:t>
              </a:r>
              <a:r>
                <a:rPr lang="ru-RU" sz="1200" dirty="0" err="1">
                  <a:latin typeface="Arno Pro Light Display" pitchFamily="18" charset="0"/>
                </a:rPr>
                <a:t>тыс</a:t>
              </a:r>
              <a:r>
                <a:rPr lang="ru-RU" sz="1200" dirty="0">
                  <a:latin typeface="Arno Pro Light Display" pitchFamily="18" charset="0"/>
                </a:rPr>
                <a:t> чел)</a:t>
              </a: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018839" y="3771776"/>
              <a:ext cx="1811445" cy="4186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200" dirty="0">
                  <a:latin typeface="Arno Pro Light Display" pitchFamily="18" charset="0"/>
                </a:rPr>
                <a:t>Уезд 20-30 тыс. чел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735176" y="2660030"/>
              <a:ext cx="2340408" cy="48610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200">
                  <a:latin typeface="Arno Pro Light Display" pitchFamily="18" charset="0"/>
                </a:rPr>
                <a:t>Губерния (300-400 тыс чел)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018839" y="5510701"/>
              <a:ext cx="1811445" cy="4186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200" dirty="0">
                  <a:latin typeface="Arno Pro Light Display" pitchFamily="18" charset="0"/>
                </a:rPr>
                <a:t>Уезд 20-30 тыс. чел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018839" y="4607502"/>
              <a:ext cx="1811445" cy="4186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200">
                  <a:latin typeface="Arno Pro Light Display" pitchFamily="18" charset="0"/>
                </a:rPr>
                <a:t>Уезд 20-30 тыс. чел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6376659" y="2729035"/>
              <a:ext cx="2338745" cy="42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dobe Garamond Pro Bold" pitchFamily="18" charset="0"/>
                </a:rPr>
                <a:t>50 губерний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943985" y="2311939"/>
              <a:ext cx="2338745" cy="3542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dobe Garamond Pro Bold" pitchFamily="18" charset="0"/>
                </a:rPr>
                <a:t>Губернатор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3735176" y="2311939"/>
              <a:ext cx="2338745" cy="3542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dobe Garamond Pro Bold" pitchFamily="18" charset="0"/>
                </a:rPr>
                <a:t>Губернатор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018839" y="3563228"/>
              <a:ext cx="1811445" cy="2652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dirty="0">
                  <a:latin typeface="Adobe Garamond Pro Bold" pitchFamily="18" charset="0"/>
                </a:rPr>
                <a:t>Капитан-исправник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018839" y="4328416"/>
              <a:ext cx="1811445" cy="26528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dirty="0">
                  <a:latin typeface="Adobe Garamond Pro Bold" pitchFamily="18" charset="0"/>
                </a:rPr>
                <a:t>Капитан-исправник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1018839" y="5302152"/>
              <a:ext cx="1811445" cy="2652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dirty="0">
                  <a:latin typeface="Adobe Garamond Pro Bold" pitchFamily="18" charset="0"/>
                </a:rPr>
                <a:t>Капитан-исправник</a:t>
              </a: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830284" y="3563228"/>
              <a:ext cx="3772598" cy="42141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chemeClr val="bg1"/>
                  </a:solidFill>
                  <a:latin typeface="Adobe Garamond Pro Bold" pitchFamily="18" charset="0"/>
                </a:rPr>
                <a:t>В уездных городах - городничие</a:t>
              </a: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4187621" y="1824304"/>
              <a:ext cx="0" cy="20854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4187621" y="2032852"/>
              <a:ext cx="830039" cy="27908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642910" y="2520487"/>
              <a:ext cx="0" cy="292120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42910" y="3702771"/>
              <a:ext cx="37592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642910" y="4467959"/>
              <a:ext cx="37592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642910" y="5441695"/>
              <a:ext cx="37592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3759152" y="4300912"/>
              <a:ext cx="4299897" cy="42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dobe Garamond Pro Bold" pitchFamily="18" charset="0"/>
                </a:rPr>
                <a:t>Обер-полицмейстеры</a:t>
              </a: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H="1">
              <a:off x="4641731" y="4816050"/>
              <a:ext cx="1357337" cy="4170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5999068" y="4816050"/>
              <a:ext cx="1585222" cy="4170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3434100" y="5233147"/>
              <a:ext cx="2639820" cy="4876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b="1">
                  <a:latin typeface="Adobe Garamond Pro Bold" pitchFamily="18" charset="0"/>
                </a:rPr>
                <a:t>Москва</a:t>
              </a: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6150437" y="5233147"/>
              <a:ext cx="2564967" cy="48610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b="1" dirty="0">
                  <a:latin typeface="Adobe Garamond Pro Bold" pitchFamily="18" charset="0"/>
                </a:rPr>
                <a:t>Санкт-Петербург</a:t>
              </a:r>
            </a:p>
          </p:txBody>
        </p: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1177097" y="714356"/>
              <a:ext cx="1736593" cy="4170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3600" b="1" dirty="0">
                  <a:latin typeface="Monotype Corsiva" pitchFamily="66" charset="0"/>
                </a:rPr>
                <a:t>Сенат</a:t>
              </a:r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2000247" y="1129654"/>
              <a:ext cx="0" cy="125128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32" name="Line 24"/>
          <p:cNvSpPr>
            <a:spLocks noChangeShapeType="1"/>
          </p:cNvSpPr>
          <p:nvPr/>
        </p:nvSpPr>
        <p:spPr bwMode="auto">
          <a:xfrm flipH="1">
            <a:off x="2357422" y="2000240"/>
            <a:ext cx="1943100" cy="2857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714348" y="2500306"/>
            <a:ext cx="287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AWJJH2MPE6E2-1165551998-7</_dlc_DocId>
    <_dlc_DocIdUrl xmlns="4a252ca3-5a62-4c1c-90a6-29f4710e47f8">
      <Url>http://edu-sps.koiro.local/Kostroma_EDU/Kos-Sch-1/_layouts/15/DocIdRedir.aspx?ID=AWJJH2MPE6E2-1165551998-7</Url>
      <Description>AWJJH2MPE6E2-1165551998-7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21C9321FA63B4B92817083586DA9E2" ma:contentTypeVersion="49" ma:contentTypeDescription="Создание документа." ma:contentTypeScope="" ma:versionID="f038641c498db1441279e8fde2ecdf1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1A783C-53AD-4709-8DA9-615226A6B1C8}"/>
</file>

<file path=customXml/itemProps2.xml><?xml version="1.0" encoding="utf-8"?>
<ds:datastoreItem xmlns:ds="http://schemas.openxmlformats.org/officeDocument/2006/customXml" ds:itemID="{C4ACEF0B-7D14-4317-AF41-8242921783B8}"/>
</file>

<file path=customXml/itemProps3.xml><?xml version="1.0" encoding="utf-8"?>
<ds:datastoreItem xmlns:ds="http://schemas.openxmlformats.org/officeDocument/2006/customXml" ds:itemID="{286E428F-A48A-4C99-90D8-3C9378C7D854}"/>
</file>

<file path=customXml/itemProps4.xml><?xml version="1.0" encoding="utf-8"?>
<ds:datastoreItem xmlns:ds="http://schemas.openxmlformats.org/officeDocument/2006/customXml" ds:itemID="{B0955849-A485-4F3A-B987-AF6971732AC9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131</TotalTime>
  <Words>1513</Words>
  <Application>Microsoft Office PowerPoint</Application>
  <PresentationFormat>Экран (4:3)</PresentationFormat>
  <Paragraphs>205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Екатерины II </vt:lpstr>
      <vt:lpstr>8-я императрица всероссийская   28 июня (9июля) 1762 – 6 (17 ноября) 1796гг  </vt:lpstr>
      <vt:lpstr>Внутренняя политика Екатерины II</vt:lpstr>
      <vt:lpstr>Коронация Екатерины II</vt:lpstr>
      <vt:lpstr>Слайд 5</vt:lpstr>
      <vt:lpstr>Слайд 6</vt:lpstr>
      <vt:lpstr>Наказ" и Комиссия 1767 - 1768 гг.  </vt:lpstr>
      <vt:lpstr>Губернская реформа  </vt:lpstr>
      <vt:lpstr>Слайд 9</vt:lpstr>
      <vt:lpstr>Судебная реформа Екатерины II </vt:lpstr>
      <vt:lpstr>«Жалованная грамота городам»  </vt:lpstr>
      <vt:lpstr>Жалованная грамота дворянству»  </vt:lpstr>
      <vt:lpstr>Внешняя политика Екатерины II </vt:lpstr>
      <vt:lpstr>Во второй половине XVIII века во внешней политике России выделялось три направления: </vt:lpstr>
      <vt:lpstr>Слайд 15</vt:lpstr>
      <vt:lpstr>Слайд 16</vt:lpstr>
      <vt:lpstr>Основные сражения войны (1768-1774 гг) </vt:lpstr>
      <vt:lpstr>Слайд 18</vt:lpstr>
      <vt:lpstr>Русско-турецкая война (1787-1791 гг) </vt:lpstr>
      <vt:lpstr>«Польское» направление</vt:lpstr>
      <vt:lpstr>1-ы раздел Польши (1772)</vt:lpstr>
      <vt:lpstr>2-й раздел Польши (1793г) </vt:lpstr>
      <vt:lpstr>Слайд 23</vt:lpstr>
      <vt:lpstr>3-й раздел Польши (1795г) </vt:lpstr>
      <vt:lpstr>«Северное направление» </vt:lpstr>
      <vt:lpstr>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Екатерины II </dc:title>
  <cp:lastModifiedBy>Alex</cp:lastModifiedBy>
  <cp:revision>33</cp:revision>
  <dcterms:modified xsi:type="dcterms:W3CDTF">2012-04-01T12:57:37Z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0x0101000821C9321FA63B4B92817083586DA9E2</vt:lpwstr>
  </property>
  <property fmtid="{D5CDD505-2E9C-101B-9397-08002B2CF9AE}" pid="3" name="_dlc_DocIdItemGuid">
    <vt:lpwstr>0b19b48c-fc1f-4a9d-8256-714318db5e41</vt:lpwstr>
  </property>
</Properties>
</file>