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sldIdLst>
    <p:sldId id="256" r:id="rId2"/>
    <p:sldId id="258" r:id="rId3"/>
    <p:sldId id="265" r:id="rId4"/>
    <p:sldId id="262" r:id="rId5"/>
    <p:sldId id="274" r:id="rId6"/>
    <p:sldId id="275" r:id="rId7"/>
    <p:sldId id="263" r:id="rId8"/>
    <p:sldId id="266" r:id="rId9"/>
    <p:sldId id="267" r:id="rId10"/>
    <p:sldId id="272" r:id="rId11"/>
    <p:sldId id="268" r:id="rId12"/>
    <p:sldId id="264" r:id="rId13"/>
    <p:sldId id="271" r:id="rId14"/>
    <p:sldId id="269" r:id="rId15"/>
    <p:sldId id="259" r:id="rId16"/>
    <p:sldId id="26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660"/>
  </p:normalViewPr>
  <p:slideViewPr>
    <p:cSldViewPr>
      <p:cViewPr varScale="1">
        <p:scale>
          <a:sx n="64" d="100"/>
          <a:sy n="64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BED1-7FB7-47D0-889E-37298A744AEB}" type="datetimeFigureOut">
              <a:rPr lang="ru-RU" smtClean="0"/>
              <a:t>21.02.2012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636-18A5-4847-B4B2-2F37F2A22C28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BED1-7FB7-47D0-889E-37298A744AEB}" type="datetimeFigureOut">
              <a:rPr lang="ru-RU" smtClean="0"/>
              <a:t>21.02.2012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636-18A5-4847-B4B2-2F37F2A22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BED1-7FB7-47D0-889E-37298A744AEB}" type="datetimeFigureOut">
              <a:rPr lang="ru-RU" smtClean="0"/>
              <a:t>21.02.2012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636-18A5-4847-B4B2-2F37F2A22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BED1-7FB7-47D0-889E-37298A744AEB}" type="datetimeFigureOut">
              <a:rPr lang="ru-RU" smtClean="0"/>
              <a:t>21.02.2012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636-18A5-4847-B4B2-2F37F2A22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BED1-7FB7-47D0-889E-37298A744AEB}" type="datetimeFigureOut">
              <a:rPr lang="ru-RU" smtClean="0"/>
              <a:t>21.02.2012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636-18A5-4847-B4B2-2F37F2A22C2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BED1-7FB7-47D0-889E-37298A744AEB}" type="datetimeFigureOut">
              <a:rPr lang="ru-RU" smtClean="0"/>
              <a:t>21.02.2012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636-18A5-4847-B4B2-2F37F2A22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BED1-7FB7-47D0-889E-37298A744AEB}" type="datetimeFigureOut">
              <a:rPr lang="ru-RU" smtClean="0"/>
              <a:t>21.02.2012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636-18A5-4847-B4B2-2F37F2A22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BED1-7FB7-47D0-889E-37298A744AEB}" type="datetimeFigureOut">
              <a:rPr lang="ru-RU" smtClean="0"/>
              <a:t>21.02.2012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636-18A5-4847-B4B2-2F37F2A22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BED1-7FB7-47D0-889E-37298A744AEB}" type="datetimeFigureOut">
              <a:rPr lang="ru-RU" smtClean="0"/>
              <a:t>21.02.2012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636-18A5-4847-B4B2-2F37F2A22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BED1-7FB7-47D0-889E-37298A744AEB}" type="datetimeFigureOut">
              <a:rPr lang="ru-RU" smtClean="0"/>
              <a:t>21.02.2012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636-18A5-4847-B4B2-2F37F2A22C28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BED1-7FB7-47D0-889E-37298A744AEB}" type="datetimeFigureOut">
              <a:rPr lang="ru-RU" smtClean="0"/>
              <a:t>21.02.2012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636-18A5-4847-B4B2-2F37F2A22C28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F43BED1-7FB7-47D0-889E-37298A744AEB}" type="datetimeFigureOut">
              <a:rPr lang="ru-RU" smtClean="0"/>
              <a:t>21.02.2012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10D0636-18A5-4847-B4B2-2F37F2A22C2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Александр </a:t>
            </a:r>
            <a:r>
              <a:rPr lang="en-US" sz="5400" dirty="0" smtClean="0"/>
              <a:t>III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7105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692696"/>
            <a:ext cx="4932040" cy="583264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 правление Александра III территория Российской империи увеличилась на 430 тыс. кв. км. На этом расширение границ Российской империи закончилось. России удалось избежать военного столкновения с Англией. В </a:t>
            </a:r>
            <a:r>
              <a:rPr lang="ru-RU" dirty="0" smtClean="0"/>
              <a:t>1885г</a:t>
            </a:r>
            <a:r>
              <a:rPr lang="ru-RU" dirty="0"/>
              <a:t>. было подписано соглашение о создании русско-английских военных комиссий для определения окончательных границ России и </a:t>
            </a:r>
            <a:r>
              <a:rPr lang="ru-RU" dirty="0" smtClean="0"/>
              <a:t>Афганистана. </a:t>
            </a:r>
            <a:r>
              <a:rPr lang="ru-RU" dirty="0"/>
              <a:t>В 1891 году Россия начала </a:t>
            </a:r>
            <a:r>
              <a:rPr lang="ru-RU" dirty="0" smtClean="0"/>
              <a:t>строительство Великой Сибирской магистрали— </a:t>
            </a:r>
            <a:r>
              <a:rPr lang="ru-RU" dirty="0"/>
              <a:t>железнодорожной линии Челябинск-Омск-Иркутск-Хабаровск-Владивосток (ок. 7 тыс. км). Его завершение должно было резко увеличить силы России на Дальнем Востоке.</a:t>
            </a:r>
          </a:p>
          <a:p>
            <a:endParaRPr lang="ru-RU" dirty="0"/>
          </a:p>
        </p:txBody>
      </p:sp>
      <p:pic>
        <p:nvPicPr>
          <p:cNvPr id="6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23694" y="1329531"/>
            <a:ext cx="320040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3361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Тринадцатилетнее царствование Александра III прошло мирно, без крупных военных столкновений. Эта политика принесла ему лавры царя-миротворца.</a:t>
            </a:r>
          </a:p>
          <a:p>
            <a:endParaRPr lang="ru-RU" dirty="0"/>
          </a:p>
        </p:txBody>
      </p:sp>
      <p:pic>
        <p:nvPicPr>
          <p:cNvPr id="5122" name="Picture 2" descr="C:\Users\Жека\Desktop\Новая папка\з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348880"/>
            <a:ext cx="2787271" cy="2229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501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Внутренняя политика</a:t>
            </a:r>
            <a:endParaRPr lang="ru-RU" sz="48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395536" y="1412776"/>
            <a:ext cx="4968552" cy="4659337"/>
          </a:xfrm>
        </p:spPr>
        <p:txBody>
          <a:bodyPr>
            <a:noAutofit/>
          </a:bodyPr>
          <a:lstStyle/>
          <a:p>
            <a:r>
              <a:rPr lang="ru-RU" sz="2000" dirty="0"/>
              <a:t>Внутренняя политика Александра </a:t>
            </a:r>
            <a:r>
              <a:rPr lang="ru-RU" sz="2000" dirty="0"/>
              <a:t>III (1881-1894) была последовательной, в ее основе лежал комплекс вполне определенных представлений о том, какой </a:t>
            </a:r>
            <a:r>
              <a:rPr lang="ru-RU" sz="2000" dirty="0" smtClean="0"/>
              <a:t>должна </a:t>
            </a:r>
            <a:r>
              <a:rPr lang="ru-RU" sz="2000" dirty="0"/>
              <a:t>стать Россия. Александр III был консерватором по природе, воспитанию, жизненному опыту. Его убеждения сформировались под влиянием горького опыта борьбы правительства и революционеров-народников, свидетелем которой он был и жертвой которой стал его отец — Александр II. Наставления К. П. Победоносцева, видного идеолога русского консерватизма, нашли в лице нового монарха благодарного, готового им следовать ученика.</a:t>
            </a:r>
            <a:endParaRPr lang="ru-RU" sz="2000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endParaRPr lang="ru-RU"/>
          </a:p>
        </p:txBody>
      </p:sp>
      <p:pic>
        <p:nvPicPr>
          <p:cNvPr id="8" name="Picture 2" descr="C:\Users\Жека\Desktop\Новая папка\%C0%EB%E5%EA%F1%E0%ED%E4%F0_III_files\250px-Shilder_AlexanderI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628800"/>
            <a:ext cx="3175000" cy="378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1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600199"/>
            <a:ext cx="5040560" cy="4644000"/>
          </a:xfrm>
        </p:spPr>
        <p:txBody>
          <a:bodyPr>
            <a:normAutofit fontScale="62500" lnSpcReduction="20000"/>
          </a:bodyPr>
          <a:lstStyle/>
          <a:p>
            <a:pPr marL="731520" indent="-457200">
              <a:lnSpc>
                <a:spcPct val="120000"/>
              </a:lnSpc>
              <a:defRPr/>
            </a:pPr>
            <a:r>
              <a:rPr lang="ru-RU" sz="3200" dirty="0" smtClean="0">
                <a:solidFill>
                  <a:schemeClr val="tx1"/>
                </a:solidFill>
                <a:cs typeface="Calibri" pitchFamily="34" charset="0"/>
              </a:rPr>
              <a:t>Университетский </a:t>
            </a:r>
            <a:r>
              <a:rPr lang="ru-RU" sz="3200" dirty="0">
                <a:solidFill>
                  <a:schemeClr val="tx1"/>
                </a:solidFill>
                <a:cs typeface="Calibri" pitchFamily="34" charset="0"/>
              </a:rPr>
              <a:t>устав 1884 г. урезал автономию высшей школы. («Циркуляр о кухаркиных детях», 1887). </a:t>
            </a:r>
          </a:p>
          <a:p>
            <a:pPr marL="731520" indent="-457200">
              <a:lnSpc>
                <a:spcPct val="120000"/>
              </a:lnSpc>
              <a:defRPr/>
            </a:pPr>
            <a:r>
              <a:rPr lang="ru-RU" sz="3200" dirty="0" smtClean="0">
                <a:solidFill>
                  <a:schemeClr val="tx1"/>
                </a:solidFill>
                <a:cs typeface="Calibri" pitchFamily="34" charset="0"/>
              </a:rPr>
              <a:t>Крестьянское </a:t>
            </a:r>
            <a:r>
              <a:rPr lang="ru-RU" sz="3200" dirty="0">
                <a:solidFill>
                  <a:schemeClr val="tx1"/>
                </a:solidFill>
                <a:cs typeface="Calibri" pitchFamily="34" charset="0"/>
              </a:rPr>
              <a:t>самоуправление с 1889 г. было подчинено земским начальникам, соединявших в своих руках судебную и административную власть.</a:t>
            </a:r>
          </a:p>
          <a:p>
            <a:pPr marL="731520" indent="-457200">
              <a:lnSpc>
                <a:spcPct val="120000"/>
              </a:lnSpc>
              <a:defRPr/>
            </a:pPr>
            <a:r>
              <a:rPr lang="ru-RU" sz="3200" dirty="0" smtClean="0">
                <a:solidFill>
                  <a:schemeClr val="tx1"/>
                </a:solidFill>
                <a:cs typeface="Calibri" pitchFamily="34" charset="0"/>
              </a:rPr>
              <a:t> Земское </a:t>
            </a:r>
            <a:r>
              <a:rPr lang="ru-RU" sz="3200" dirty="0">
                <a:solidFill>
                  <a:schemeClr val="tx1"/>
                </a:solidFill>
                <a:cs typeface="Calibri" pitchFamily="34" charset="0"/>
              </a:rPr>
              <a:t>и городовое положения (1890,1892)  ужесточили контроль над местным самоуправлением, ограничили права избирателей низших слоев</a:t>
            </a:r>
            <a:r>
              <a:rPr lang="ru-RU" sz="3200" dirty="0" smtClean="0">
                <a:solidFill>
                  <a:schemeClr val="tx1"/>
                </a:solidFill>
                <a:cs typeface="Calibri" pitchFamily="34" charset="0"/>
              </a:rPr>
              <a:t>.</a:t>
            </a:r>
          </a:p>
          <a:p>
            <a:pPr indent="0" algn="just">
              <a:lnSpc>
                <a:spcPct val="150000"/>
              </a:lnSpc>
              <a:buNone/>
              <a:defRPr/>
            </a:pPr>
            <a:endParaRPr lang="ru-RU" sz="3200" dirty="0">
              <a:solidFill>
                <a:schemeClr val="tx1"/>
              </a:solidFill>
              <a:cs typeface="Calibri" pitchFamily="34" charset="0"/>
            </a:endParaRPr>
          </a:p>
          <a:p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6" name="Picture 4" descr="C:\Users\Жека\Desktop\Новая папка\й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988840"/>
            <a:ext cx="2230222" cy="321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07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548680"/>
            <a:ext cx="4824536" cy="5577483"/>
          </a:xfrm>
        </p:spPr>
        <p:txBody>
          <a:bodyPr>
            <a:noAutofit/>
          </a:bodyPr>
          <a:lstStyle/>
          <a:p>
            <a:pPr marL="845820" indent="-571500">
              <a:defRPr/>
            </a:pPr>
            <a:r>
              <a:rPr lang="ru-RU" sz="2400" dirty="0">
                <a:solidFill>
                  <a:schemeClr val="tx1"/>
                </a:solidFill>
              </a:rPr>
              <a:t>Меры по охране сословных прав дворян, усиление административной опеки </a:t>
            </a:r>
            <a:r>
              <a:rPr lang="ru-RU" sz="2400" dirty="0" smtClean="0">
                <a:solidFill>
                  <a:schemeClr val="tx1"/>
                </a:solidFill>
              </a:rPr>
              <a:t>над крестьянством</a:t>
            </a:r>
            <a:r>
              <a:rPr lang="ru-RU" sz="2400" dirty="0">
                <a:solidFill>
                  <a:schemeClr val="tx1"/>
                </a:solidFill>
              </a:rPr>
              <a:t>, консервация общины.</a:t>
            </a:r>
          </a:p>
          <a:p>
            <a:pPr marL="845820" indent="-571500">
              <a:defRPr/>
            </a:pPr>
            <a:r>
              <a:rPr lang="ru-RU" sz="2400" dirty="0">
                <a:solidFill>
                  <a:schemeClr val="tx1"/>
                </a:solidFill>
              </a:rPr>
              <a:t>Ужесточились репрессии против старообрядцев. </a:t>
            </a:r>
          </a:p>
          <a:p>
            <a:pPr marL="845820" indent="-571500">
              <a:defRPr/>
            </a:pPr>
            <a:r>
              <a:rPr lang="ru-RU" sz="2400" dirty="0">
                <a:solidFill>
                  <a:schemeClr val="tx1"/>
                </a:solidFill>
              </a:rPr>
              <a:t> Проводилась политика русификации, ограничивались права инородцев (особенно евреев).</a:t>
            </a:r>
          </a:p>
          <a:p>
            <a:endParaRPr lang="ru-RU" sz="2400" dirty="0"/>
          </a:p>
        </p:txBody>
      </p:sp>
      <p:pic>
        <p:nvPicPr>
          <p:cNvPr id="5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06355" y="1124744"/>
            <a:ext cx="2756557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112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Болезнь и кончина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4186808" cy="460851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17 </a:t>
            </a:r>
            <a:r>
              <a:rPr lang="ru-RU" dirty="0" smtClean="0"/>
              <a:t>октября 1888 года царский </a:t>
            </a:r>
            <a:r>
              <a:rPr lang="ru-RU" dirty="0"/>
              <a:t>поезд, идущий с юга, потерпел </a:t>
            </a:r>
            <a:r>
              <a:rPr lang="ru-RU" dirty="0" smtClean="0"/>
              <a:t>у станции Борки, </a:t>
            </a:r>
            <a:r>
              <a:rPr lang="ru-RU" dirty="0"/>
              <a:t>в 50 километрах </a:t>
            </a:r>
            <a:r>
              <a:rPr lang="ru-RU" dirty="0" smtClean="0"/>
              <a:t>от Харькова. </a:t>
            </a:r>
            <a:r>
              <a:rPr lang="ru-RU" dirty="0"/>
              <a:t>Семь вагонов оказались разбитыми; были жертвы среди прислуги, но царская семья, находившаяся в вагоне-столовой, осталась цела. При крушении обвалилась крыша вагона; Александр, как говорили, удерживал её на своих плечах до тех пор, пока не прибыла помощь</a:t>
            </a:r>
          </a:p>
        </p:txBody>
      </p:sp>
      <p:pic>
        <p:nvPicPr>
          <p:cNvPr id="2050" name="Picture 2" descr="C:\Users\Жека\Desktop\Новая папка\%C0%EB%E5%EA%F1%E0%ED%E4%F0_III_files\200px-Russian_imperial_train_crush188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628800"/>
            <a:ext cx="2867820" cy="2193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Жека\Desktop\Новая папка\%C0%EB%E5%EA%F1%E0%ED%E4%F0_III_files\200px-Train_crash_188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134323"/>
            <a:ext cx="2880320" cy="181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65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260648"/>
            <a:ext cx="4680520" cy="619268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Однако вскоре после этого происшествия император стал жаловаться на боли в пояснице. Профессор Трубе, осмотревший Александра, пришёл к выводу, что страшное сотрясение при падении положило начало болезни почек. Болезнь неуклонно развивалась. 20 октября 1894 года, в 2 часа 15 минут пополудни, Александр скончался. Диагноз </a:t>
            </a:r>
            <a:r>
              <a:rPr lang="ru-RU" dirty="0" smtClean="0"/>
              <a:t>болезни: </a:t>
            </a:r>
            <a:r>
              <a:rPr lang="ru-RU" sz="3100" dirty="0" smtClean="0"/>
              <a:t>Хронический и интерстициальный нефрит </a:t>
            </a:r>
            <a:r>
              <a:rPr lang="ru-RU" dirty="0" smtClean="0"/>
              <a:t>с </a:t>
            </a:r>
            <a:r>
              <a:rPr lang="ru-RU" dirty="0"/>
              <a:t>последовательным поражением сердца и сосудов, геморрагический инфаркт в левом легком, с последовательным воспалением.</a:t>
            </a:r>
          </a:p>
        </p:txBody>
      </p:sp>
      <p:pic>
        <p:nvPicPr>
          <p:cNvPr id="3074" name="Picture 2" descr="C:\Users\Жека\Desktop\Новая папка\%C0%EB%E5%EA%F1%E0%ED%E4%F0_III_files\220px-__III__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00808"/>
            <a:ext cx="3613031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06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Великий князь Александр </a:t>
            </a:r>
            <a:r>
              <a:rPr lang="ru-RU" dirty="0"/>
              <a:t>Александрович был в императорской семье вторым сыном; наследовать престол готовился его старший брат </a:t>
            </a:r>
            <a:r>
              <a:rPr lang="ru-RU" dirty="0" smtClean="0"/>
              <a:t>Николай, но </a:t>
            </a:r>
            <a:r>
              <a:rPr lang="ru-RU" dirty="0"/>
              <a:t>он умер в апреле </a:t>
            </a:r>
            <a:r>
              <a:rPr lang="ru-RU" dirty="0" smtClean="0"/>
              <a:t>1865 от </a:t>
            </a:r>
            <a:r>
              <a:rPr lang="ru-RU" dirty="0"/>
              <a:t>туберкулёзного воспаления спинного мозга. Александр был провозглашён цесаревичем и наследником престола.</a:t>
            </a:r>
          </a:p>
        </p:txBody>
      </p:sp>
      <p:pic>
        <p:nvPicPr>
          <p:cNvPr id="1026" name="Picture 2" descr="C:\Users\Жека\Desktop\Новая папка\%C0%EB%E5%EA%F1%E0%ED%E4%F0_III_files\200px-Zarianko_Al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204864"/>
            <a:ext cx="2540000" cy="280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89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4474840" cy="5976664"/>
          </a:xfrm>
        </p:spPr>
        <p:txBody>
          <a:bodyPr>
            <a:noAutofit/>
          </a:bodyPr>
          <a:lstStyle/>
          <a:p>
            <a:r>
              <a:rPr lang="ru-RU" sz="2000" dirty="0"/>
              <a:t>Внешностью, характером, привычками и самим складом ума Александр III мало походил на своего отца. Император отличался высоким (193 см) ростом. В юности он обладал исключительной силой </a:t>
            </a:r>
            <a:r>
              <a:rPr lang="ru-RU" sz="2000" dirty="0" smtClean="0"/>
              <a:t>Он </a:t>
            </a:r>
            <a:r>
              <a:rPr lang="ru-RU" sz="2000" dirty="0"/>
              <a:t>совершенно лишён был аристократизма, присущего его деду и отчасти отцу. Даже в манере одеваться было что-то нарочито непритязательное. </a:t>
            </a:r>
            <a:r>
              <a:rPr lang="ru-RU" sz="2000" dirty="0" smtClean="0"/>
              <a:t>В </a:t>
            </a:r>
            <a:r>
              <a:rPr lang="ru-RU" sz="2000" dirty="0"/>
              <a:t>домашней обстановке он надевал русскую рубаху с вышитым на рукавах цветным узором. Отличаясь бережливостью, часто появлялся в поношенных брюках, тужурке, пальто или полушубке, сапогах.</a:t>
            </a:r>
          </a:p>
        </p:txBody>
      </p:sp>
      <p:pic>
        <p:nvPicPr>
          <p:cNvPr id="1026" name="Picture 2" descr="C:\Users\Жека\Desktop\Новая папка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556792"/>
            <a:ext cx="2266354" cy="300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45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Autofit/>
          </a:bodyPr>
          <a:lstStyle/>
          <a:p>
            <a:pPr algn="ctr"/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4038600" cy="5577483"/>
          </a:xfrm>
        </p:spPr>
        <p:txBody>
          <a:bodyPr>
            <a:noAutofit/>
          </a:bodyPr>
          <a:lstStyle/>
          <a:p>
            <a:r>
              <a:rPr lang="ru-RU" sz="2000" dirty="0"/>
              <a:t>17 июня 1866 года состоялась  помолвка Александр </a:t>
            </a:r>
            <a:r>
              <a:rPr lang="ru-RU" sz="2000" dirty="0" smtClean="0"/>
              <a:t>Александрович и Дагмаре. </a:t>
            </a:r>
          </a:p>
          <a:p>
            <a:r>
              <a:rPr lang="ru-RU" sz="2000" dirty="0" smtClean="0"/>
              <a:t>13 </a:t>
            </a:r>
            <a:r>
              <a:rPr lang="ru-RU" sz="2000" dirty="0"/>
              <a:t>октября состоялся обряд обручения, миропомазания и наречения новым именем — великой княгиней Марией Фёдоровной.</a:t>
            </a:r>
          </a:p>
          <a:p>
            <a:r>
              <a:rPr lang="ru-RU" sz="2000" dirty="0" smtClean="0"/>
              <a:t>Браковенчание было </a:t>
            </a:r>
            <a:r>
              <a:rPr lang="ru-RU" sz="2000" dirty="0"/>
              <a:t>совершено в </a:t>
            </a:r>
            <a:r>
              <a:rPr lang="ru-RU" sz="2000" dirty="0" smtClean="0"/>
              <a:t>Большой церкви Зимнего дворца 28 </a:t>
            </a:r>
            <a:r>
              <a:rPr lang="ru-RU" sz="2000" dirty="0"/>
              <a:t>октября </a:t>
            </a:r>
            <a:r>
              <a:rPr lang="ru-RU" sz="2000" dirty="0" smtClean="0"/>
              <a:t>(9) </a:t>
            </a:r>
            <a:r>
              <a:rPr lang="ru-RU" sz="2000" dirty="0"/>
              <a:t>1866 года; после чего супруги жили в </a:t>
            </a:r>
            <a:r>
              <a:rPr lang="ru-RU" sz="2000" dirty="0" smtClean="0"/>
              <a:t>Аничковом дворце, </a:t>
            </a:r>
            <a:r>
              <a:rPr lang="ru-RU" sz="2000" dirty="0"/>
              <a:t>где продолжали жить в течение нескольких недель и по восшествии Александра на престол (с 27 апреля 1881 года — в </a:t>
            </a:r>
            <a:r>
              <a:rPr lang="ru-RU" sz="2000" dirty="0" smtClean="0"/>
              <a:t>Гатчине).</a:t>
            </a:r>
            <a:endParaRPr lang="ru-RU" sz="2000" dirty="0"/>
          </a:p>
          <a:p>
            <a:endParaRPr lang="ru-RU" sz="2000" dirty="0"/>
          </a:p>
        </p:txBody>
      </p:sp>
      <p:pic>
        <p:nvPicPr>
          <p:cNvPr id="2050" name="Picture 2" descr="C:\Users\Жека\Desktop\Новая папка\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851" y="764704"/>
            <a:ext cx="2232247" cy="22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Жека\Desktop\Новая папка\у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851" y="3429000"/>
            <a:ext cx="2291071" cy="2705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710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Александр III и Мария Федоровна Романовы жили счастливой семейной жизнью. Их семья – настоящий эталон для подражания.  Александр Александрович был настоящим, примерным семьянином.  Русский Император очень сильно любил свою жену. </a:t>
            </a:r>
          </a:p>
        </p:txBody>
      </p:sp>
      <p:pic>
        <p:nvPicPr>
          <p:cNvPr id="5" name="Picture 2" descr="C:\Users\Жека\Desktop\Новая папка\%C0%EB%E5%EA%F1%E0%ED%E4%F0_III_files\200px-___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552" y="620688"/>
            <a:ext cx="1828800" cy="254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C:\Users\Жека\Desktop\Новая папка\%C0%EB%E5%EA%F1%E0%ED%E4%F0_III_files\200px-Alexander-Mar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520962"/>
            <a:ext cx="1946763" cy="2650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98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У супругов родились дети: Николай, Георгий, Ксения, Михаил, Ольга.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9" name="Picture 3" descr="C:\Users\Жека\Desktop\Новая папка\%C0%EB%E5%EA%F1%E0%ED%E4%F0_III_files\200px-Cricsald_189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18715"/>
            <a:ext cx="2880394" cy="3902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778" y="1844824"/>
            <a:ext cx="34671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96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Внешняя политика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области внешней политики Александр III руководствовался национальными интересами России. </a:t>
            </a:r>
            <a:endParaRPr lang="ru-RU" dirty="0"/>
          </a:p>
        </p:txBody>
      </p:sp>
      <p:pic>
        <p:nvPicPr>
          <p:cNvPr id="4098" name="Picture 2" descr="C:\Users\Жека\Desktop\Новая папка\%C0%EB%E5%EA%F1%E0%ED%E4%F0_III_files\200px-SverchkovIS_AleksandrIIIGRM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340768"/>
            <a:ext cx="227435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41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направления внешней политики Александра III были </a:t>
            </a:r>
            <a:r>
              <a:rPr lang="ru-RU" dirty="0" smtClean="0"/>
              <a:t>следующими: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Укрепление влияния </a:t>
            </a:r>
            <a:r>
              <a:rPr lang="ru-RU" dirty="0" smtClean="0"/>
              <a:t>на Балканах. </a:t>
            </a:r>
          </a:p>
          <a:p>
            <a:r>
              <a:rPr lang="ru-RU" dirty="0"/>
              <a:t>Поиск надежных </a:t>
            </a:r>
            <a:r>
              <a:rPr lang="ru-RU" dirty="0" smtClean="0"/>
              <a:t>союзников.</a:t>
            </a:r>
          </a:p>
          <a:p>
            <a:r>
              <a:rPr lang="ru-RU" dirty="0"/>
              <a:t>Поддержка мирных отношений со всеми </a:t>
            </a:r>
            <a:r>
              <a:rPr lang="ru-RU" dirty="0" smtClean="0"/>
              <a:t>странами.</a:t>
            </a:r>
          </a:p>
          <a:p>
            <a:r>
              <a:rPr lang="ru-RU" dirty="0"/>
              <a:t>становление границ на </a:t>
            </a:r>
            <a:r>
              <a:rPr lang="ru-RU" dirty="0" smtClean="0"/>
              <a:t>юге Средней Азии. </a:t>
            </a:r>
          </a:p>
          <a:p>
            <a:r>
              <a:rPr lang="ru-RU" dirty="0"/>
              <a:t>Закрепление России на новых </a:t>
            </a:r>
            <a:r>
              <a:rPr lang="ru-RU" dirty="0" smtClean="0"/>
              <a:t>территориях Дальнего Востока.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44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618856" cy="4857403"/>
          </a:xfrm>
        </p:spPr>
        <p:txBody>
          <a:bodyPr>
            <a:noAutofit/>
          </a:bodyPr>
          <a:lstStyle/>
          <a:p>
            <a:r>
              <a:rPr lang="ru-RU" dirty="0"/>
              <a:t>На Балканах Россия из противницы Турции превратилась в её фактическую союзницу. </a:t>
            </a:r>
          </a:p>
          <a:p>
            <a:r>
              <a:rPr lang="ru-RU" dirty="0" smtClean="0"/>
              <a:t>Неблагожелательная </a:t>
            </a:r>
            <a:r>
              <a:rPr lang="ru-RU" dirty="0"/>
              <a:t>позиция Германии по отношению к России на Балканах еще более охладила русско-германские отношения, и началось сближение с Францией. </a:t>
            </a:r>
          </a:p>
        </p:txBody>
      </p:sp>
      <p:pic>
        <p:nvPicPr>
          <p:cNvPr id="6147" name="Picture 3" descr="D:\Книжки\Старинные карты России и Украины\Russia\russia-188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420888"/>
            <a:ext cx="4038600" cy="268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21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821C9321FA63B4B92817083586DA9E2" ma:contentTypeVersion="49" ma:contentTypeDescription="Создание документа." ma:contentTypeScope="" ma:versionID="f038641c498db1441279e8fde2ecdf13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AWJJH2MPE6E2-1165551998-3</_dlc_DocId>
    <_dlc_DocIdUrl xmlns="4a252ca3-5a62-4c1c-90a6-29f4710e47f8">
      <Url>http://edu-sps.koiro.local/Kostroma_EDU/Kos-Sch-1/_layouts/15/DocIdRedir.aspx?ID=AWJJH2MPE6E2-1165551998-3</Url>
      <Description>AWJJH2MPE6E2-1165551998-3</Description>
    </_dlc_DocIdUrl>
  </documentManagement>
</p:properties>
</file>

<file path=customXml/itemProps1.xml><?xml version="1.0" encoding="utf-8"?>
<ds:datastoreItem xmlns:ds="http://schemas.openxmlformats.org/officeDocument/2006/customXml" ds:itemID="{2A3602E7-A3B2-444A-B424-99E7A0AC615A}"/>
</file>

<file path=customXml/itemProps2.xml><?xml version="1.0" encoding="utf-8"?>
<ds:datastoreItem xmlns:ds="http://schemas.openxmlformats.org/officeDocument/2006/customXml" ds:itemID="{06456B48-45A2-4B78-9F6C-273D6D72E5AB}"/>
</file>

<file path=customXml/itemProps3.xml><?xml version="1.0" encoding="utf-8"?>
<ds:datastoreItem xmlns:ds="http://schemas.openxmlformats.org/officeDocument/2006/customXml" ds:itemID="{58F69D37-82C4-40F2-8BFC-73AD097FA781}"/>
</file>

<file path=customXml/itemProps4.xml><?xml version="1.0" encoding="utf-8"?>
<ds:datastoreItem xmlns:ds="http://schemas.openxmlformats.org/officeDocument/2006/customXml" ds:itemID="{99A90EB6-D8F2-4D97-8ECC-34A9B8348373}"/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164</TotalTime>
  <Words>614</Words>
  <Application>Microsoft Office PowerPoint</Application>
  <PresentationFormat>Экран (4:3)</PresentationFormat>
  <Paragraphs>31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Паркет</vt:lpstr>
      <vt:lpstr>Александр III</vt:lpstr>
      <vt:lpstr>Презентация PowerPoint</vt:lpstr>
      <vt:lpstr>Презентация PowerPoint</vt:lpstr>
      <vt:lpstr>Презентация PowerPoint</vt:lpstr>
      <vt:lpstr>Презентация PowerPoint</vt:lpstr>
      <vt:lpstr>У супругов родились дети: Николай, Георгий, Ксения, Михаил, Ольга.  </vt:lpstr>
      <vt:lpstr>Внешняя политика</vt:lpstr>
      <vt:lpstr>Основные направления внешней политики Александра III были следующими:</vt:lpstr>
      <vt:lpstr>Презентация PowerPoint</vt:lpstr>
      <vt:lpstr>Презентация PowerPoint</vt:lpstr>
      <vt:lpstr>Презентация PowerPoint</vt:lpstr>
      <vt:lpstr>Внутренняя политика</vt:lpstr>
      <vt:lpstr>Презентация PowerPoint</vt:lpstr>
      <vt:lpstr>Презентация PowerPoint</vt:lpstr>
      <vt:lpstr>Болезнь и кончина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III</dc:title>
  <dc:creator>Жека</dc:creator>
  <cp:lastModifiedBy>Жека</cp:lastModifiedBy>
  <cp:revision>17</cp:revision>
  <dcterms:created xsi:type="dcterms:W3CDTF">2012-02-19T17:52:23Z</dcterms:created>
  <dcterms:modified xsi:type="dcterms:W3CDTF">2012-02-21T14:48:32Z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0x0101000821C9321FA63B4B92817083586DA9E2</vt:lpwstr>
  </property>
  <property fmtid="{D5CDD505-2E9C-101B-9397-08002B2CF9AE}" pid="4" name="_dlc_DocIdItemGuid">
    <vt:lpwstr>6be08b23-ca6e-4db5-af1e-1a7e02487e0f</vt:lpwstr>
  </property>
</Properties>
</file>