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57" r:id="rId5"/>
    <p:sldId id="260" r:id="rId6"/>
    <p:sldId id="262" r:id="rId7"/>
    <p:sldId id="263" r:id="rId8"/>
    <p:sldId id="261" r:id="rId9"/>
    <p:sldId id="267" r:id="rId10"/>
    <p:sldId id="259" r:id="rId11"/>
    <p:sldId id="264" r:id="rId12"/>
    <p:sldId id="265" r:id="rId13"/>
    <p:sldId id="266" r:id="rId14"/>
    <p:sldId id="268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B5B32-45A5-4490-ABA0-6BAA24DF3C14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64E5-AE8F-417C-8739-0AC84431C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5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D64E5-AE8F-417C-8739-0AC84431C5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8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73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35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9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8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4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66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062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87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9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6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2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70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36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10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22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58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6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08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14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48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6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785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43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04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77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2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6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16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4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EFA2-C417-4E05-B89F-39A8B7C5D667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7447-ED1B-40E7-BC12-95466E87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3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A205-5006-4CC3-9A04-26D94668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C406-10DD-4A84-A152-27FD682181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3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66" y="272955"/>
            <a:ext cx="10108442" cy="2470245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Тематический методический педагогический совет по теме: 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4400" dirty="0" smtClean="0">
                <a:solidFill>
                  <a:schemeClr val="tx2"/>
                </a:solidFill>
              </a:rPr>
              <a:t/>
            </a:r>
            <a:br>
              <a:rPr lang="ru-RU" sz="4400" dirty="0" smtClean="0">
                <a:solidFill>
                  <a:schemeClr val="tx2"/>
                </a:solidFill>
              </a:rPr>
            </a:br>
            <a:r>
              <a:rPr lang="ru-RU" sz="4400" dirty="0" smtClean="0">
                <a:solidFill>
                  <a:schemeClr val="tx2"/>
                </a:solidFill>
              </a:rPr>
              <a:t>«</a:t>
            </a:r>
            <a:r>
              <a:rPr lang="ru-RU" sz="4400" b="1" dirty="0" smtClean="0">
                <a:solidFill>
                  <a:schemeClr val="tx2"/>
                </a:solidFill>
              </a:rPr>
              <a:t>Организация учебно-воспитательного процесса учащихся с ОВЗ в рамках реализации проекта «Школьная медицина»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0842" y="6332561"/>
            <a:ext cx="386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27.11.2018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2641" y="3142438"/>
            <a:ext cx="556828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 Мир особого ребёнка — он закрыт от глаз чужих.</a:t>
            </a:r>
          </a:p>
          <a:p>
            <a:pPr algn="just"/>
            <a:r>
              <a:rPr lang="ru-RU" dirty="0" smtClean="0"/>
              <a:t> Мир особого ребёнка — допускает лишь своих. </a:t>
            </a:r>
          </a:p>
          <a:p>
            <a:pPr algn="just"/>
            <a:r>
              <a:rPr lang="ru-RU" dirty="0" smtClean="0"/>
              <a:t> Мир особого ребёнка интересен и пуглив.</a:t>
            </a:r>
          </a:p>
          <a:p>
            <a:pPr algn="just"/>
            <a:r>
              <a:rPr lang="ru-RU" dirty="0" smtClean="0"/>
              <a:t> Мир особого ребёнка безобразен и красив. </a:t>
            </a:r>
          </a:p>
          <a:p>
            <a:pPr algn="just"/>
            <a:r>
              <a:rPr lang="ru-RU" dirty="0" smtClean="0"/>
              <a:t> Неуклюж, порою странен, добродушен и открыт.</a:t>
            </a:r>
          </a:p>
          <a:p>
            <a:pPr algn="just"/>
            <a:r>
              <a:rPr lang="ru-RU" dirty="0" smtClean="0"/>
              <a:t> Мир особого ребёнка иногда он нас страшит. </a:t>
            </a:r>
          </a:p>
          <a:p>
            <a:pPr algn="just"/>
            <a:r>
              <a:rPr lang="ru-RU" dirty="0" smtClean="0"/>
              <a:t> Почему он агрессивен? Почему не говорит? </a:t>
            </a:r>
          </a:p>
          <a:p>
            <a:pPr algn="just"/>
            <a:r>
              <a:rPr lang="ru-RU" dirty="0" smtClean="0"/>
              <a:t> Мир особого ребёнка — он закрыт от глаз чужих.</a:t>
            </a:r>
          </a:p>
          <a:p>
            <a:pPr algn="just"/>
            <a:r>
              <a:rPr lang="ru-RU" dirty="0" smtClean="0"/>
              <a:t> Мир особого ребёнка — допускает лишь своих.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6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521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План реализации проекта «Школьная медицина»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624" y="655092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Анализ групп здоровья обучающихся Гимназии № 33 города Костромы  за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2 учебных года </a:t>
            </a:r>
            <a:r>
              <a:rPr lang="ru-RU" sz="2000" dirty="0" smtClean="0">
                <a:solidFill>
                  <a:srgbClr val="C00000"/>
                </a:solidFill>
              </a:rPr>
              <a:t>(5-11 </a:t>
            </a:r>
            <a:r>
              <a:rPr lang="ru-RU" sz="2000" dirty="0">
                <a:solidFill>
                  <a:srgbClr val="C00000"/>
                </a:solidFill>
              </a:rPr>
              <a:t>классы)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71696"/>
              </p:ext>
            </p:extLst>
          </p:nvPr>
        </p:nvGraphicFramePr>
        <p:xfrm>
          <a:off x="1482970" y="1511390"/>
          <a:ext cx="9039454" cy="2944368"/>
        </p:xfrm>
        <a:graphic>
          <a:graphicData uri="http://schemas.openxmlformats.org/drawingml/2006/table">
            <a:tbl>
              <a:tblPr firstRow="1" firstCol="1" bandRow="1"/>
              <a:tblGrid>
                <a:gridCol w="1807010"/>
                <a:gridCol w="1808111"/>
                <a:gridCol w="1808111"/>
                <a:gridCol w="1808111"/>
                <a:gridCol w="180811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здоровья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2017-18гг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2018-19гг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28299" y="4850725"/>
            <a:ext cx="9644986" cy="138499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 1 месте  Снижение остроты зрения </a:t>
            </a:r>
            <a:r>
              <a:rPr lang="ru-RU" sz="2800" dirty="0" smtClean="0">
                <a:solidFill>
                  <a:schemeClr val="bg1"/>
                </a:solidFill>
              </a:rPr>
              <a:t>252 учеников,  34 %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На 2 -3 месте Плоскостопие </a:t>
            </a:r>
            <a:r>
              <a:rPr lang="ru-RU" sz="2800" dirty="0" smtClean="0">
                <a:solidFill>
                  <a:schemeClr val="bg1"/>
                </a:solidFill>
              </a:rPr>
              <a:t>40 учеников,  5 %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На 2-3 месте Хронический пиелонефрит  </a:t>
            </a:r>
            <a:r>
              <a:rPr lang="ru-RU" sz="2800" dirty="0" smtClean="0">
                <a:solidFill>
                  <a:schemeClr val="bg1"/>
                </a:solidFill>
              </a:rPr>
              <a:t>40 учеников,  5 %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483" t="47715" r="23532" b="16091"/>
          <a:stretch/>
        </p:blipFill>
        <p:spPr>
          <a:xfrm>
            <a:off x="477672" y="286603"/>
            <a:ext cx="11235761" cy="46675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18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945" t="12827" r="28986" b="11427"/>
          <a:stretch/>
        </p:blipFill>
        <p:spPr>
          <a:xfrm>
            <a:off x="286602" y="1037230"/>
            <a:ext cx="6155141" cy="554099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52382" y="109182"/>
            <a:ext cx="6127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УРОК ЖИЗНИ до 30 декабря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3571"/>
          <a:stretch/>
        </p:blipFill>
        <p:spPr>
          <a:xfrm>
            <a:off x="7104185" y="1037230"/>
            <a:ext cx="4409415" cy="540596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7783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7922" y="607792"/>
            <a:ext cx="99765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Учителю необходимо:</a:t>
            </a:r>
          </a:p>
          <a:p>
            <a:pPr algn="just"/>
            <a:r>
              <a:rPr lang="ru-RU" dirty="0" smtClean="0"/>
              <a:t>следить за успеваемостью обучающихся: после каждой части нового учебного материала проверять, понял ли его ребенок;</a:t>
            </a:r>
          </a:p>
          <a:p>
            <a:pPr algn="just"/>
            <a:r>
              <a:rPr lang="ru-RU" dirty="0" smtClean="0"/>
              <a:t>посадить ребенка на первые парты, как можно ближе к учителю, так как контакт глаз усиливает внимание;</a:t>
            </a:r>
          </a:p>
          <a:p>
            <a:pPr algn="just"/>
            <a:r>
              <a:rPr lang="ru-RU" dirty="0" smtClean="0"/>
              <a:t>поддерживать детей, развивать в них положительную самооценку, корректно делая замечание, если что-то делают неправильно;</a:t>
            </a:r>
          </a:p>
          <a:p>
            <a:pPr algn="just"/>
            <a:r>
              <a:rPr lang="ru-RU" dirty="0" smtClean="0"/>
              <a:t>разрешать обучающимся при выполнении упражнений записывать различные шаги. Это является для них опорой, а для учителя это вспомогательное средство, чтобы понять, где именно произошла ошибка в процессе мышления;</a:t>
            </a:r>
          </a:p>
          <a:p>
            <a:pPr algn="just"/>
            <a:r>
              <a:rPr lang="ru-RU" dirty="0" smtClean="0"/>
              <a:t>требовать структурирования действий при выполнении заданий;</a:t>
            </a:r>
          </a:p>
          <a:p>
            <a:pPr algn="just"/>
            <a:r>
              <a:rPr lang="ru-RU" dirty="0" smtClean="0"/>
              <a:t>предоставлять дополнительное время для завершения задания;</a:t>
            </a:r>
          </a:p>
          <a:p>
            <a:pPr algn="just"/>
            <a:r>
              <a:rPr lang="ru-RU" dirty="0" smtClean="0"/>
              <a:t>чередовать занятий и физкультурные паузы;</a:t>
            </a:r>
          </a:p>
          <a:p>
            <a:pPr algn="just"/>
            <a:r>
              <a:rPr lang="ru-RU" dirty="0" smtClean="0"/>
              <a:t>осваивать знания об изменениях в поведении, которые предупреждают о необходимости применения медикаментозных средств или указывают на переутомление учащегося с ограниченными возможностями здоровья;</a:t>
            </a:r>
          </a:p>
          <a:p>
            <a:pPr algn="just"/>
            <a:r>
              <a:rPr lang="ru-RU" dirty="0" smtClean="0"/>
              <a:t>стараться разнообразить работу на уроке. Оптимально провести около семи смен деятельности за урок. Желательны задания, которые не предполагают дефицита времени на их выполнение.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5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331" y="272954"/>
            <a:ext cx="10515600" cy="2142699"/>
          </a:xfrm>
        </p:spPr>
        <p:txBody>
          <a:bodyPr>
            <a:normAutofit/>
          </a:bodyPr>
          <a:lstStyle/>
          <a:p>
            <a:pPr algn="just"/>
            <a:r>
              <a:rPr lang="ru-RU" sz="2700" b="1" dirty="0" smtClean="0">
                <a:solidFill>
                  <a:srgbClr val="00B050"/>
                </a:solidFill>
              </a:rPr>
              <a:t>    </a:t>
            </a:r>
            <a:r>
              <a:rPr lang="ru-RU" sz="27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педагогического совета: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профессиональных знаний педагогов об особенностях обучения школьников, имеющих особые образовательные потребности в общеобразовательной школе в условиях ФГОС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331" y="2415653"/>
            <a:ext cx="107453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Задачи педагогического совета: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Расширить представление о понятиях «ФГОС» и «ребенок с ОВЗ»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Рассмотреть методические приемы и способы организации учебно-воспитательного процесса учащихся с ОВЗ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Рассмотреть проект «Школьная медицина»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Нормативные документы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0602" y="682388"/>
            <a:ext cx="8570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N 273-ФЗ</a:t>
            </a:r>
            <a:br>
              <a:rPr lang="ru-RU" b="1" dirty="0">
                <a:solidFill>
                  <a:srgbClr val="A5A5A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A5A5A5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(ред. от 23.07.2013) "Об образовании в Российской Федерации"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520370"/>
            <a:ext cx="1031770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b="1" dirty="0" smtClean="0">
                <a:solidFill>
                  <a:srgbClr val="954F72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</a:rPr>
              <a:t>Инклюзивное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</a:rPr>
              <a:t>образование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возможностей;</a:t>
            </a: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00B050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Адаптированная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основная общеобразовательная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3549447"/>
            <a:ext cx="1051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1082 об утверждении положения о психолого-медико-педагогической комиссии (ПМПК)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№1015 об утверждении порядка организации и осуществления образовательной деятельности в школах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 № 32 «Об утверждении порядка приема граждан на обучение по образовательным программам начального общего, основного общего и среднего общего образования».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№1598 об утверждении ФГОС начального общего образования для лиц с ОВЗ.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№1599 об утверждении ФГОС для обучающихся с умственной отсталостью (интеллектуальными нарушениями) </a:t>
            </a:r>
          </a:p>
        </p:txBody>
      </p:sp>
    </p:spTree>
    <p:extLst>
      <p:ext uri="{BB962C8B-B14F-4D97-AF65-F5344CB8AC3E}">
        <p14:creationId xmlns:p14="http://schemas.microsoft.com/office/powerpoint/2010/main" val="15965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426" y="177421"/>
            <a:ext cx="10515600" cy="60459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общеобразовательная программа (АООП)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 </a:t>
            </a:r>
            <a:r>
              <a:rPr lang="ru-RU" sz="2000" i="1" dirty="0"/>
              <a:t>п. 28 ст. 2 Федерального закона «Об образовании в Российской Федерации»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адаптированная образовательная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(АОП)?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образовательная программа, адаптированная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ребенка с ОВЗ, разработанная на базе АООП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основной документ, на основе которого осуществляется образование ребёнка с ОВЗ в образовательной организации.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отражается вся информация относительно того, чему и каким образом реализуется образовательный процесс для ребёнка с ОВЗ: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мы для него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обучения, содержание, методы и приемы, формы контроля и пр.)</a:t>
            </a:r>
            <a:b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получить на выходе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выстраивается система командного сопровождения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9558" y="163773"/>
            <a:ext cx="11395881" cy="63401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Адаптация </a:t>
            </a:r>
            <a:r>
              <a:rPr lang="ru-RU" sz="3600" dirty="0" smtClean="0"/>
              <a:t>осуществляется</a:t>
            </a:r>
          </a:p>
          <a:p>
            <a:pPr algn="ctr"/>
            <a:endParaRPr lang="ru-RU" sz="1000" dirty="0"/>
          </a:p>
          <a:p>
            <a:pPr algn="just"/>
            <a:r>
              <a:rPr lang="ru-RU" sz="2400" dirty="0"/>
              <a:t>– </a:t>
            </a:r>
            <a:r>
              <a:rPr lang="ru-RU" sz="2400" b="1" u="sng" dirty="0"/>
              <a:t>в изменении содержания образования </a:t>
            </a:r>
            <a:r>
              <a:rPr lang="ru-RU" sz="2400" dirty="0"/>
              <a:t>(</a:t>
            </a:r>
            <a:r>
              <a:rPr lang="ru-RU" sz="2400" i="1" dirty="0"/>
              <a:t>например, как за счет введения в содержание образования специальных разделов, не присутствующих в Программе, адресованной сверстникам без ограничений здоровья, так и за счет сокращения объема содержания</a:t>
            </a:r>
            <a:r>
              <a:rPr lang="ru-RU" sz="2400" i="1" dirty="0" smtClean="0"/>
              <a:t>);</a:t>
            </a:r>
            <a:endParaRPr lang="ru-RU" sz="2400" i="1" dirty="0"/>
          </a:p>
          <a:p>
            <a:pPr algn="just"/>
            <a:r>
              <a:rPr lang="ru-RU" sz="2400" dirty="0"/>
              <a:t>– </a:t>
            </a:r>
            <a:r>
              <a:rPr lang="ru-RU" sz="2400" b="1" u="sng" dirty="0"/>
              <a:t>в необходимости использование специальных методов, приёмов, форм и средств обучения</a:t>
            </a:r>
            <a:r>
              <a:rPr lang="ru-RU" sz="2400" b="1" dirty="0"/>
              <a:t> </a:t>
            </a:r>
            <a:r>
              <a:rPr lang="ru-RU" sz="2400" dirty="0"/>
              <a:t>(</a:t>
            </a:r>
            <a:r>
              <a:rPr lang="ru-RU" sz="2400" i="1" dirty="0"/>
              <a:t>в том числе специализированных компьютерных технологий), учитывающих особые образовательные потребности(обеспечение «обходных путей» в обучении</a:t>
            </a:r>
            <a:r>
              <a:rPr lang="ru-RU" sz="2400" dirty="0" smtClean="0"/>
              <a:t>);</a:t>
            </a:r>
            <a:endParaRPr lang="ru-RU" sz="2400" dirty="0"/>
          </a:p>
          <a:p>
            <a:pPr algn="just"/>
            <a:r>
              <a:rPr lang="ru-RU" sz="2400" dirty="0"/>
              <a:t>– </a:t>
            </a:r>
            <a:r>
              <a:rPr lang="ru-RU" sz="2400" b="1" u="sng" dirty="0"/>
              <a:t>в индивидуализации обучения </a:t>
            </a:r>
            <a:r>
              <a:rPr lang="ru-RU" sz="2400" dirty="0"/>
              <a:t>(требуется в большей степени, чем для ребенка без ограничений здоровья</a:t>
            </a:r>
            <a:r>
              <a:rPr lang="ru-RU" sz="2400" dirty="0" smtClean="0"/>
              <a:t>);</a:t>
            </a:r>
            <a:endParaRPr lang="ru-RU" sz="2400" dirty="0"/>
          </a:p>
          <a:p>
            <a:pPr algn="just"/>
            <a:r>
              <a:rPr lang="ru-RU" sz="2400" dirty="0"/>
              <a:t>– </a:t>
            </a:r>
            <a:r>
              <a:rPr lang="ru-RU" sz="2400" b="1" u="sng" dirty="0"/>
              <a:t>в обеспечении особой пространственной и временной организации образовательной среды</a:t>
            </a:r>
            <a:r>
              <a:rPr lang="ru-RU" sz="2400" dirty="0" smtClean="0"/>
              <a:t>;</a:t>
            </a:r>
            <a:endParaRPr lang="ru-RU" sz="2400" dirty="0"/>
          </a:p>
          <a:p>
            <a:pPr algn="just"/>
            <a:r>
              <a:rPr lang="ru-RU" sz="2400" dirty="0"/>
              <a:t>– </a:t>
            </a:r>
            <a:r>
              <a:rPr lang="ru-RU" sz="2400" b="1" u="sng" dirty="0"/>
              <a:t>в максимальном расширении образовательного пространства </a:t>
            </a:r>
            <a:r>
              <a:rPr lang="ru-RU" sz="2400" dirty="0"/>
              <a:t>(выход за пределы образовательного учреждения для расширения сферы жизненной компетенции</a:t>
            </a:r>
            <a:r>
              <a:rPr lang="ru-RU" sz="2400" dirty="0" smtClean="0"/>
              <a:t>)</a:t>
            </a:r>
            <a:endParaRPr lang="ru-RU" sz="2400" dirty="0"/>
          </a:p>
          <a:p>
            <a:pPr algn="just"/>
            <a:r>
              <a:rPr lang="ru-RU" sz="2400" dirty="0"/>
              <a:t>-</a:t>
            </a:r>
            <a:r>
              <a:rPr lang="ru-RU" sz="2400" b="1" u="sng" dirty="0"/>
              <a:t>в изменении структуры и временных </a:t>
            </a:r>
            <a:r>
              <a:rPr lang="ru-RU" sz="2400" b="1" u="sng" dirty="0" smtClean="0"/>
              <a:t>рамок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11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1" y="109182"/>
            <a:ext cx="10515600" cy="10628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АООП  в Гимназии, реализуемые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 2017-2018/2018-2019 учебном году </a:t>
            </a: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</a:rPr>
              <a:t>на 27.11.2018</a:t>
            </a:r>
            <a:endParaRPr lang="ru-RU" sz="3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31476"/>
              </p:ext>
            </p:extLst>
          </p:nvPr>
        </p:nvGraphicFramePr>
        <p:xfrm>
          <a:off x="442415" y="1685498"/>
          <a:ext cx="11361763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109"/>
                <a:gridCol w="1623109"/>
                <a:gridCol w="1623109"/>
                <a:gridCol w="1623109"/>
                <a:gridCol w="1623109"/>
                <a:gridCol w="1623109"/>
                <a:gridCol w="162310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Уровень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Общее количество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Из них</a:t>
                      </a:r>
                      <a:r>
                        <a:rPr lang="ru-RU" sz="2000" baseline="0" dirty="0" smtClean="0"/>
                        <a:t> с </a:t>
                      </a:r>
                      <a:r>
                        <a:rPr lang="ru-RU" sz="2000" dirty="0" smtClean="0"/>
                        <a:t> РАС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Из них с НОДА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Из</a:t>
                      </a:r>
                      <a:r>
                        <a:rPr lang="ru-RU" sz="2000" baseline="0" dirty="0" smtClean="0"/>
                        <a:t> них с</a:t>
                      </a:r>
                      <a:r>
                        <a:rPr lang="ru-RU" sz="2000" dirty="0" smtClean="0"/>
                        <a:t> ЗПР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Из них нарушение зрение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Из них с ТНР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НОО в соответствии с ФГОС для детей с ОВЗ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5/10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1/2</a:t>
                      </a:r>
                    </a:p>
                    <a:p>
                      <a:pPr algn="ctr"/>
                      <a:r>
                        <a:rPr lang="ru-RU" sz="2000" dirty="0" smtClean="0"/>
                        <a:t>Программа 8.3, 8.2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1/2</a:t>
                      </a:r>
                    </a:p>
                    <a:p>
                      <a:pPr algn="ctr"/>
                      <a:r>
                        <a:rPr lang="ru-RU" sz="2000" dirty="0" smtClean="0"/>
                        <a:t>Программа 6.1, 6.2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0/1</a:t>
                      </a:r>
                    </a:p>
                    <a:p>
                      <a:pPr algn="ctr"/>
                      <a:r>
                        <a:rPr lang="ru-RU" sz="2000" dirty="0" smtClean="0"/>
                        <a:t>Программа 7.2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</a:p>
                    <a:p>
                      <a:pPr algn="ctr"/>
                      <a:r>
                        <a:rPr lang="ru-RU" sz="2000" dirty="0" smtClean="0"/>
                        <a:t>Программа 4.1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</a:p>
                    <a:p>
                      <a:pPr algn="ctr"/>
                      <a:r>
                        <a:rPr lang="ru-RU" sz="2000" dirty="0" smtClean="0"/>
                        <a:t>Программа 5.1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ООО в соответствии с ФК ГОС и ФГОС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11/11(7)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11326505" y="6318913"/>
            <a:ext cx="586854" cy="354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948241"/>
              </p:ext>
            </p:extLst>
          </p:nvPr>
        </p:nvGraphicFramePr>
        <p:xfrm>
          <a:off x="2264012" y="5404513"/>
          <a:ext cx="8128000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2017-2018 учебный 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 учеников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2018-2019 учебный год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21 (7)=</a:t>
                      </a:r>
                      <a:r>
                        <a:rPr lang="ru-RU" sz="2400" baseline="0" dirty="0" smtClean="0"/>
                        <a:t> 28 учеников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3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9117" y="164995"/>
            <a:ext cx="10044752" cy="48936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Признаки  уверенного педагога инклюзивного </a:t>
            </a:r>
            <a:r>
              <a:rPr lang="ru-RU" sz="2800" b="1" dirty="0" smtClean="0">
                <a:solidFill>
                  <a:srgbClr val="00B050"/>
                </a:solidFill>
              </a:rPr>
              <a:t>образования</a:t>
            </a:r>
          </a:p>
          <a:p>
            <a:pPr algn="ctr"/>
            <a:endParaRPr lang="ru-RU" sz="800" dirty="0">
              <a:solidFill>
                <a:srgbClr val="00B050"/>
              </a:solidFill>
            </a:endParaRPr>
          </a:p>
          <a:p>
            <a:r>
              <a:rPr lang="ru-RU" sz="2400" dirty="0" smtClean="0"/>
              <a:t>- Знает</a:t>
            </a:r>
            <a:r>
              <a:rPr lang="ru-RU" sz="2400" dirty="0"/>
              <a:t>,  кто такой ребёнок с </a:t>
            </a:r>
            <a:r>
              <a:rPr lang="ru-RU" sz="2400" dirty="0" smtClean="0"/>
              <a:t>ОВЗ.</a:t>
            </a:r>
          </a:p>
          <a:p>
            <a:endParaRPr lang="ru-RU" sz="1000" dirty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Умеет </a:t>
            </a:r>
            <a:r>
              <a:rPr lang="ru-RU" sz="2400" dirty="0"/>
              <a:t>видеть индивидуальные особенности ребёнка с ОВЗ</a:t>
            </a:r>
            <a:r>
              <a:rPr lang="ru-RU" sz="2400" dirty="0" smtClean="0"/>
              <a:t>.</a:t>
            </a:r>
          </a:p>
          <a:p>
            <a:pPr algn="just"/>
            <a:endParaRPr lang="ru-RU" sz="1000" dirty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Знает </a:t>
            </a:r>
            <a:r>
              <a:rPr lang="ru-RU" sz="2400" dirty="0"/>
              <a:t>образовательные возможности  детей разных вариантов с ОВЗ</a:t>
            </a:r>
            <a:r>
              <a:rPr lang="ru-RU" sz="2400" dirty="0" smtClean="0"/>
              <a:t>.</a:t>
            </a:r>
          </a:p>
          <a:p>
            <a:pPr algn="just"/>
            <a:endParaRPr lang="ru-RU" sz="1000" dirty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Умеет </a:t>
            </a:r>
            <a:r>
              <a:rPr lang="ru-RU" sz="2400" dirty="0"/>
              <a:t>применять свои знания для выбора стратегии обучения ребёнка с ОВЗ</a:t>
            </a:r>
            <a:r>
              <a:rPr lang="ru-RU" sz="2400" dirty="0" smtClean="0"/>
              <a:t>.</a:t>
            </a:r>
          </a:p>
          <a:p>
            <a:pPr algn="just"/>
            <a:endParaRPr lang="ru-RU" sz="1000" dirty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Владеет </a:t>
            </a:r>
            <a:r>
              <a:rPr lang="ru-RU" sz="2400" dirty="0"/>
              <a:t>навыками реализации эффективных тактик по оптимизации обучения ребёнка с ОВЗ</a:t>
            </a:r>
            <a:r>
              <a:rPr lang="ru-RU" sz="2400" dirty="0" smtClean="0"/>
              <a:t>.</a:t>
            </a:r>
          </a:p>
          <a:p>
            <a:pPr algn="just"/>
            <a:endParaRPr lang="ru-RU" sz="1000" dirty="0"/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Владеет </a:t>
            </a:r>
            <a:r>
              <a:rPr lang="ru-RU" sz="2400" dirty="0"/>
              <a:t>современными образовательными технологиями обучения</a:t>
            </a:r>
            <a:r>
              <a:rPr lang="ru-RU" sz="2400" dirty="0" smtClean="0"/>
              <a:t>.</a:t>
            </a:r>
          </a:p>
          <a:p>
            <a:pPr algn="just"/>
            <a:endParaRPr lang="ru-RU" sz="1000" dirty="0"/>
          </a:p>
          <a:p>
            <a:pPr algn="just"/>
            <a:r>
              <a:rPr lang="ru-RU" sz="2400" dirty="0" smtClean="0"/>
              <a:t>- Учитывает </a:t>
            </a:r>
            <a:r>
              <a:rPr lang="ru-RU" sz="2400" dirty="0"/>
              <a:t>личностный потенциал ребёнка в </a:t>
            </a:r>
            <a:r>
              <a:rPr lang="ru-RU" sz="2400" dirty="0" smtClean="0"/>
              <a:t>обучении.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5092" y="5029518"/>
            <a:ext cx="1097280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u="sng" dirty="0" smtClean="0"/>
              <a:t>Шкала от 0 до 3 – х (макс 21)</a:t>
            </a:r>
          </a:p>
          <a:p>
            <a:r>
              <a:rPr lang="ru-RU" sz="2000" dirty="0" smtClean="0"/>
              <a:t>Менее 10  - не уверенный педагог</a:t>
            </a:r>
          </a:p>
          <a:p>
            <a:r>
              <a:rPr lang="ru-RU" sz="2000" dirty="0" smtClean="0"/>
              <a:t>От 10 до 15 – педагог, который начал понимать и применять способы работы с учащимися с ОВЗ</a:t>
            </a:r>
          </a:p>
          <a:p>
            <a:r>
              <a:rPr lang="ru-RU" sz="2000" dirty="0" smtClean="0"/>
              <a:t>От 16 до 21 балла – педагог, работающий в системе инклюзивного образования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079475" y="6352957"/>
            <a:ext cx="354841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Выступление Петрашкевич Ю.С.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6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030" y="177421"/>
            <a:ext cx="10515600" cy="84452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Методы и приемы работы с учащимися с  ОВЗ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1030" y="1172075"/>
            <a:ext cx="10857931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Методы и приемы учителя ­ это средства, при помощи которых он добивается</a:t>
            </a:r>
          </a:p>
          <a:p>
            <a:pPr algn="just"/>
            <a:r>
              <a:rPr lang="ru-RU" sz="2400" dirty="0" smtClean="0"/>
              <a:t>решения задач урока или занятия. </a:t>
            </a:r>
          </a:p>
          <a:p>
            <a:pPr algn="just"/>
            <a:r>
              <a:rPr lang="ru-RU" sz="2400" dirty="0" smtClean="0"/>
              <a:t>Их следует умело отбирать и использовать.</a:t>
            </a:r>
          </a:p>
          <a:p>
            <a:pPr algn="just"/>
            <a:r>
              <a:rPr lang="ru-RU" sz="2400" dirty="0" smtClean="0"/>
              <a:t>Комбинировать или менять средства и методы нужно так, чтобы при этом</a:t>
            </a:r>
          </a:p>
          <a:p>
            <a:pPr algn="just"/>
            <a:r>
              <a:rPr lang="ru-RU" sz="2400" dirty="0" smtClean="0"/>
              <a:t>происходила смена видов деятельности учащихся, чтобы во время работы было</a:t>
            </a:r>
          </a:p>
          <a:p>
            <a:pPr algn="just"/>
            <a:r>
              <a:rPr lang="ru-RU" sz="2400" dirty="0" smtClean="0"/>
              <a:t>задействовано как можно больше анализаторов ­ слух, зрение, моторика, память и логическое мышление в процессе восприятия материала.</a:t>
            </a:r>
          </a:p>
          <a:p>
            <a:pPr algn="just"/>
            <a:r>
              <a:rPr lang="ru-RU" sz="2400" dirty="0" smtClean="0"/>
              <a:t> Учет особенностей учащихся предполагает соотнесение не только формы и содержания занятия, его методов и приемов проведения, но и личностный, а не нормативный характер оценки достижений ученика. </a:t>
            </a:r>
          </a:p>
          <a:p>
            <a:pPr algn="just"/>
            <a:r>
              <a:rPr lang="ru-RU" sz="2400" dirty="0" smtClean="0"/>
              <a:t>Работая с детьми с ограниченными возможностями, необходимо учитывать и их психологические особенности.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88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5219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План реализации проекта «Школьная медицина»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624" y="655092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>Анализ групп здоровья обучающихся Гимназии № 33 города Костромы  за 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2 учебных года (начальные классы)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33641"/>
              </p:ext>
            </p:extLst>
          </p:nvPr>
        </p:nvGraphicFramePr>
        <p:xfrm>
          <a:off x="2105693" y="1511391"/>
          <a:ext cx="7980614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595346"/>
                <a:gridCol w="1596317"/>
                <a:gridCol w="1596317"/>
                <a:gridCol w="1596317"/>
                <a:gridCol w="159631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здоровья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2017-18 </a:t>
                      </a:r>
                      <a:r>
                        <a:rPr lang="ru-RU" sz="20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2018-19гг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52616" y="4509532"/>
            <a:ext cx="783381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На 1 месте Снижение остроты зрения 123:  21%</a:t>
            </a:r>
          </a:p>
          <a:p>
            <a:pPr algn="just"/>
            <a:r>
              <a:rPr lang="ru-RU" sz="2400" dirty="0"/>
              <a:t>На 2 месте Плоскостопие 49: 7%</a:t>
            </a:r>
          </a:p>
          <a:p>
            <a:pPr algn="just"/>
            <a:r>
              <a:rPr lang="ru-RU" sz="2400" dirty="0"/>
              <a:t>На 3 месте Хронический пиелонефрит 32: 5%</a:t>
            </a:r>
          </a:p>
        </p:txBody>
      </p:sp>
    </p:spTree>
    <p:extLst>
      <p:ext uri="{BB962C8B-B14F-4D97-AF65-F5344CB8AC3E}">
        <p14:creationId xmlns:p14="http://schemas.microsoft.com/office/powerpoint/2010/main" val="5382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CB21EF65445941843800191F74EFED" ma:contentTypeVersion="49" ma:contentTypeDescription="Создание документа." ma:contentTypeScope="" ma:versionID="899b832781f57f6fdae7915088bfa8b0">
  <xsd:schema xmlns:xsd="http://www.w3.org/2001/XMLSchema" xmlns:xs="http://www.w3.org/2001/XMLSchema" xmlns:p="http://schemas.microsoft.com/office/2006/metadata/properties" xmlns:ns2="9108e355-631b-446a-9dd9-f8a7e3f6943b" xmlns:ns3="4a252ca3-5a62-4c1c-90a6-29f4710e47f8" targetNamespace="http://schemas.microsoft.com/office/2006/metadata/properties" ma:root="true" ma:fieldsID="59a5af9f4ed16c75d58797ee7bee5b83" ns2:_="" ns3:_=""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AWJJH2MPE6E2-1125119686-2086</_dlc_DocId>
    <_dlc_DocIdUrl xmlns="4a252ca3-5a62-4c1c-90a6-29f4710e47f8">
      <Url>http://edu-sps.koiro.local/Kostroma_EDU/Gimn33/_layouts/15/DocIdRedir.aspx?ID=AWJJH2MPE6E2-1125119686-2086</Url>
      <Description>AWJJH2MPE6E2-1125119686-2086</Description>
    </_dlc_DocIdUrl>
  </documentManagement>
</p:properties>
</file>

<file path=customXml/itemProps1.xml><?xml version="1.0" encoding="utf-8"?>
<ds:datastoreItem xmlns:ds="http://schemas.openxmlformats.org/officeDocument/2006/customXml" ds:itemID="{84D3B9AE-05B5-4809-9295-F1AEF7625F7A}"/>
</file>

<file path=customXml/itemProps2.xml><?xml version="1.0" encoding="utf-8"?>
<ds:datastoreItem xmlns:ds="http://schemas.openxmlformats.org/officeDocument/2006/customXml" ds:itemID="{A8FC366B-FCE3-4C20-820B-1C0B25F7E69B}"/>
</file>

<file path=customXml/itemProps3.xml><?xml version="1.0" encoding="utf-8"?>
<ds:datastoreItem xmlns:ds="http://schemas.openxmlformats.org/officeDocument/2006/customXml" ds:itemID="{13BF6DFB-980F-477A-80AE-77424F001D94}"/>
</file>

<file path=customXml/itemProps4.xml><?xml version="1.0" encoding="utf-8"?>
<ds:datastoreItem xmlns:ds="http://schemas.openxmlformats.org/officeDocument/2006/customXml" ds:itemID="{92E96443-0558-44D8-81B3-06F148F26FEF}"/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1085</Words>
  <Application>Microsoft Office PowerPoint</Application>
  <PresentationFormat>Широкоэкранный</PresentationFormat>
  <Paragraphs>173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Тематический методический педагогический совет по теме:   «Организация учебно-воспитательного процесса учащихся с ОВЗ в рамках реализации проекта «Школьная медицина»</vt:lpstr>
      <vt:lpstr>    Цель педагогического совета: повышение уровня профессиональных знаний педагогов об особенностях обучения школьников, имеющих особые образовательные потребности в общеобразовательной школе в условиях ФГОС</vt:lpstr>
      <vt:lpstr>Нормативные документы</vt:lpstr>
      <vt:lpstr>Адаптированная основная общеобразовательная программа (АООП) –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 п. 28 ст. 2 Федерального закона «Об образовании в Российской Федерации»  Что такое адаптированная образовательная программа (АОП)? - образовательная программа, адаптированная для обучения ребенка с ОВЗ, разработанная на базе АООП  Адаптированная образовательная программа – это основной документ, на основе которого осуществляется образование ребёнка с ОВЗ в образовательной организации.  В ней отражается вся информация относительно того, чему и каким образом реализуется образовательный процесс для ребёнка с ОВЗ:  - какие условия мы для него создаем (формы обучения, содержание, методы и приемы, формы контроля и пр.) - что должны получить на выходе, - как выстраивается система командного сопровождения и т.д.</vt:lpstr>
      <vt:lpstr>Презентация PowerPoint</vt:lpstr>
      <vt:lpstr>АООП  в Гимназии, реализуемые  в 2017-2018/2018-2019 учебном году на 27.11.2018</vt:lpstr>
      <vt:lpstr>Презентация PowerPoint</vt:lpstr>
      <vt:lpstr>Методы и приемы работы с учащимися с  ОВЗ</vt:lpstr>
      <vt:lpstr>План реализации проекта «Школьная медицина»</vt:lpstr>
      <vt:lpstr>План реализации проекта «Школьная медицина»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педагогический совет по теме   «Организация учебно-воспитательного процесса учащихся с ОВЗ»</dc:title>
  <dc:creator>HP</dc:creator>
  <cp:lastModifiedBy>HP</cp:lastModifiedBy>
  <cp:revision>21</cp:revision>
  <dcterms:created xsi:type="dcterms:W3CDTF">2018-11-21T11:05:00Z</dcterms:created>
  <dcterms:modified xsi:type="dcterms:W3CDTF">2018-11-27T08:54:32Z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0x0101005ECB21EF65445941843800191F74EFED</vt:lpwstr>
  </property>
  <property fmtid="{D5CDD505-2E9C-101B-9397-08002B2CF9AE}" pid="3" name="_dlc_DocIdItemGuid">
    <vt:lpwstr>ca629c23-b90d-4272-800e-dbe33bdc9fdf</vt:lpwstr>
  </property>
</Properties>
</file>