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31"/>
  </p:notesMasterIdLst>
  <p:sldIdLst>
    <p:sldId id="256" r:id="rId6"/>
    <p:sldId id="257" r:id="rId7"/>
    <p:sldId id="258" r:id="rId8"/>
    <p:sldId id="339" r:id="rId9"/>
    <p:sldId id="329" r:id="rId10"/>
    <p:sldId id="330" r:id="rId11"/>
    <p:sldId id="331" r:id="rId12"/>
    <p:sldId id="332" r:id="rId13"/>
    <p:sldId id="333" r:id="rId14"/>
    <p:sldId id="336" r:id="rId15"/>
    <p:sldId id="337" r:id="rId16"/>
    <p:sldId id="344" r:id="rId17"/>
    <p:sldId id="343" r:id="rId18"/>
    <p:sldId id="342" r:id="rId19"/>
    <p:sldId id="340" r:id="rId20"/>
    <p:sldId id="345" r:id="rId21"/>
    <p:sldId id="316" r:id="rId22"/>
    <p:sldId id="328" r:id="rId23"/>
    <p:sldId id="319" r:id="rId24"/>
    <p:sldId id="322" r:id="rId25"/>
    <p:sldId id="320" r:id="rId26"/>
    <p:sldId id="294" r:id="rId27"/>
    <p:sldId id="321" r:id="rId28"/>
    <p:sldId id="295" r:id="rId29"/>
    <p:sldId id="347" r:id="rId3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8"/>
      </p:cViewPr>
      <p:guideLst>
        <p:guide orient="horz" pos="21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7C8D8-E831-4E0D-AF68-74705C886D0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26.05.2025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ru-RU" altLang="ru-RU" sz="1200" dirty="0"/>
              <a:t>‹#›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203267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ru-RU" altLang="ru-RU" dirty="0"/>
          </a:p>
        </p:txBody>
      </p:sp>
      <p:sp>
        <p:nvSpPr>
          <p:cNvPr id="3072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4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Заметки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174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7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37C37E-AEDB-404D-8D06-0E656FD8EB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ru-RU" dirty="0">
                <a:latin typeface="Calibri" panose="020F0502020204030204" pitchFamily="34" charset="0"/>
              </a:rPr>
              <a:t>‹#›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  <a:t>‹#›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C234D9-C1C6-4025-9F09-A66CA73A1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ru-RU" dirty="0"/>
              <a:t>‹#›</a:t>
            </a:fld>
            <a:endParaRPr lang="en-US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opc-pusch.edumsko.ru/uploads/57400/57301/section/2294250/dokumenty/o-vnesenii-izmenenij-v-federalnyj-zakon-371-fz-ob-obrazovanii-v-rossijskoj-federacii-i-statju-1-federal-1.pdf?16794118354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7789862" cy="1470025"/>
          </a:xfrm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r>
              <a:rPr lang="ru-RU" altLang="ru-RU" sz="5400" b="1" kern="1200" dirty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Для родителей будущих первоклассников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429500" cy="428625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Универсальные учебные действия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УНИВЕРСАЛЬНЫЕ УЧЕБНЫЕ ДЕЙСТВИЯ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893094" y="750094"/>
            <a:ext cx="500063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214813" y="857250"/>
            <a:ext cx="5715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0063" y="1143000"/>
            <a:ext cx="2571750" cy="4143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Личностные  </a:t>
            </a:r>
            <a:endParaRPr kumimoji="0" lang="ru-RU" sz="2800" b="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обеспечивают ценностно-смысловую ориентацию учащихся (умение соотносить поступки и события с принятыми этическими принципами, знание моральных норм и умение выделить нравственный аспект поведения) и ориентацию в социальных ролях и межличностных отношениях.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25" y="1143000"/>
            <a:ext cx="2928938" cy="2000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Познавательные</a:t>
            </a:r>
            <a:endParaRPr kumimoji="0" lang="ru-RU" sz="2400" b="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общеучебные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логические учебные действия, постановка и решение проблемы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688" y="1071563"/>
            <a:ext cx="2286000" cy="207168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Регулятивные</a:t>
            </a:r>
            <a:endParaRPr kumimoji="0" lang="ru-RU" sz="2000" b="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обеспечивают организацию учащимися своей учебной деятельности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572250" y="642938"/>
            <a:ext cx="571500" cy="357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357563" y="3357563"/>
            <a:ext cx="5500688" cy="2357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Коммуникативные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обеспечивают социальную компетентность и учёт позиции других людей, партнёров по общению или деятельности;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слушать и вступать в диалог; участвовать в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коллективном обсуждении проблем; интегрироваться в группу  сверстников и строить продуктивное взаимодействие и сотрудничество со сверстниками и взрослыми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5072856" y="1999456"/>
            <a:ext cx="271462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472488" cy="1214438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 новым  ФГОС вводится обязательная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внеурочная деятельность.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215313" cy="3571875"/>
          </a:xfrm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Внеурочная деятельность организуется по направлениям развития личности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спортивно-оздоровительное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духовно-нравственное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социальное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общеинтеллектуальное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общекультурное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16013" y="0"/>
            <a:ext cx="7848600" cy="1200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en-US" altLang="x-none" sz="3600" dirty="0">
              <a:solidFill>
                <a:srgbClr val="0000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en-US" altLang="x-none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Содержание учебников и пособий</a:t>
            </a:r>
            <a:endParaRPr lang="en-US" altLang="x-none" sz="3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755650" y="5445125"/>
            <a:ext cx="2520950" cy="7191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/>
        </p:spPr>
        <p:txBody>
          <a:bodyPr wrap="none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995738" y="4941888"/>
            <a:ext cx="2232025" cy="5048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/>
        </p:spPr>
        <p:txBody>
          <a:bodyPr wrap="none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7897" name="Picture 9" descr="1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357313"/>
            <a:ext cx="7181850" cy="4421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ttps://cf3.ppt-online.org/files3/slide/n/nxX8Vwyz39qhHUTio5MvamOFuIflG4grYK1ALk/slid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1588"/>
            <a:ext cx="6911975" cy="517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066800" y="285750"/>
            <a:ext cx="7620000" cy="1857375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b="1" kern="1200" dirty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Основная особенность УМК заключается в их целостности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28625" y="2332038"/>
            <a:ext cx="8229600" cy="4525962"/>
          </a:xfrm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dirty="0"/>
              <a:t>единстве структуры учебников и рабочих тетрадей по всем классам и предметам;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dirty="0"/>
              <a:t>единстве сквозных линий типовых заданий;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dirty="0"/>
              <a:t>единстве подходов к организации учебной и внеурочной деятельности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0"/>
          </a:xfrm>
        </p:spPr>
        <p:txBody>
          <a:bodyPr vert="horz" wrap="square" lIns="91440" tIns="45720" rIns="91440" bIns="45720" anchor="ctr" anchorCtr="0"/>
          <a:lstStyle/>
          <a:p>
            <a:r>
              <a:rPr lang="ru-RU" altLang="ru-RU" sz="5400" b="1" kern="1200" dirty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УМК полностью соответствуют требованиям ФГОС нового поколения.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мещающее содержимое 3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2727960"/>
        </p:xfrm>
        <a:graphic>
          <a:graphicData uri="http://schemas.openxmlformats.org/drawingml/2006/table">
            <a:tbl>
              <a:tblPr/>
              <a:tblGrid>
                <a:gridCol w="742315"/>
                <a:gridCol w="748728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Список тетрадей на печатной основе для 1 класса 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 202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r>
                        <a:rPr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/2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</a:t>
                      </a:r>
                      <a:r>
                        <a:rPr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учебный год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Times New Roman" panose="02020603050405020304"/>
                        </a:rPr>
                        <a:t>1. 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Times New Roman" panose="02020603050405020304"/>
                        </a:rPr>
                        <a:t>Козлова. Прописи 1кл.В 4-х частях.Горецкий ФПУ 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2. 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Моро Математика. 1 кл. Р/т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3. 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Волкова Проверочные работы к учебнику Моро, Математика 1 кл.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4. 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Плешаков. Окружающий мир.  1 кл. Р/т.(в 2-х ч)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5. 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Плешаков. Окружающий мир  Тесты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6. 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Н.Ф. Барковская Математика. Комплексный тренажёр классический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7. 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О.Е Жиренко, Т.М.Лукина Тренажёр по чистописанию (добукварный и букварный периоды)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80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80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ru-RU" altLang="ru-RU" sz="5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Примерный набор канцелярских </a:t>
            </a:r>
            <a:br>
              <a:rPr lang="ru-RU" altLang="ru-RU" sz="5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ru-RU" altLang="ru-RU" sz="5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и других принадлежностей для первоклассника.</a:t>
            </a:r>
            <a:r>
              <a:rPr lang="ru-RU" altLang="ru-RU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altLang="ru-RU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altLang="ru-RU" sz="4000" b="1" i="1" u="sng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Всё должно быть подписано, кроме тетрадей.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ru-RU" altLang="ru-RU" kern="1200" dirty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Школьная форма.</a:t>
            </a:r>
            <a:br>
              <a:rPr lang="ru-RU" altLang="ru-RU" kern="1200" dirty="0">
                <a:solidFill>
                  <a:srgbClr val="CC3399"/>
                </a:solidFill>
                <a:latin typeface="+mj-lt"/>
                <a:ea typeface="+mj-ea"/>
                <a:cs typeface="+mj-cs"/>
              </a:rPr>
            </a:br>
            <a:endParaRPr lang="ru-RU" altLang="ru-RU" kern="1200" dirty="0">
              <a:solidFill>
                <a:srgbClr val="CC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63" y="908050"/>
            <a:ext cx="3509962" cy="468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286000" y="4857750"/>
            <a:ext cx="30718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Удобная 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сменная обувь</a:t>
            </a:r>
            <a:endParaRPr lang="ru-RU" altLang="ru-RU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9" name="Picture 8" descr="C:\Documents and Settings\Admin\Рабочий стол\дев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333375"/>
            <a:ext cx="1441450" cy="394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9" descr="C:\Documents and Settings\Admin\Рабочий стол\мальч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313" y="908050"/>
            <a:ext cx="1439862" cy="394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0" descr="C:\Documents and Settings\Admin\Рабочий стол\маль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8" y="1052513"/>
            <a:ext cx="1439862" cy="394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11" descr="C:\Documents and Settings\Admin\Рабочий стол\дев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5" y="836613"/>
            <a:ext cx="1439863" cy="394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ru-RU" altLang="ru-RU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Для уроков физкультуры. </a:t>
            </a:r>
            <a:br>
              <a:rPr lang="ru-RU" altLang="ru-RU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altLang="ru-RU" sz="40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032250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ru-RU" altLang="ru-RU" dirty="0"/>
              <a:t> </a:t>
            </a:r>
          </a:p>
          <a:p>
            <a:r>
              <a:rPr lang="ru-RU" altLang="ru-RU" dirty="0"/>
              <a:t>Белая футболка.</a:t>
            </a:r>
          </a:p>
          <a:p>
            <a:r>
              <a:rPr lang="ru-RU" altLang="ru-RU" dirty="0"/>
              <a:t>Темные шорты.</a:t>
            </a:r>
          </a:p>
          <a:p>
            <a:r>
              <a:rPr lang="ru-RU" altLang="ru-RU" dirty="0"/>
              <a:t>Спортивный костюм (для занятий на улице).</a:t>
            </a:r>
          </a:p>
          <a:p>
            <a:r>
              <a:rPr lang="ru-RU" altLang="ru-RU" dirty="0"/>
              <a:t>Спортивная обувь (кеды, кроссовки).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7200" b="1" kern="1200" dirty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Как 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38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ru-RU" altLang="ru-RU" dirty="0"/>
              <a:t>правильно распорядиться временем, оставшимся до школы?</a:t>
            </a:r>
          </a:p>
          <a:p>
            <a:pPr algn="ctr" eaLnBrk="1" hangingPunct="1">
              <a:buNone/>
            </a:pPr>
            <a:r>
              <a:rPr lang="ru-RU" altLang="ru-RU" sz="7200" b="1" dirty="0">
                <a:solidFill>
                  <a:srgbClr val="CC3399"/>
                </a:solidFill>
              </a:rPr>
              <a:t>Что?</a:t>
            </a:r>
          </a:p>
          <a:p>
            <a:pPr eaLnBrk="1" hangingPunct="1"/>
            <a:r>
              <a:rPr lang="ru-RU" altLang="ru-RU" dirty="0"/>
              <a:t>нужно делать с ребенком, чему его сейчас учить?</a:t>
            </a:r>
            <a:endParaRPr lang="ru-RU" altLang="ru-RU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ru-RU" altLang="ru-RU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Пенал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 vert="horz" wrap="square" lIns="91440" tIns="45720" rIns="91440" bIns="45720" anchor="t" anchorCtr="0"/>
          <a:lstStyle/>
          <a:p>
            <a:r>
              <a:rPr lang="ru-RU" altLang="ru-RU" i="1" dirty="0">
                <a:solidFill>
                  <a:srgbClr val="C00000"/>
                </a:solidFill>
              </a:rPr>
              <a:t>Пенал должен быть прост в обращении и компактен. </a:t>
            </a:r>
          </a:p>
          <a:p>
            <a:r>
              <a:rPr lang="ru-RU" altLang="ru-RU" dirty="0"/>
              <a:t>Содержимое пенала: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000" dirty="0">
                <a:latin typeface="Times New Roman" panose="02020603050405020304" pitchFamily="18" charset="0"/>
              </a:rPr>
              <a:t>ручки: две синие (одна запасная), зеленая;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000" dirty="0">
                <a:latin typeface="Times New Roman" panose="02020603050405020304" pitchFamily="18" charset="0"/>
              </a:rPr>
              <a:t> два простых карандаша;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000" dirty="0">
                <a:latin typeface="Times New Roman" panose="02020603050405020304" pitchFamily="18" charset="0"/>
              </a:rPr>
              <a:t>шесть цветных карандашей;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000" dirty="0">
                <a:latin typeface="Times New Roman" panose="02020603050405020304" pitchFamily="18" charset="0"/>
              </a:rPr>
              <a:t>ластик, линейка (не более 15 см);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000" dirty="0">
                <a:latin typeface="Times New Roman" panose="02020603050405020304" pitchFamily="18" charset="0"/>
              </a:rPr>
              <a:t>точилка. </a:t>
            </a:r>
            <a:endParaRPr lang="ru-RU" altLang="ru-RU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13" cy="725487"/>
          </a:xfrm>
        </p:spPr>
        <p:txBody>
          <a:bodyPr vert="horz" wrap="square" lIns="91440" tIns="45720" rIns="91440" bIns="45720" anchor="ctr" anchorCtr="0"/>
          <a:lstStyle/>
          <a:p>
            <a:r>
              <a:rPr lang="ru-RU" altLang="ru-RU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Тетради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525963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80000"/>
              </a:lnSpc>
            </a:pPr>
            <a:r>
              <a:rPr lang="ru-RU" altLang="ru-RU" sz="2200" dirty="0">
                <a:latin typeface="Times New Roman" panose="02020603050405020304" pitchFamily="18" charset="0"/>
              </a:rPr>
              <a:t>Тетради для первоклассников </a:t>
            </a:r>
            <a:r>
              <a:rPr lang="ru-RU" altLang="ru-RU" sz="2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в косую линейку </a:t>
            </a:r>
            <a:r>
              <a:rPr lang="ru-RU" altLang="ru-RU" sz="2200" dirty="0">
                <a:latin typeface="Times New Roman" panose="02020603050405020304" pitchFamily="18" charset="0"/>
              </a:rPr>
              <a:t>(10 шт.).</a:t>
            </a:r>
          </a:p>
          <a:p>
            <a:pPr>
              <a:lnSpc>
                <a:spcPct val="80000"/>
              </a:lnSpc>
            </a:pPr>
            <a:r>
              <a:rPr lang="ru-RU" altLang="ru-RU" sz="2200" dirty="0">
                <a:latin typeface="Times New Roman" panose="02020603050405020304" pitchFamily="18" charset="0"/>
              </a:rPr>
              <a:t>Тетради </a:t>
            </a:r>
            <a:r>
              <a:rPr lang="ru-RU" altLang="ru-RU" sz="2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в клеточку </a:t>
            </a:r>
            <a:r>
              <a:rPr lang="ru-RU" altLang="ru-RU" sz="2200" dirty="0">
                <a:latin typeface="Times New Roman" panose="02020603050405020304" pitchFamily="18" charset="0"/>
              </a:rPr>
              <a:t>(10 шт.).</a:t>
            </a:r>
          </a:p>
          <a:p>
            <a:pPr>
              <a:lnSpc>
                <a:spcPct val="80000"/>
              </a:lnSpc>
            </a:pPr>
            <a:r>
              <a:rPr lang="ru-RU" altLang="ru-RU" sz="2200" dirty="0">
                <a:latin typeface="Times New Roman" panose="02020603050405020304" pitchFamily="18" charset="0"/>
              </a:rPr>
              <a:t>Обращайте внимание на качество и цвет бумаги в тетрадях. В некоторых из них слишком тонкая (типа газетной) бумага, которая рвется при надавливании ручкой или острым карандашом. Страницы не должны просвечиваться, иначе появится эффект промокашки. К тому же цвет бумаги часто далек от белого. Серый или желтоватый цвет бумаги заставляет школьников низко наклоняться над тетрадью, что особенно вредно для 6-7-летних малышей. Бумага в тетрадках должна быть белого цвета без посторонних вкраплений. А линии (клетки) - четкими и контрастными, желательно голубого, фиолетового и серого цветов (ни в коем случае не черного). Тогда малышу не придется напрягать зрение, чтобы попасть в клеточку. Важно, чтобы поля были четко выделены красным цветом.</a:t>
            </a:r>
            <a:endParaRPr lang="ru-RU" alt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iji2746-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650875"/>
            <a:ext cx="3286125" cy="620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biji45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38" y="260350"/>
            <a:ext cx="3128962" cy="3894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 descr="biji5732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8" y="2214563"/>
            <a:ext cx="3114675" cy="367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WordArt 5"/>
          <p:cNvSpPr>
            <a:spLocks noTextEdit="1"/>
          </p:cNvSpPr>
          <p:nvPr/>
        </p:nvSpPr>
        <p:spPr>
          <a:xfrm>
            <a:off x="900113" y="115888"/>
            <a:ext cx="201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ru-RU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Да!</a:t>
            </a:r>
          </a:p>
        </p:txBody>
      </p:sp>
      <p:sp>
        <p:nvSpPr>
          <p:cNvPr id="25606" name="WordArt 6"/>
          <p:cNvSpPr>
            <a:spLocks noTextEdit="1"/>
          </p:cNvSpPr>
          <p:nvPr/>
        </p:nvSpPr>
        <p:spPr>
          <a:xfrm>
            <a:off x="4356100" y="1125538"/>
            <a:ext cx="2232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ru-RU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Нет!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1470025"/>
          </a:xfrm>
        </p:spPr>
        <p:txBody>
          <a:bodyPr vert="horz" wrap="square" lIns="91440" tIns="45720" rIns="91440" bIns="45720" anchor="ctr" anchorCtr="0"/>
          <a:lstStyle/>
          <a:p>
            <a:pPr>
              <a:buClrTx/>
              <a:buSzTx/>
              <a:buFontTx/>
            </a:pPr>
            <a:r>
              <a:rPr lang="ru-RU" altLang="ru-RU" dirty="0"/>
              <a:t>Папка для тетрадей</a:t>
            </a:r>
          </a:p>
        </p:txBody>
      </p:sp>
      <p:sp>
        <p:nvSpPr>
          <p:cNvPr id="26627" name="Rectangle 5"/>
          <p:cNvSpPr>
            <a:spLocks noGrp="1"/>
          </p:cNvSpPr>
          <p:nvPr>
            <p:ph type="subTitle" idx="1"/>
          </p:nvPr>
        </p:nvSpPr>
        <p:spPr>
          <a:xfrm>
            <a:off x="4140200" y="2205038"/>
            <a:ext cx="4679950" cy="647700"/>
          </a:xfrm>
        </p:spPr>
        <p:txBody>
          <a:bodyPr vert="horz" wrap="square" lIns="91440" tIns="45720" rIns="91440" bIns="45720" anchor="t" anchorCtr="0"/>
          <a:lstStyle/>
          <a:p>
            <a:pPr>
              <a:buClrTx/>
              <a:buSzTx/>
            </a:pPr>
            <a:r>
              <a:rPr lang="ru-RU" altLang="ru-RU" kern="1200" dirty="0">
                <a:latin typeface="+mn-lt"/>
                <a:ea typeface="+mn-ea"/>
                <a:cs typeface="+mn-cs"/>
              </a:rPr>
              <a:t>Обложка для тетрадей и учебников</a:t>
            </a: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196975"/>
            <a:ext cx="3810000" cy="339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3284538"/>
            <a:ext cx="3382962" cy="227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958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71563"/>
            <a:ext cx="3195638" cy="311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WordArt 3"/>
          <p:cNvSpPr>
            <a:spLocks noTextEdit="1"/>
          </p:cNvSpPr>
          <p:nvPr/>
        </p:nvSpPr>
        <p:spPr>
          <a:xfrm>
            <a:off x="395288" y="260350"/>
            <a:ext cx="3462337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ru-RU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Папка для труда</a:t>
            </a:r>
          </a:p>
        </p:txBody>
      </p:sp>
      <p:sp>
        <p:nvSpPr>
          <p:cNvPr id="27652" name="WordArt 4"/>
          <p:cNvSpPr>
            <a:spLocks noTextEdit="1"/>
          </p:cNvSpPr>
          <p:nvPr/>
        </p:nvSpPr>
        <p:spPr>
          <a:xfrm>
            <a:off x="4000500" y="357188"/>
            <a:ext cx="3286125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ru-RU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и рисования</a:t>
            </a:r>
          </a:p>
        </p:txBody>
      </p:sp>
      <p:sp>
        <p:nvSpPr>
          <p:cNvPr id="27653" name="Прямоугольник 5"/>
          <p:cNvSpPr/>
          <p:nvPr/>
        </p:nvSpPr>
        <p:spPr>
          <a:xfrm>
            <a:off x="3714750" y="1071563"/>
            <a:ext cx="4572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Пластилин.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Тряпочка для рук.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Набор цветной бумаги.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Набор картона.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Белый картон.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2 альбома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Ножницы с закругленными концами.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Клеящий карандаш.</a:t>
            </a:r>
          </a:p>
        </p:txBody>
      </p:sp>
      <p:sp>
        <p:nvSpPr>
          <p:cNvPr id="27654" name="Прямоугольник 8"/>
          <p:cNvSpPr/>
          <p:nvPr/>
        </p:nvSpPr>
        <p:spPr>
          <a:xfrm>
            <a:off x="3714750" y="3286125"/>
            <a:ext cx="4572000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Набор акварельных красок (10 – 12 цветов).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Карандаши цветные (10 - 16 цветов).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Набор кистей 2- х  размеров (желательно из натурального волоса).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Баночка для воды (пластмассовая).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8926" y="1571611"/>
            <a:ext cx="5857916" cy="280076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1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Надеемся на сотрудничество и взаимопонимание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79"/>
            <a:ext cx="2291473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7200" b="1" kern="1200" dirty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Ответ прост: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14375" y="1357313"/>
            <a:ext cx="7900988" cy="2900362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spcBef>
                <a:spcPct val="0"/>
              </a:spcBef>
            </a:pPr>
            <a:r>
              <a:rPr lang="ru-RU" altLang="ru-RU" sz="2600" b="1" dirty="0">
                <a:latin typeface="Times New Roman" panose="02020603050405020304" pitchFamily="18" charset="0"/>
              </a:rPr>
              <a:t>Учить слышать и слушать собеседника;</a:t>
            </a:r>
          </a:p>
          <a:p>
            <a:pPr>
              <a:spcBef>
                <a:spcPct val="0"/>
              </a:spcBef>
            </a:pPr>
            <a:r>
              <a:rPr lang="ru-RU" altLang="ru-RU" sz="2600" b="1" dirty="0">
                <a:latin typeface="Times New Roman" panose="02020603050405020304" pitchFamily="18" charset="0"/>
              </a:rPr>
              <a:t> Заниматься общим развитием ребенка(беседуйте по вопросам, определяющим отношение к школе и уровень ориентирования в окружающем мире; развивайте устную речь, устный счет  в пределах 10);</a:t>
            </a:r>
          </a:p>
          <a:p>
            <a:pPr>
              <a:spcBef>
                <a:spcPct val="0"/>
              </a:spcBef>
            </a:pPr>
            <a:r>
              <a:rPr lang="ru-RU" altLang="ru-RU" sz="2600" b="1" dirty="0">
                <a:latin typeface="Times New Roman" panose="02020603050405020304" pitchFamily="18" charset="0"/>
              </a:rPr>
              <a:t>Особое внимание обратить на развитие мелкой моторики рук  (через занятия лепкой, конструированием, рисованием, аппликацией).</a:t>
            </a:r>
            <a:endParaRPr lang="ru-RU" altLang="ru-RU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857232"/>
            <a:ext cx="7786742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«Быть готовым к школе – не значит уметь читать, писать и считать.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Быть готовым к школе – </a:t>
            </a: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значит быть готовым всему этому научиться.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Венгер</a:t>
            </a: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Л. А.</a:t>
            </a:r>
            <a:endParaRPr kumimoji="0" lang="ru-RU" sz="5400" b="1" i="0" u="none" strike="noStrike" kern="1200" cap="none" spc="0" normalizeH="0" baseline="0" noProof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7" descr="D:\My Documents\рисунки и фотграфии\school218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63" y="2928938"/>
            <a:ext cx="3071812" cy="2836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75" y="285750"/>
            <a:ext cx="5922963" cy="2428875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должны 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знать родители о подготовке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будущих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первоклассников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200609010939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8" y="2857500"/>
            <a:ext cx="2928938" cy="3116263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8196" name="Рисунок 5" descr="image_3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311736">
            <a:off x="257175" y="341313"/>
            <a:ext cx="2182813" cy="18034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0" y="214313"/>
            <a:ext cx="4637088" cy="17145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Готовность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 школе -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Рисунок 5" descr="image_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311736">
            <a:off x="757238" y="698500"/>
            <a:ext cx="2182812" cy="18034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0" name="Прямоугольник 5"/>
          <p:cNvSpPr/>
          <p:nvPr/>
        </p:nvSpPr>
        <p:spPr>
          <a:xfrm>
            <a:off x="3286125" y="1857375"/>
            <a:ext cx="4786313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это не только набор определенных умений и навыков, которые должны быть сформированы у ребенка к 6-7 годам.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9221" name="Прямоугольник 6"/>
          <p:cNvSpPr/>
          <p:nvPr/>
        </p:nvSpPr>
        <p:spPr>
          <a:xfrm>
            <a:off x="1785938" y="4143375"/>
            <a:ext cx="50006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Готовность к школе включает в себя несколько компонентов: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500063"/>
            <a:ext cx="8072438" cy="928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Готовность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школе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500188"/>
            <a:ext cx="5072063" cy="457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Психологическая готовность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Интеллектуальная, мотивационная, волевая, коммуникативная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Физическая готовность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Здоровье, моторика рук, движения, возраст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Социальная готовность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Взаимоотношения с окружающими, отношение к самому себе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00038" y="1562100"/>
            <a:ext cx="7758113" cy="3543300"/>
          </a:xfrm>
        </p:spPr>
        <p:txBody>
          <a:bodyPr vert="horz" wrap="square" lIns="91440" tIns="45720" rIns="91440" bIns="45720" numCol="1" anchor="t" anchorCtr="0" compatLnSpc="1"/>
          <a:lstStyle/>
          <a:p>
            <a:r>
              <a:rPr lang="ru-RU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31.05.2021 года утвержден ФЕДЕРАЛЬНЫЙ ГОСУДАРСТВЕННЫЙ ОБРАЗОВАТЕЛЬНЫЙ СТАНДАРТ НАЧАЛЬНОГО ОБЩЕГО ОБРАЗОВАНИЯ </a:t>
            </a:r>
          </a:p>
          <a:p>
            <a:r>
              <a:rPr lang="ru-RU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 школы перешли на новые </a:t>
            </a:r>
            <a:r>
              <a:rPr lang="ru-RU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основные образовательные программы. </a:t>
            </a:r>
            <a:endParaRPr lang="ru-RU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единые программы обучения, они устанавливают обязательный базовый уровень требований к содержанию общего образования </a:t>
            </a:r>
          </a:p>
          <a:p>
            <a:pPr>
              <a:buNone/>
            </a:pPr>
            <a:r>
              <a:rPr lang="ru-RU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перешли на ФГОС с 1 сентября 2023 года (</a:t>
            </a:r>
            <a:r>
              <a:rPr lang="ru-RU" altLang="x-none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Федеральный закон от 24.09.2022г. №371-ФЗ</a:t>
            </a:r>
            <a:r>
              <a:rPr lang="ru-RU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r>
              <a:rPr lang="ru-RU" altLang="ru-RU" sz="2000" b="1" dirty="0"/>
              <a:t/>
            </a:r>
            <a:br>
              <a:rPr lang="ru-RU" altLang="ru-RU" sz="2000" b="1" dirty="0"/>
            </a:br>
            <a:endParaRPr lang="ru-RU" altLang="ru-RU" dirty="0"/>
          </a:p>
        </p:txBody>
      </p:sp>
      <p:pic>
        <p:nvPicPr>
          <p:cNvPr id="11267" name="Рисунок 4" descr="lgo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463" y="4724400"/>
            <a:ext cx="1933575" cy="1500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Рисунок 5" descr="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14313"/>
            <a:ext cx="4929188" cy="1344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72500" cy="560388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Запрос информационного общества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928688"/>
            <a:ext cx="7500938" cy="4071938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Нужен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обучаемый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способный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самостоятельно    учиться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многократно переучиваться в течение жизни,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готовый к самостоятельным действиям и принятию решений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Изменилась парадигма (цель) образования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от суммы знаний, умений и навыков к развитию личности учащегося через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универсальных учебных действий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CB21EF65445941843800191F74EFED" ma:contentTypeVersion="49" ma:contentTypeDescription="Создание документа." ma:contentTypeScope="" ma:versionID="899b832781f57f6fdae7915088bfa8b0">
  <xsd:schema xmlns:xsd="http://www.w3.org/2001/XMLSchema" xmlns:xs="http://www.w3.org/2001/XMLSchema" xmlns:p="http://schemas.microsoft.com/office/2006/metadata/properties" xmlns:ns2="9108e355-631b-446a-9dd9-f8a7e3f6943b" xmlns:ns3="4a252ca3-5a62-4c1c-90a6-29f4710e47f8" targetNamespace="http://schemas.microsoft.com/office/2006/metadata/properties" ma:root="true" ma:fieldsID="59a5af9f4ed16c75d58797ee7bee5b83" ns2:_="" ns3:_=""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3EED4F-61A2-4A1C-A99E-C158F1E11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08e355-631b-446a-9dd9-f8a7e3f6943b"/>
    <ds:schemaRef ds:uri="4a252ca3-5a62-4c1c-90a6-29f4710e4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87501D-88C5-4DCF-8C70-22F6EAD9FA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2CCDDC3-D9EA-49A2-95B1-AE261E4310D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AADF683-C7CE-488C-BAC6-EB738C02F63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108e355-631b-446a-9dd9-f8a7e3f6943b"/>
    <ds:schemaRef ds:uri="http://purl.org/dc/dcmitype/"/>
    <ds:schemaRef ds:uri="http://schemas.microsoft.com/office/infopath/2007/PartnerControls"/>
    <ds:schemaRef ds:uri="http://purl.org/dc/elements/1.1/"/>
    <ds:schemaRef ds:uri="4a252ca3-5a62-4c1c-90a6-29f4710e47f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Экран (4:3)</PresentationFormat>
  <Paragraphs>122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TS101908700</vt:lpstr>
      <vt:lpstr>Для родителей будущих первоклассников</vt:lpstr>
      <vt:lpstr>Как ?</vt:lpstr>
      <vt:lpstr>Ответ прост:</vt:lpstr>
      <vt:lpstr>Презентация PowerPoint</vt:lpstr>
      <vt:lpstr>Что должны  знать родители о подготовке будущих первоклассников   </vt:lpstr>
      <vt:lpstr>Готовность к школе - </vt:lpstr>
      <vt:lpstr>Готовность к школе</vt:lpstr>
      <vt:lpstr>Презентация PowerPoint</vt:lpstr>
      <vt:lpstr>  Запрос информационного общества</vt:lpstr>
      <vt:lpstr>                        Универсальные учебные действия           УНИВЕРСАЛЬНЫЕ УЧЕБНЫЕ ДЕЙСТВИЯ</vt:lpstr>
      <vt:lpstr>                  По новым  ФГОС вводится обязательная    внеурочная деятельность.     </vt:lpstr>
      <vt:lpstr>Презентация PowerPoint</vt:lpstr>
      <vt:lpstr>Презентация PowerPoint</vt:lpstr>
      <vt:lpstr>Основная особенность УМК заключается в их целостности</vt:lpstr>
      <vt:lpstr>УМК полностью соответствуют требованиям ФГОС нового поколения.</vt:lpstr>
      <vt:lpstr>Презентация PowerPoint</vt:lpstr>
      <vt:lpstr>Примерный набор канцелярских  и других принадлежностей для первоклассника. Всё должно быть подписано, кроме тетрадей.</vt:lpstr>
      <vt:lpstr>Школьная форма. </vt:lpstr>
      <vt:lpstr>Для уроков физкультуры.  </vt:lpstr>
      <vt:lpstr>Пенал</vt:lpstr>
      <vt:lpstr>Тетради</vt:lpstr>
      <vt:lpstr>Презентация PowerPoint</vt:lpstr>
      <vt:lpstr>Папка для тетрадей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116</cp:revision>
  <dcterms:created xsi:type="dcterms:W3CDTF">2010-09-12T08:31:00Z</dcterms:created>
  <dcterms:modified xsi:type="dcterms:W3CDTF">2025-05-26T17:01:38Z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  <property fmtid="{D5CDD505-2E9C-101B-9397-08002B2CF9AE}" pid="3" name="KSOProductBuildVer">
    <vt:lpwstr>1049-12.2.0.20795</vt:lpwstr>
  </property>
  <property fmtid="{D5CDD505-2E9C-101B-9397-08002B2CF9AE}" pid="4" name="ICV">
    <vt:lpwstr>CE5EBB30E33A4F959C87F9A923F53148_13</vt:lpwstr>
  </property>
  <property fmtid="{D5CDD505-2E9C-101B-9397-08002B2CF9AE}" pid="5" name="ContentTypeId">
    <vt:lpwstr>0x0101005ECB21EF65445941843800191F74EFED</vt:lpwstr>
  </property>
</Properties>
</file>