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95" r:id="rId3"/>
    <p:sldId id="304" r:id="rId4"/>
    <p:sldId id="307" r:id="rId5"/>
    <p:sldId id="300" r:id="rId6"/>
    <p:sldId id="302" r:id="rId7"/>
    <p:sldId id="306" r:id="rId8"/>
    <p:sldId id="282" r:id="rId9"/>
    <p:sldId id="281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CC00"/>
    <a:srgbClr val="9966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26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434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6A4A9A-9022-472B-B1FC-142DDB891F8B}" type="datetimeFigureOut">
              <a:rPr lang="ru-RU" smtClean="0"/>
              <a:pPr/>
              <a:t>18.11.2015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BBE34-FC7C-40F0-84F7-37F9D2ABFD5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795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144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6384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8603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41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0BBE34-FC7C-40F0-84F7-37F9D2ABFD5A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2118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8313" y="3671888"/>
            <a:ext cx="6048375" cy="1109662"/>
          </a:xfrm>
        </p:spPr>
        <p:txBody>
          <a:bodyPr/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4532313"/>
            <a:ext cx="6048375" cy="696912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6775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0388" y="1984375"/>
            <a:ext cx="1909762" cy="44672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76338" y="1984375"/>
            <a:ext cx="5581650" cy="44672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9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616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93088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76338" y="2492375"/>
            <a:ext cx="3744912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73650" y="2492375"/>
            <a:ext cx="3746500" cy="39592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37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32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661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656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66626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0776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87450" y="1984375"/>
            <a:ext cx="65532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2375"/>
            <a:ext cx="7643812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8676456" cy="2643182"/>
          </a:xfrm>
          <a:noFill/>
        </p:spPr>
        <p:txBody>
          <a:bodyPr/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</a:rPr>
              <a:t/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Психолого-педагогическое </a:t>
            </a:r>
            <a:r>
              <a:rPr lang="ru-RU" sz="3600" i="1" dirty="0">
                <a:solidFill>
                  <a:srgbClr val="C00000"/>
                </a:solidFill>
              </a:rPr>
              <a:t>сопровождение </a:t>
            </a:r>
            <a:r>
              <a:rPr lang="ru-RU" sz="3600" i="1" dirty="0" smtClean="0">
                <a:solidFill>
                  <a:srgbClr val="C00000"/>
                </a:solidFill>
              </a:rPr>
              <a:t>старшеклассников </a:t>
            </a:r>
            <a:br>
              <a:rPr lang="ru-RU" sz="3600" i="1" dirty="0" smtClean="0">
                <a:solidFill>
                  <a:srgbClr val="C00000"/>
                </a:solidFill>
              </a:rPr>
            </a:br>
            <a:r>
              <a:rPr lang="ru-RU" sz="3600" i="1" dirty="0" smtClean="0">
                <a:solidFill>
                  <a:srgbClr val="C00000"/>
                </a:solidFill>
              </a:rPr>
              <a:t>к государственной итоговой аттестации</a:t>
            </a:r>
            <a:r>
              <a:rPr lang="en-US" sz="3600" i="1" dirty="0" smtClean="0">
                <a:solidFill>
                  <a:srgbClr val="C00000"/>
                </a:solidFill>
              </a:rPr>
              <a:t> </a:t>
            </a:r>
            <a:endParaRPr lang="uk-UA" sz="3600" i="1" dirty="0">
              <a:solidFill>
                <a:srgbClr val="C00000"/>
              </a:solidFill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28" y="4857760"/>
            <a:ext cx="4113683" cy="1834048"/>
          </a:xfrm>
        </p:spPr>
        <p:txBody>
          <a:bodyPr/>
          <a:lstStyle/>
          <a:p>
            <a:pPr>
              <a:defRPr/>
            </a:pP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Куракина Е.Ю. к.п.н., 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педагог-психолог                                                                               </a:t>
            </a:r>
            <a:r>
              <a:rPr lang="en-US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ru-RU" sz="20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декан факультета содержания и методики обучения  КОИРО                                                                     </a:t>
            </a:r>
            <a: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2000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3600" i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>
              <a:defRPr/>
            </a:pPr>
            <a:r>
              <a:rPr lang="en-US" sz="1600" dirty="0" smtClean="0">
                <a:solidFill>
                  <a:srgbClr val="FFFF8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600" i="1" dirty="0">
              <a:solidFill>
                <a:srgbClr val="51360C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992888" cy="864097"/>
          </a:xfrm>
        </p:spPr>
        <p:txBody>
          <a:bodyPr/>
          <a:lstStyle/>
          <a:p>
            <a:pPr algn="ctr"/>
            <a:r>
              <a:rPr lang="ru-RU" sz="3200" b="1" dirty="0" smtClean="0"/>
              <a:t>Составляющие готовности выпускников к ЕГЭ и ГИА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-121925" y="1268760"/>
            <a:ext cx="5184576" cy="5589239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000" dirty="0">
                <a:solidFill>
                  <a:schemeClr val="bg2"/>
                </a:solidFill>
              </a:rPr>
              <a:t>В готовности учащихся к сдаче экзамена в форме ЕГЭ и ГИА  выделены следующие составляющие: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информационная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(информированность о правилах поведения на экзамене, информированность о правилах заполнения бланков и т.д.);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предметная готовность </a:t>
            </a:r>
            <a:r>
              <a:rPr lang="ru-RU" sz="2000" dirty="0">
                <a:solidFill>
                  <a:schemeClr val="bg2"/>
                </a:solidFill>
              </a:rPr>
              <a:t>или содержательная (готовность по определенному предмету, умение решать тестовые задания); </a:t>
            </a:r>
          </a:p>
          <a:p>
            <a:pPr>
              <a:lnSpc>
                <a:spcPct val="80000"/>
              </a:lnSpc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готовность</a:t>
            </a:r>
            <a:r>
              <a:rPr lang="ru-RU" sz="2000" dirty="0">
                <a:solidFill>
                  <a:srgbClr val="C00000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(состояние готовности – "настрой", внутренняя настроенность на определенное поведение, ориентированность на целесообразные действия, актуализация и приспособление возможностей личности для успешных действий в ситуации сдачи экзамена). </a:t>
            </a:r>
            <a:r>
              <a:rPr lang="ru-RU" sz="2000" b="1" dirty="0">
                <a:solidFill>
                  <a:schemeClr val="bg2"/>
                </a:solidFill>
              </a:rPr>
              <a:t> </a:t>
            </a:r>
            <a:endParaRPr lang="ru-RU" sz="2000" dirty="0">
              <a:solidFill>
                <a:schemeClr val="bg2"/>
              </a:solidFill>
            </a:endParaRPr>
          </a:p>
          <a:p>
            <a:endParaRPr lang="ru-RU" dirty="0">
              <a:solidFill>
                <a:schemeClr val="bg2"/>
              </a:solidFill>
            </a:endParaRPr>
          </a:p>
        </p:txBody>
      </p:sp>
      <p:pic>
        <p:nvPicPr>
          <p:cNvPr id="5" name="Picture 2" descr="C:\Documents and Settings\1\Рабочий стол\психол. подготовка к ЭГЭ\1337346311_9ob5yupdkwvzlmgricob9ws9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46312" y="1176002"/>
            <a:ext cx="3847261" cy="2563237"/>
          </a:xfrm>
          <a:prstGeom prst="rect">
            <a:avLst/>
          </a:prstGeom>
          <a:noFill/>
        </p:spPr>
      </p:pic>
      <p:pic>
        <p:nvPicPr>
          <p:cNvPr id="6" name="Picture 3" descr="C:\Documents and Settings\1\Рабочий стол\психол. подготовка к ЭГЭ\lsv0210-21_600x6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62651" y="3818451"/>
            <a:ext cx="3908077" cy="30003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2008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"/>
            <a:ext cx="8929718" cy="785794"/>
          </a:xfrm>
        </p:spPr>
        <p:txBody>
          <a:bodyPr/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>
                <a:solidFill>
                  <a:srgbClr val="C00000"/>
                </a:solidFill>
              </a:rPr>
              <a:t>Почему дети так волнуются?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642918"/>
            <a:ext cx="5929322" cy="6215082"/>
          </a:xfrm>
        </p:spPr>
        <p:txBody>
          <a:bodyPr/>
          <a:lstStyle/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Сомневаются в полноте и прочности своих знаний.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Сомневаются </a:t>
            </a:r>
            <a:r>
              <a:rPr lang="ru-RU" sz="2400" b="1" dirty="0" smtClean="0">
                <a:solidFill>
                  <a:srgbClr val="C00000"/>
                </a:solidFill>
              </a:rPr>
              <a:t>в собственных способностях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: умении логически мыслить, анализировать, концентрировать и распределять внимание.</a:t>
            </a:r>
          </a:p>
          <a:p>
            <a:pPr lvl="0"/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Испытывают страх перед экзаменом в силу личностных особенностей - </a:t>
            </a:r>
            <a:r>
              <a:rPr lang="ru-RU" sz="2400" b="1" dirty="0" smtClean="0">
                <a:solidFill>
                  <a:srgbClr val="C00000"/>
                </a:solidFill>
              </a:rPr>
              <a:t>тревожности, неуверенности в себе.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Боятся незнакомой, неопределенной ситуации</a:t>
            </a:r>
            <a:r>
              <a:rPr lang="ru-RU" sz="2400" dirty="0" smtClean="0">
                <a:solidFill>
                  <a:srgbClr val="C00000"/>
                </a:solidFill>
              </a:rPr>
              <a:t>.</a:t>
            </a:r>
          </a:p>
          <a:p>
            <a:pPr lvl="0"/>
            <a:r>
              <a:rPr lang="ru-RU" sz="2400" b="1" dirty="0" smtClean="0">
                <a:solidFill>
                  <a:srgbClr val="C00000"/>
                </a:solidFill>
              </a:rPr>
              <a:t>Испытывают повышенную ответственность перед родителями и школой.</a:t>
            </a: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sz="2400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52" name="Picture 4" descr="C:\Documents and Settings\1\Рабочий стол\родит собрание\9krKh4dRHK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97500" y="1071546"/>
            <a:ext cx="3746500" cy="2381881"/>
          </a:xfrm>
          <a:prstGeom prst="rect">
            <a:avLst/>
          </a:prstGeom>
          <a:noFill/>
        </p:spPr>
      </p:pic>
      <p:pic>
        <p:nvPicPr>
          <p:cNvPr id="10" name="Picture 2" descr="C:\Documents and Settings\1\Рабочий стол\психол. подготовка к ЭГЭ\13967078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3750258"/>
            <a:ext cx="3786182" cy="2127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450" y="332657"/>
            <a:ext cx="6553200" cy="936104"/>
          </a:xfrm>
        </p:spPr>
        <p:txBody>
          <a:bodyPr/>
          <a:lstStyle/>
          <a:p>
            <a:pPr algn="ctr"/>
            <a:r>
              <a:rPr lang="ru-RU" b="1" dirty="0"/>
              <a:t>Что такое психологическая поддержка?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268762"/>
            <a:ext cx="5076056" cy="5589238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Психологическая поддержка </a:t>
            </a:r>
            <a:endParaRPr lang="ru-RU" sz="2000" b="1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ru-RU" sz="2000" b="1" dirty="0">
                <a:solidFill>
                  <a:srgbClr val="C00000"/>
                </a:solidFill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</a:rPr>
              <a:t>    – </a:t>
            </a:r>
            <a:r>
              <a:rPr lang="ru-RU" sz="2000" b="1" dirty="0">
                <a:solidFill>
                  <a:srgbClr val="C00000"/>
                </a:solidFill>
              </a:rPr>
              <a:t>это процесс</a:t>
            </a:r>
            <a:r>
              <a:rPr lang="ru-RU" sz="2000" b="1" dirty="0" smtClean="0">
                <a:solidFill>
                  <a:srgbClr val="C00000"/>
                </a:solidFill>
              </a:rPr>
              <a:t>:</a:t>
            </a:r>
            <a:endParaRPr lang="ru-RU" sz="2000" b="1" dirty="0"/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в котором взрослый сосредотачивается на позитивных сторонах и преимуществах ребенка с целью укрепления его самооценки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 поверить в себя и в свои способности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помогает избежать ошибок</a:t>
            </a:r>
            <a:r>
              <a:rPr lang="ru-RU" sz="1800" b="1" dirty="0" smtClean="0">
                <a:solidFill>
                  <a:srgbClr val="008000"/>
                </a:solidFill>
              </a:rPr>
              <a:t>;</a:t>
            </a:r>
            <a:endParaRPr lang="ru-RU" sz="1800" b="1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1800" b="1" dirty="0">
                <a:solidFill>
                  <a:srgbClr val="008000"/>
                </a:solidFill>
              </a:rPr>
              <a:t>который поддерживает  при неудачах.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21250" y="1268761"/>
            <a:ext cx="4006850" cy="5589239"/>
          </a:xfrm>
        </p:spPr>
        <p:txBody>
          <a:bodyPr/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2400" b="1" dirty="0">
                <a:solidFill>
                  <a:srgbClr val="008000"/>
                </a:solidFill>
              </a:rPr>
              <a:t>Необходимо</a:t>
            </a:r>
            <a:r>
              <a:rPr lang="ru-RU" sz="2400" b="1" dirty="0" smtClean="0">
                <a:solidFill>
                  <a:srgbClr val="008000"/>
                </a:solidFill>
              </a:rPr>
              <a:t>:</a:t>
            </a:r>
            <a:endParaRPr lang="ru-RU" sz="2400" b="1" i="1" u="sng" dirty="0">
              <a:solidFill>
                <a:srgbClr val="008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забыть о прошлых неудачах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помочь  обрести уверенность в том, что человек справится с данной задачей</a:t>
            </a:r>
            <a:r>
              <a:rPr lang="ru-RU" sz="2000" b="1" dirty="0" smtClean="0">
                <a:solidFill>
                  <a:srgbClr val="C00000"/>
                </a:solidFill>
              </a:rPr>
              <a:t>;</a:t>
            </a:r>
            <a:endParaRPr lang="ru-RU" sz="2000" b="1" dirty="0">
              <a:solidFill>
                <a:srgbClr val="C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ru-RU" sz="2000" b="1" dirty="0">
                <a:solidFill>
                  <a:srgbClr val="C00000"/>
                </a:solidFill>
              </a:rPr>
              <a:t>помнить о прошлых удачах и возвращаться к ним, а не к ошибкам.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2" y="3946097"/>
            <a:ext cx="3594411" cy="28941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5" y="4155164"/>
            <a:ext cx="3826127" cy="263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4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3"/>
            <a:ext cx="8643966" cy="85725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Как помочь детям во время экзаменов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42984"/>
            <a:ext cx="9144000" cy="6174448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1.Не тревожьтесь о количестве баллов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, которые ребенок получит на экзамене, и не критикуйте ребенка после экзамена. Внушайте ребенку мысль, что </a:t>
            </a:r>
            <a:r>
              <a:rPr lang="ru-RU" sz="2400" b="1" dirty="0" smtClean="0">
                <a:solidFill>
                  <a:srgbClr val="C00000"/>
                </a:solidFill>
              </a:rPr>
              <a:t>количество баллов не является совершенным измерением его возможностей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    2.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Обеспечьте дома </a:t>
            </a:r>
            <a:r>
              <a:rPr lang="ru-RU" sz="2400" b="1" dirty="0" smtClean="0">
                <a:solidFill>
                  <a:srgbClr val="C00000"/>
                </a:solidFill>
              </a:rPr>
              <a:t>удобное место для занятий,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проследите, чтобы никто из домашних не мешал.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2.Обратите внимание на </a:t>
            </a:r>
            <a:r>
              <a:rPr lang="ru-RU" sz="2400" b="1" dirty="0" smtClean="0">
                <a:solidFill>
                  <a:srgbClr val="C00000"/>
                </a:solidFill>
              </a:rPr>
              <a:t>питание ребенка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: во время интенсивного умственного напряжения ему необходима  разнообразная пища и сбалансированный комплекс витаминов ( рыба, творог, орехи, курага и т.д. стимулируют работу головного мозга)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3.Наблюдайте за </a:t>
            </a:r>
            <a:r>
              <a:rPr lang="ru-RU" sz="2400" b="1" dirty="0" smtClean="0">
                <a:solidFill>
                  <a:srgbClr val="C00000"/>
                </a:solidFill>
              </a:rPr>
              <a:t>самочувствием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ребенка. Контролируйте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режим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ребенка, не допускайте перегрузок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ru-RU" sz="2400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   4.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Помогите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детям </a:t>
            </a:r>
            <a:r>
              <a:rPr lang="ru-RU" sz="2400" b="1" dirty="0" smtClean="0">
                <a:solidFill>
                  <a:srgbClr val="C00000"/>
                </a:solidFill>
              </a:rPr>
              <a:t>распределить темы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подготовки по дням. </a:t>
            </a:r>
            <a:b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accent2">
                    <a:lumMod val="75000"/>
                  </a:schemeClr>
                </a:solidFill>
              </a:rPr>
              <a:t>5. Во время тренировки по тестовым заданиям приучайте ребенка </a:t>
            </a:r>
            <a:r>
              <a:rPr lang="ru-RU" sz="2400" b="1" dirty="0" smtClean="0">
                <a:solidFill>
                  <a:srgbClr val="C00000"/>
                </a:solidFill>
              </a:rPr>
              <a:t>ориентироваться во </a:t>
            </a:r>
            <a:r>
              <a:rPr lang="ru-RU" sz="2400" b="1" dirty="0" smtClean="0">
                <a:solidFill>
                  <a:srgbClr val="C00000"/>
                </a:solidFill>
              </a:rPr>
              <a:t>времени</a:t>
            </a:r>
            <a:endParaRPr lang="ru-RU" sz="2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357166"/>
            <a:ext cx="9144000" cy="6500834"/>
          </a:xfrm>
        </p:spPr>
        <p:txBody>
          <a:bodyPr/>
          <a:lstStyle/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/>
              <a:t>	</a:t>
            </a:r>
            <a:r>
              <a:rPr lang="ru-RU" sz="2400" b="1" dirty="0" smtClean="0">
                <a:solidFill>
                  <a:srgbClr val="C00000"/>
                </a:solidFill>
              </a:rPr>
              <a:t>6.Подбадривайте детей, хвалите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их за то, что они делают хорошо. </a:t>
            </a:r>
            <a:b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rgbClr val="C00000"/>
                </a:solidFill>
              </a:rPr>
              <a:t>7.Повышайте их уверенность в себе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, так как чем больше ребенок боится неудачи, тем более вероятности допущения ошибок.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8.Не повышайте тревожность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ребенка накануне экзаменов – это может отрицательно сказаться на результате тестирования. 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     9 .Накануне экзамена обеспечьте ребенку полноценный отдых, он </a:t>
            </a:r>
            <a:r>
              <a:rPr lang="ru-RU" sz="2400" b="1" dirty="0" smtClean="0">
                <a:solidFill>
                  <a:srgbClr val="C00000"/>
                </a:solidFill>
              </a:rPr>
              <a:t>должен отдохнуть и как следует выспаться. </a:t>
            </a:r>
            <a:br>
              <a:rPr lang="ru-RU" sz="2400" b="1" dirty="0" smtClean="0">
                <a:solidFill>
                  <a:srgbClr val="C0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  <a:p>
            <a:pPr>
              <a:lnSpc>
                <a:spcPct val="80000"/>
              </a:lnSpc>
              <a:defRPr/>
            </a:pPr>
            <a:endParaRPr lang="ru-RU" dirty="0" smtClean="0"/>
          </a:p>
          <a:p>
            <a:endParaRPr lang="ru-RU" b="1" dirty="0"/>
          </a:p>
        </p:txBody>
      </p:sp>
      <p:pic>
        <p:nvPicPr>
          <p:cNvPr id="7" name="Picture 9" descr="____________ ______ - ____________________ __ ______11_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533" y="3714752"/>
            <a:ext cx="4007207" cy="271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C:\Documents and Settings\1\Рабочий стол\родит собрание\image006_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32400000" flipV="1">
            <a:off x="5143504" y="3677957"/>
            <a:ext cx="3429024" cy="28582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4294967295"/>
          </p:nvPr>
        </p:nvSpPr>
        <p:spPr>
          <a:xfrm>
            <a:off x="0" y="0"/>
            <a:ext cx="9144000" cy="6858001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Чтобы поддержать ребенка необходимо: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Опираться на сильные стороны ребенка;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     Помочь  ребенку  в  формировании  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адекватной позитивной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   самооценки </a:t>
            </a:r>
          </a:p>
          <a:p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Избегать подчеркивания промахов ребенка;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Проявлять веру в ребенка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сочувствие к нему, уверенность в его силах;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 Создать дома обстановку дружелюбия и уважения</a:t>
            </a: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, уметь и хотеть демонстрировать  любовь и уважение к ребенку;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chemeClr val="bg2">
                    <a:lumMod val="75000"/>
                  </a:schemeClr>
                </a:solidFill>
                <a:latin typeface="+mj-lt"/>
              </a:rPr>
              <a:t>Настраивать  детей  на  </a:t>
            </a: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позитивный       результат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Научить   организованности 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Не  связывать ЕГЭ  с  единственным  фактором, </a:t>
            </a:r>
          </a:p>
          <a:p>
            <a:pPr marL="0">
              <a:lnSpc>
                <a:spcPct val="80000"/>
              </a:lnSpc>
              <a:spcBef>
                <a:spcPts val="0"/>
              </a:spcBef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+mj-lt"/>
              </a:rPr>
              <a:t>     имеющий  значение  для  будущего  ребенка</a:t>
            </a:r>
          </a:p>
          <a:p>
            <a:endParaRPr lang="ru-RU" sz="1800" b="1" dirty="0">
              <a:solidFill>
                <a:schemeClr val="bg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3" name="Picture 2" descr="C:\Documents and Settings\1\Рабочий стол\родит собрание\1419449230_42-21111479_chapeau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4000504"/>
            <a:ext cx="4643470" cy="261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9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8786842" cy="1071571"/>
          </a:xfrm>
        </p:spPr>
        <p:txBody>
          <a:bodyPr/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Позитивные утверждения перед экзаменом!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Documents and Settings\1\Рабочий стол\психол. подготовка к ЭГЭ\24082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4051477" cy="3690150"/>
          </a:xfrm>
          <a:prstGeom prst="rect">
            <a:avLst/>
          </a:prstGeom>
          <a:noFill/>
        </p:spPr>
      </p:pic>
      <p:pic>
        <p:nvPicPr>
          <p:cNvPr id="1027" name="Picture 3" descr="C:\Documents and Settings\1\Рабочий стол\психол. подготовка к ЭГЭ\61xHrm9SyF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16" y="1643050"/>
            <a:ext cx="4857784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8786842" cy="1714488"/>
          </a:xfrm>
        </p:spPr>
        <p:txBody>
          <a:bodyPr/>
          <a:lstStyle/>
          <a:p>
            <a:pPr algn="ctr"/>
            <a:r>
              <a:rPr lang="ru-RU" sz="4400" b="1" i="1" dirty="0" smtClean="0">
                <a:solidFill>
                  <a:srgbClr val="C00000"/>
                </a:solidFill>
              </a:rPr>
              <a:t>Успехов, Вам,  и вашим детям  дорогие родители!!!</a:t>
            </a:r>
            <a:endParaRPr lang="ru-RU" sz="4400" b="1" i="1" dirty="0">
              <a:solidFill>
                <a:srgbClr val="C00000"/>
              </a:solidFill>
            </a:endParaRPr>
          </a:p>
        </p:txBody>
      </p:sp>
      <p:pic>
        <p:nvPicPr>
          <p:cNvPr id="7" name="Picture 2" descr="C:\Documents and Settings\1\Рабочий стол\психол. подготовка к ЭГЭ\ege13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28662" y="1857364"/>
            <a:ext cx="6786610" cy="46311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rasivo">
  <a:themeElements>
    <a:clrScheme name="template 3">
      <a:dk1>
        <a:srgbClr val="4D4D4D"/>
      </a:dk1>
      <a:lt1>
        <a:srgbClr val="FFFFFF"/>
      </a:lt1>
      <a:dk2>
        <a:srgbClr val="4D4D4D"/>
      </a:dk2>
      <a:lt2>
        <a:srgbClr val="003399"/>
      </a:lt2>
      <a:accent1>
        <a:srgbClr val="66CCFF"/>
      </a:accent1>
      <a:accent2>
        <a:srgbClr val="3366FF"/>
      </a:accent2>
      <a:accent3>
        <a:srgbClr val="FFFFFF"/>
      </a:accent3>
      <a:accent4>
        <a:srgbClr val="404040"/>
      </a:accent4>
      <a:accent5>
        <a:srgbClr val="B8E2FF"/>
      </a:accent5>
      <a:accent6>
        <a:srgbClr val="2D5CE7"/>
      </a:accent6>
      <a:hlink>
        <a:srgbClr val="FFCC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0099FF"/>
        </a:lt2>
        <a:accent1>
          <a:srgbClr val="003399"/>
        </a:accent1>
        <a:accent2>
          <a:srgbClr val="CCECFF"/>
        </a:accent2>
        <a:accent3>
          <a:srgbClr val="FFFFFF"/>
        </a:accent3>
        <a:accent4>
          <a:srgbClr val="404040"/>
        </a:accent4>
        <a:accent5>
          <a:srgbClr val="AAADCA"/>
        </a:accent5>
        <a:accent6>
          <a:srgbClr val="B9D6E7"/>
        </a:accent6>
        <a:hlink>
          <a:srgbClr val="6699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333333"/>
        </a:dk1>
        <a:lt1>
          <a:srgbClr val="FFFFFF"/>
        </a:lt1>
        <a:dk2>
          <a:srgbClr val="808080"/>
        </a:dk2>
        <a:lt2>
          <a:srgbClr val="003366"/>
        </a:lt2>
        <a:accent1>
          <a:srgbClr val="6699FF"/>
        </a:accent1>
        <a:accent2>
          <a:srgbClr val="990000"/>
        </a:accent2>
        <a:accent3>
          <a:srgbClr val="FFFFFF"/>
        </a:accent3>
        <a:accent4>
          <a:srgbClr val="2A2A2A"/>
        </a:accent4>
        <a:accent5>
          <a:srgbClr val="B8CAFF"/>
        </a:accent5>
        <a:accent6>
          <a:srgbClr val="8A0000"/>
        </a:accent6>
        <a:hlink>
          <a:srgbClr val="0066C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CC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E2FF"/>
        </a:accent5>
        <a:accent6>
          <a:srgbClr val="2D5CE7"/>
        </a:accent6>
        <a:hlink>
          <a:srgbClr val="FFCC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3366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2D5C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B90000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003399"/>
        </a:lt2>
        <a:accent1>
          <a:srgbClr val="6699FF"/>
        </a:accent1>
        <a:accent2>
          <a:srgbClr val="99CCFF"/>
        </a:accent2>
        <a:accent3>
          <a:srgbClr val="FFFFFF"/>
        </a:accent3>
        <a:accent4>
          <a:srgbClr val="404040"/>
        </a:accent4>
        <a:accent5>
          <a:srgbClr val="B8CAFF"/>
        </a:accent5>
        <a:accent6>
          <a:srgbClr val="8AB9E7"/>
        </a:accent6>
        <a:hlink>
          <a:srgbClr val="0099F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ECB21EF65445941843800191F74EFED" ma:contentTypeVersion="49" ma:contentTypeDescription="Создание документа." ma:contentTypeScope="" ma:versionID="899b832781f57f6fdae7915088bfa8b0">
  <xsd:schema xmlns:xsd="http://www.w3.org/2001/XMLSchema" xmlns:xs="http://www.w3.org/2001/XMLSchema" xmlns:p="http://schemas.microsoft.com/office/2006/metadata/properties" xmlns:ns2="9108e355-631b-446a-9dd9-f8a7e3f6943b" xmlns:ns3="4a252ca3-5a62-4c1c-90a6-29f4710e47f8" targetNamespace="http://schemas.microsoft.com/office/2006/metadata/properties" ma:root="true" ma:fieldsID="59a5af9f4ed16c75d58797ee7bee5b83" ns2:_="" ns3:_=""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9E6BC9B-8E2C-4AF3-85A9-7E5618877000}"/>
</file>

<file path=customXml/itemProps2.xml><?xml version="1.0" encoding="utf-8"?>
<ds:datastoreItem xmlns:ds="http://schemas.openxmlformats.org/officeDocument/2006/customXml" ds:itemID="{4FBBADB6-B245-4628-8B48-F657CEBC28FD}"/>
</file>

<file path=customXml/itemProps3.xml><?xml version="1.0" encoding="utf-8"?>
<ds:datastoreItem xmlns:ds="http://schemas.openxmlformats.org/officeDocument/2006/customXml" ds:itemID="{AC84462F-1912-4231-955A-5125A13E1160}"/>
</file>

<file path=customXml/itemProps4.xml><?xml version="1.0" encoding="utf-8"?>
<ds:datastoreItem xmlns:ds="http://schemas.openxmlformats.org/officeDocument/2006/customXml" ds:itemID="{B73BD01E-690F-4206-87E4-B60F685949B6}"/>
</file>

<file path=docProps/app.xml><?xml version="1.0" encoding="utf-8"?>
<Properties xmlns="http://schemas.openxmlformats.org/officeDocument/2006/extended-properties" xmlns:vt="http://schemas.openxmlformats.org/officeDocument/2006/docPropsVTypes">
  <Template>krasivo</Template>
  <TotalTime>583</TotalTime>
  <Words>325</Words>
  <Application>Microsoft Office PowerPoint</Application>
  <PresentationFormat>Экран (4:3)</PresentationFormat>
  <Paragraphs>51</Paragraphs>
  <Slides>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Tahoma</vt:lpstr>
      <vt:lpstr>Times New Roman</vt:lpstr>
      <vt:lpstr>krasivo</vt:lpstr>
      <vt:lpstr> Психолого-педагогическое сопровождение старшеклассников  к государственной итоговой аттестации </vt:lpstr>
      <vt:lpstr>Составляющие готовности выпускников к ЕГЭ и ГИА</vt:lpstr>
      <vt:lpstr> Почему дети так волнуются? </vt:lpstr>
      <vt:lpstr>Что такое психологическая поддержка?</vt:lpstr>
      <vt:lpstr>Как помочь детям во время экзаменов</vt:lpstr>
      <vt:lpstr>Презентация PowerPoint</vt:lpstr>
      <vt:lpstr>Презентация PowerPoint</vt:lpstr>
      <vt:lpstr>Позитивные утверждения перед экзаменом!</vt:lpstr>
      <vt:lpstr>Успехов, Вам,  и вашим детям  дорогие родители!!!</vt:lpstr>
    </vt:vector>
  </TitlesOfParts>
  <Company>DNA Project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FOX</cp:lastModifiedBy>
  <cp:revision>85</cp:revision>
  <dcterms:created xsi:type="dcterms:W3CDTF">2014-06-01T14:22:45Z</dcterms:created>
  <dcterms:modified xsi:type="dcterms:W3CDTF">2015-11-18T17:29:10Z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0x0101005ECB21EF65445941843800191F74EFED</vt:lpwstr>
  </property>
</Properties>
</file>