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2" r:id="rId4"/>
    <p:sldId id="257" r:id="rId5"/>
    <p:sldId id="266" r:id="rId6"/>
    <p:sldId id="260" r:id="rId7"/>
    <p:sldId id="258" r:id="rId8"/>
    <p:sldId id="263" r:id="rId9"/>
    <p:sldId id="264" r:id="rId10"/>
    <p:sldId id="265" r:id="rId11"/>
    <p:sldId id="267" r:id="rId12"/>
    <p:sldId id="26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FF99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BFAD0B6-3A49-4349-B5F8-179726931B81}" type="datetimeFigureOut">
              <a:rPr lang="ru-RU" smtClean="0"/>
              <a:pPr/>
              <a:t>01.03.2010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84E3F68-A4A7-4FA5-81B3-77114F7C2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FAD0B6-3A49-4349-B5F8-179726931B81}" type="datetimeFigureOut">
              <a:rPr lang="ru-RU" smtClean="0"/>
              <a:pPr/>
              <a:t>01.03.2010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4E3F68-A4A7-4FA5-81B3-77114F7C2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BFAD0B6-3A49-4349-B5F8-179726931B81}" type="datetimeFigureOut">
              <a:rPr lang="ru-RU" smtClean="0"/>
              <a:pPr/>
              <a:t>01.03.2010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84E3F68-A4A7-4FA5-81B3-77114F7C2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FAD0B6-3A49-4349-B5F8-179726931B81}" type="datetimeFigureOut">
              <a:rPr lang="ru-RU" smtClean="0"/>
              <a:pPr/>
              <a:t>01.03.2010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4E3F68-A4A7-4FA5-81B3-77114F7C2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BFAD0B6-3A49-4349-B5F8-179726931B81}" type="datetimeFigureOut">
              <a:rPr lang="ru-RU" smtClean="0"/>
              <a:pPr/>
              <a:t>01.03.2010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84E3F68-A4A7-4FA5-81B3-77114F7C2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FAD0B6-3A49-4349-B5F8-179726931B81}" type="datetimeFigureOut">
              <a:rPr lang="ru-RU" smtClean="0"/>
              <a:pPr/>
              <a:t>01.03.2010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4E3F68-A4A7-4FA5-81B3-77114F7C2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FAD0B6-3A49-4349-B5F8-179726931B81}" type="datetimeFigureOut">
              <a:rPr lang="ru-RU" smtClean="0"/>
              <a:pPr/>
              <a:t>01.03.2010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4E3F68-A4A7-4FA5-81B3-77114F7C2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FAD0B6-3A49-4349-B5F8-179726931B81}" type="datetimeFigureOut">
              <a:rPr lang="ru-RU" smtClean="0"/>
              <a:pPr/>
              <a:t>01.03.2010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4E3F68-A4A7-4FA5-81B3-77114F7C2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BFAD0B6-3A49-4349-B5F8-179726931B81}" type="datetimeFigureOut">
              <a:rPr lang="ru-RU" smtClean="0"/>
              <a:pPr/>
              <a:t>01.03.2010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4E3F68-A4A7-4FA5-81B3-77114F7C2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FAD0B6-3A49-4349-B5F8-179726931B81}" type="datetimeFigureOut">
              <a:rPr lang="ru-RU" smtClean="0"/>
              <a:pPr/>
              <a:t>01.03.2010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4E3F68-A4A7-4FA5-81B3-77114F7C2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FAD0B6-3A49-4349-B5F8-179726931B81}" type="datetimeFigureOut">
              <a:rPr lang="ru-RU" smtClean="0"/>
              <a:pPr/>
              <a:t>01.03.2010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4E3F68-A4A7-4FA5-81B3-77114F7C29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BFAD0B6-3A49-4349-B5F8-179726931B81}" type="datetimeFigureOut">
              <a:rPr lang="ru-RU" smtClean="0"/>
              <a:pPr/>
              <a:t>01.03.2010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84E3F68-A4A7-4FA5-81B3-77114F7C2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hemistry-chemists.com/Issues/ChemistryAndChemists_1_2009.pdf" TargetMode="External"/><Relationship Id="rId2" Type="http://schemas.openxmlformats.org/officeDocument/2006/relationships/hyperlink" Target="http://revolution.allbest.ru/chemistry/00040246_0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nauka.ssu.samara.ru/CHIM/STAT/YASH/yash.htm" TargetMode="External"/><Relationship Id="rId4" Type="http://schemas.openxmlformats.org/officeDocument/2006/relationships/hyperlink" Target="http://ermine.narod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44" y="5357826"/>
            <a:ext cx="5114778" cy="1101248"/>
          </a:xfrm>
        </p:spPr>
        <p:txBody>
          <a:bodyPr/>
          <a:lstStyle/>
          <a:p>
            <a:r>
              <a:rPr lang="ru-RU" dirty="0" smtClean="0"/>
              <a:t>Учитель химии</a:t>
            </a:r>
          </a:p>
          <a:p>
            <a:r>
              <a:rPr lang="ru-RU" dirty="0" smtClean="0"/>
              <a:t>Верстина Елена Владиславовна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86182" y="1571612"/>
            <a:ext cx="3973011" cy="2554545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 мире</a:t>
            </a:r>
          </a:p>
          <a:p>
            <a:pPr algn="ctr"/>
            <a:r>
              <a:rPr lang="ru-RU" sz="8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запахов</a:t>
            </a:r>
            <a:endParaRPr lang="ru-RU" sz="8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36" y="285728"/>
            <a:ext cx="5000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МОУ гимназия № 33 г. Костромы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1026" name="Picture 2" descr="K:\ИНТЕРНЕТ+\рисунки\гвоздик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214950"/>
            <a:ext cx="1849688" cy="13081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ертикальный свиток 4"/>
          <p:cNvSpPr/>
          <p:nvPr/>
        </p:nvSpPr>
        <p:spPr>
          <a:xfrm>
            <a:off x="-500098" y="142852"/>
            <a:ext cx="9358378" cy="6715148"/>
          </a:xfrm>
          <a:prstGeom prst="verticalScroll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14282" y="0"/>
            <a:ext cx="792961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</a:rPr>
              <a:t>Задание 4.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Соберите информацию по теме, оформите её в виде презентации, буклета и др.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Представьте для обсуждения на следующем уроке.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2364462"/>
            <a:ext cx="821537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</a:rPr>
              <a:t>Темы </a:t>
            </a:r>
          </a:p>
          <a:p>
            <a:pPr>
              <a:buFont typeface="Wingdings" pitchFamily="2" charset="2"/>
              <a:buChar char="Ø"/>
            </a:pPr>
            <a:r>
              <a:rPr lang="ru-RU" sz="3200" i="1" dirty="0" smtClean="0">
                <a:solidFill>
                  <a:schemeClr val="tx2">
                    <a:lumMod val="50000"/>
                  </a:schemeClr>
                </a:solidFill>
              </a:rPr>
              <a:t>История запахов</a:t>
            </a:r>
          </a:p>
          <a:p>
            <a:pPr>
              <a:buFont typeface="Wingdings" pitchFamily="2" charset="2"/>
              <a:buChar char="Ø"/>
            </a:pPr>
            <a:r>
              <a:rPr lang="ru-RU" sz="3200" i="1" dirty="0" smtClean="0">
                <a:solidFill>
                  <a:schemeClr val="tx2">
                    <a:lumMod val="50000"/>
                  </a:schemeClr>
                </a:solidFill>
              </a:rPr>
              <a:t>Значение запаха для животных</a:t>
            </a:r>
          </a:p>
          <a:p>
            <a:pPr>
              <a:buFont typeface="Wingdings" pitchFamily="2" charset="2"/>
              <a:buChar char="Ø"/>
            </a:pPr>
            <a:r>
              <a:rPr lang="ru-RU" sz="3200" i="1" dirty="0" smtClean="0">
                <a:solidFill>
                  <a:schemeClr val="tx2">
                    <a:lumMod val="50000"/>
                  </a:schemeClr>
                </a:solidFill>
              </a:rPr>
              <a:t>Значение запаха для человека</a:t>
            </a:r>
          </a:p>
          <a:p>
            <a:pPr>
              <a:buFont typeface="Wingdings" pitchFamily="2" charset="2"/>
              <a:buChar char="Ø"/>
            </a:pPr>
            <a:r>
              <a:rPr lang="ru-RU" sz="3200" i="1" dirty="0" smtClean="0">
                <a:solidFill>
                  <a:schemeClr val="tx2">
                    <a:lumMod val="50000"/>
                  </a:schemeClr>
                </a:solidFill>
              </a:rPr>
              <a:t>Как мы ощущаем запахи</a:t>
            </a:r>
          </a:p>
          <a:p>
            <a:pPr>
              <a:buFont typeface="Wingdings" pitchFamily="2" charset="2"/>
              <a:buChar char="Ø"/>
            </a:pPr>
            <a:r>
              <a:rPr lang="ru-RU" sz="3200" i="1" dirty="0" smtClean="0">
                <a:solidFill>
                  <a:schemeClr val="tx2">
                    <a:lumMod val="50000"/>
                  </a:schemeClr>
                </a:solidFill>
              </a:rPr>
              <a:t>Натуральные и синтетические душистые вещества</a:t>
            </a:r>
          </a:p>
          <a:p>
            <a:pPr>
              <a:buFont typeface="Wingdings" pitchFamily="2" charset="2"/>
              <a:buChar char="Ø"/>
            </a:pPr>
            <a:r>
              <a:rPr lang="ru-RU" sz="3200" i="1" dirty="0" smtClean="0">
                <a:solidFill>
                  <a:schemeClr val="tx2">
                    <a:lumMod val="50000"/>
                  </a:schemeClr>
                </a:solidFill>
              </a:rPr>
              <a:t>Влияние запаха на </a:t>
            </a:r>
            <a:r>
              <a:rPr lang="ru-RU" sz="3200" i="1" dirty="0" err="1" smtClean="0">
                <a:solidFill>
                  <a:schemeClr val="tx2">
                    <a:lumMod val="50000"/>
                  </a:schemeClr>
                </a:solidFill>
              </a:rPr>
              <a:t>человека.Ароматерапия</a:t>
            </a:r>
            <a:endParaRPr lang="ru-RU" sz="32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Горизонтальный свиток 2"/>
          <p:cNvSpPr/>
          <p:nvPr/>
        </p:nvSpPr>
        <p:spPr>
          <a:xfrm>
            <a:off x="571472" y="1000108"/>
            <a:ext cx="7286676" cy="5000660"/>
          </a:xfrm>
          <a:prstGeom prst="horizontalScroll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Горизонтальный свиток 1"/>
          <p:cNvSpPr/>
          <p:nvPr/>
        </p:nvSpPr>
        <p:spPr>
          <a:xfrm>
            <a:off x="928662" y="1857364"/>
            <a:ext cx="6105006" cy="3394531"/>
          </a:xfrm>
          <a:prstGeom prst="horizontalScroll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31550" cmpd="sng">
                  <a:solidFill>
                    <a:schemeClr val="tx2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работу</a:t>
            </a:r>
            <a:r>
              <a:rPr lang="ru-RU" sz="8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  <a:endParaRPr lang="ru-RU" sz="8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357166"/>
            <a:ext cx="721523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Источники:</a:t>
            </a:r>
          </a:p>
          <a:p>
            <a:r>
              <a:rPr lang="ru-RU" dirty="0" smtClean="0">
                <a:solidFill>
                  <a:srgbClr val="FFFF99"/>
                </a:solidFill>
              </a:rPr>
              <a:t>1.</a:t>
            </a:r>
            <a:r>
              <a:rPr lang="en-US" u="sng" dirty="0" smtClean="0">
                <a:solidFill>
                  <a:srgbClr val="FFFF99"/>
                </a:solidFill>
              </a:rPr>
              <a:t>http://</a:t>
            </a:r>
            <a:r>
              <a:rPr lang="en-US" u="sng" dirty="0" smtClean="0">
                <a:solidFill>
                  <a:srgbClr val="FFFF99"/>
                </a:solidFill>
              </a:rPr>
              <a:t>images.yandex.ru</a:t>
            </a:r>
            <a:endParaRPr lang="ru-RU" u="sng" dirty="0" smtClean="0">
              <a:solidFill>
                <a:srgbClr val="FFFF99"/>
              </a:solidFill>
            </a:endParaRPr>
          </a:p>
          <a:p>
            <a:r>
              <a:rPr lang="ru-RU" dirty="0" smtClean="0">
                <a:solidFill>
                  <a:srgbClr val="FFFF99"/>
                </a:solidFill>
              </a:rPr>
              <a:t>2. </a:t>
            </a:r>
            <a:r>
              <a:rPr lang="ru-RU" u="sng" dirty="0" smtClean="0">
                <a:hlinkClick r:id="rId2"/>
              </a:rPr>
              <a:t>http://revolution.allbest.ru/chemistry/00040246_0.html</a:t>
            </a:r>
            <a:endParaRPr lang="ru-RU" dirty="0" smtClean="0"/>
          </a:p>
          <a:p>
            <a:r>
              <a:rPr lang="ru-RU" dirty="0" smtClean="0">
                <a:solidFill>
                  <a:srgbClr val="FFFF99"/>
                </a:solidFill>
              </a:rPr>
              <a:t>3. </a:t>
            </a:r>
            <a:r>
              <a:rPr lang="ru-RU" u="sng" dirty="0" smtClean="0">
                <a:hlinkClick r:id="rId3"/>
              </a:rPr>
              <a:t>http</a:t>
            </a:r>
            <a:r>
              <a:rPr lang="ru-RU" u="sng" smtClean="0">
                <a:hlinkClick r:id="rId3"/>
              </a:rPr>
              <a:t>://</a:t>
            </a:r>
            <a:r>
              <a:rPr lang="ru-RU" u="sng" smtClean="0">
                <a:hlinkClick r:id="rId3"/>
              </a:rPr>
              <a:t>chemistry-chemists.com/Issues/ChemistryAndChemists_1_2009.pdf</a:t>
            </a:r>
            <a:endParaRPr lang="ru-RU" dirty="0" smtClean="0"/>
          </a:p>
          <a:p>
            <a:r>
              <a:rPr lang="ru-RU" dirty="0" smtClean="0">
                <a:solidFill>
                  <a:srgbClr val="FFFF99"/>
                </a:solidFill>
              </a:rPr>
              <a:t>4. </a:t>
            </a:r>
            <a:r>
              <a:rPr lang="ru-RU" dirty="0" smtClean="0">
                <a:hlinkClick r:id="rId4"/>
              </a:rPr>
              <a:t>http://ermine.narod.ru</a:t>
            </a:r>
            <a:endParaRPr lang="ru-RU" dirty="0" smtClean="0"/>
          </a:p>
          <a:p>
            <a:r>
              <a:rPr lang="ru-RU" dirty="0" smtClean="0">
                <a:solidFill>
                  <a:srgbClr val="FFFF99"/>
                </a:solidFill>
              </a:rPr>
              <a:t>5. </a:t>
            </a:r>
            <a:r>
              <a:rPr lang="ru-RU" u="sng" dirty="0" smtClean="0">
                <a:hlinkClick r:id="rId5"/>
              </a:rPr>
              <a:t>http://nauka.ssu.samara.ru/CHIM/STAT/YASH/yash.htm</a:t>
            </a:r>
            <a:endParaRPr lang="ru-RU" dirty="0" smtClean="0"/>
          </a:p>
          <a:p>
            <a:endParaRPr lang="ru-RU" dirty="0" smtClean="0">
              <a:solidFill>
                <a:srgbClr val="FFFF99"/>
              </a:solidFill>
            </a:endParaRPr>
          </a:p>
          <a:p>
            <a:endParaRPr lang="ru-RU" u="sng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71472" y="2857496"/>
            <a:ext cx="71438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Запаховый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орга'н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исполнил восхитительно бодрящее «травяное каприччио» — журчащие арпеджио тимьяна и лаванды, розмарина, мирта, эстрагона; ряд смелых модуляций по всей гамме пряностей, кончая амброй; и медленный возврат через сандал, камфару, кедр и свежескошенное сено»,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 писал англичанин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Олдос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Хаксли в своем «Дивном новом мире», романе о том, как усовершенствовать этот мир при помощи запахов.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 rot="10800000" flipV="1">
            <a:off x="4071934" y="938554"/>
            <a:ext cx="357186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</a:rPr>
              <a:t>Художник Брейгель Старший, Ян (Бархатный).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</a:rPr>
              <a:t>Запах.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3694633" cy="2284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2071678"/>
            <a:ext cx="62865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i="1" dirty="0" smtClean="0">
                <a:solidFill>
                  <a:schemeClr val="tx2">
                    <a:lumMod val="75000"/>
                  </a:schemeClr>
                </a:solidFill>
              </a:rPr>
              <a:t>Что такое запах?</a:t>
            </a:r>
            <a:endParaRPr lang="ru-RU" sz="80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074" name="Picture 2" descr="K:\ИНТЕРНЕТ+\рисунки\запах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2643206" cy="1779759"/>
          </a:xfrm>
          <a:prstGeom prst="rect">
            <a:avLst/>
          </a:prstGeom>
          <a:noFill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4714884"/>
            <a:ext cx="3000396" cy="186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2000240"/>
            <a:ext cx="700092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«</a:t>
            </a:r>
            <a:r>
              <a:rPr lang="ru-RU" sz="3600" b="1" dirty="0" err="1" smtClean="0">
                <a:solidFill>
                  <a:schemeClr val="tx2">
                    <a:lumMod val="50000"/>
                  </a:schemeClr>
                </a:solidFill>
              </a:rPr>
              <a:t>За́пах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— это специфическое ощущение присутствия в воздухе летучих веществ, обнаруживаемых химическими рецепторами обоняния расположенными в носовой полости человека и животных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.»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214678" y="4500570"/>
            <a:ext cx="485778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Times New Roman" pitchFamily="18" charset="0"/>
              </a:rPr>
              <a:t>Одорология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Times New Roman" pitchFamily="18" charset="0"/>
              </a:rPr>
              <a:t> — наука о запахах. Различают несколько направлений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Times New Roman" pitchFamily="18" charset="0"/>
              </a:rPr>
              <a:t>одорологии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Times New Roman" pitchFamily="18" charset="0"/>
              </a:rPr>
              <a:t>: медицинская, криминалистическая, психологическая.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428604"/>
            <a:ext cx="721523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«</a:t>
            </a:r>
            <a:r>
              <a:rPr lang="ru-RU" sz="3600" b="1" dirty="0">
                <a:solidFill>
                  <a:schemeClr val="tx2">
                    <a:lumMod val="50000"/>
                  </a:schemeClr>
                </a:solidFill>
              </a:rPr>
              <a:t>Запах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–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это свойство вещества, которое распознается обонянием и используется для гигиенической оценки окружающей среды и пищи».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500570"/>
            <a:ext cx="2630021" cy="1782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714356"/>
            <a:ext cx="67151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Выполните тест «Химия запахов»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На сколько вопросов вы можете ответить уверенно?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2643182"/>
            <a:ext cx="642942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</a:rPr>
              <a:t>Цель урока: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Обобщить и систематизировать знания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Выяснить химическую природу запаха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Обсудить значение и применение запахов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http://im4-tub.yandex.net/i?id=182939546&amp;tov=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1785950" cy="1671258"/>
          </a:xfrm>
          <a:prstGeom prst="rect">
            <a:avLst/>
          </a:prstGeom>
          <a:noFill/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285984" y="500042"/>
            <a:ext cx="535785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400" b="1" dirty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</a:rPr>
              <a:t>К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</a:rPr>
              <a:t>лассификация запахов: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49" name="Picture 1" descr="F:\ИНТЕРНЕТ+\для проекта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4923246"/>
            <a:ext cx="2228856" cy="168712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00100" y="2000240"/>
            <a:ext cx="61436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</a:rPr>
              <a:t>гнилостный, острый, эфирный, мятный, цветочный, мускусный, камфорный.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3786190"/>
            <a:ext cx="51435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</a:rPr>
              <a:t>Молярная масса душистых веществ, как правило, не превышает 300 г/моль. Запах более выражен у тех веществ, молекулы которых имеют разветвленный углеродный скелет. Приятный запах присущ соединениям, молекулы которых содержат более 6 атомов углерода в цепи. На силу и характер запахов влияют различные виды изомерии. Иногда запах зависит и от концентрации вещества</a:t>
            </a:r>
            <a:r>
              <a:rPr lang="ru-RU" dirty="0" smtClean="0">
                <a:latin typeface="Arial" pitchFamily="34" charset="0"/>
                <a:ea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ертикальный свиток 4"/>
          <p:cNvSpPr/>
          <p:nvPr/>
        </p:nvSpPr>
        <p:spPr>
          <a:xfrm>
            <a:off x="0" y="500042"/>
            <a:ext cx="8215338" cy="6072230"/>
          </a:xfrm>
          <a:prstGeom prst="verticalScroll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28662" y="1285860"/>
            <a:ext cx="6286544" cy="372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Задание 1.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Познакомьтесь с предложенными вам формулами.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Найдите общую функциональную группу.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Укажите класс органических веществ и характер их запахов.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свиток 2"/>
          <p:cNvSpPr/>
          <p:nvPr/>
        </p:nvSpPr>
        <p:spPr>
          <a:xfrm>
            <a:off x="-214346" y="285728"/>
            <a:ext cx="8786874" cy="6143668"/>
          </a:xfrm>
          <a:prstGeom prst="verticalScroll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857224" y="785794"/>
            <a:ext cx="692948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Задание 2.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Определите вещество по описанию и запаху (вещество находится в пробирке)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Дайте характеристику этого вещества  по плану, представленному в таблице.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Занесите в таблицу характеристики веществ, данные другими группами.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свиток 2"/>
          <p:cNvSpPr/>
          <p:nvPr/>
        </p:nvSpPr>
        <p:spPr>
          <a:xfrm>
            <a:off x="0" y="357166"/>
            <a:ext cx="8572528" cy="5929354"/>
          </a:xfrm>
          <a:prstGeom prst="verticalScroll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071538" y="785794"/>
            <a:ext cx="657229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Задание 3.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С помощью качественных реакций и знания  физических свойств (запаха) распознайте вещества, находящиеся в пробирках с номерами.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_dlc_DocId xmlns="4a252ca3-5a62-4c1c-90a6-29f4710e47f8">AWJJH2MPE6E2-319710059-110</_dlc_DocId>
    <_dlc_DocIdUrl xmlns="4a252ca3-5a62-4c1c-90a6-29f4710e47f8">
      <Url>http://edu-sps.koiro.local/Kostroma_EDU/Gimn33/_layouts/15/DocIdRedir.aspx?ID=AWJJH2MPE6E2-319710059-110</Url>
      <Description>AWJJH2MPE6E2-319710059-110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941255C20EA73468592D6FDC51BF9B0" ma:contentTypeVersion="49" ma:contentTypeDescription="Создание документа." ma:contentTypeScope="" ma:versionID="0ad6b0ac17844151c92a33f98c4b8374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B56D0B8-A34D-4D83-B8D4-D78EB0843BE8}"/>
</file>

<file path=customXml/itemProps2.xml><?xml version="1.0" encoding="utf-8"?>
<ds:datastoreItem xmlns:ds="http://schemas.openxmlformats.org/officeDocument/2006/customXml" ds:itemID="{9514DBE5-BA5D-4C3D-B08B-FEDEE910B7F5}"/>
</file>

<file path=customXml/itemProps3.xml><?xml version="1.0" encoding="utf-8"?>
<ds:datastoreItem xmlns:ds="http://schemas.openxmlformats.org/officeDocument/2006/customXml" ds:itemID="{E97362BF-1629-4088-A158-73200799E780}"/>
</file>

<file path=customXml/itemProps4.xml><?xml version="1.0" encoding="utf-8"?>
<ds:datastoreItem xmlns:ds="http://schemas.openxmlformats.org/officeDocument/2006/customXml" ds:itemID="{3B057956-AD35-4B3D-9954-7005F26E2365}"/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447</TotalTime>
  <Words>431</Words>
  <Application>Microsoft Office PowerPoint</Application>
  <PresentationFormat>Экран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Wg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FoM</dc:creator>
  <cp:lastModifiedBy>Педагог</cp:lastModifiedBy>
  <cp:revision>37</cp:revision>
  <dcterms:created xsi:type="dcterms:W3CDTF">2010-02-26T19:17:16Z</dcterms:created>
  <dcterms:modified xsi:type="dcterms:W3CDTF">2010-03-01T13:32:12Z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0x0101001941255C20EA73468592D6FDC51BF9B0</vt:lpwstr>
  </property>
  <property fmtid="{D5CDD505-2E9C-101B-9397-08002B2CF9AE}" pid="3" name="_dlc_DocIdItemGuid">
    <vt:lpwstr>ba42d75c-f0ae-4286-a813-34d42e19da81</vt:lpwstr>
  </property>
</Properties>
</file>