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57" r:id="rId5"/>
    <p:sldId id="266" r:id="rId6"/>
    <p:sldId id="260" r:id="rId7"/>
    <p:sldId id="258" r:id="rId8"/>
    <p:sldId id="263" r:id="rId9"/>
    <p:sldId id="264" r:id="rId10"/>
    <p:sldId id="265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FAD0B6-3A49-4349-B5F8-179726931B81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4E3F68-A4A7-4FA5-81B3-77114F7C2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-chemists.com/Issues/ChemistryAndChemists_1_2009.pdf" TargetMode="External"/><Relationship Id="rId2" Type="http://schemas.openxmlformats.org/officeDocument/2006/relationships/hyperlink" Target="http://revolution.allbest.ru/chemistry/00040246_0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auka.ssu.samara.ru/CHIM/STAT/YASH/yash.htm" TargetMode="External"/><Relationship Id="rId4" Type="http://schemas.openxmlformats.org/officeDocument/2006/relationships/hyperlink" Target="http://ermine.naro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357826"/>
            <a:ext cx="5114778" cy="1101248"/>
          </a:xfrm>
        </p:spPr>
        <p:txBody>
          <a:bodyPr/>
          <a:lstStyle/>
          <a:p>
            <a:r>
              <a:rPr lang="ru-RU" dirty="0" smtClean="0"/>
              <a:t>Учитель химии</a:t>
            </a:r>
          </a:p>
          <a:p>
            <a:r>
              <a:rPr lang="ru-RU" dirty="0" smtClean="0"/>
              <a:t>Верстина Елена Владиславовна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571612"/>
            <a:ext cx="3973011" cy="2554545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мире</a:t>
            </a:r>
          </a:p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запахов</a:t>
            </a:r>
            <a:endParaRPr lang="ru-RU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36" y="285728"/>
            <a:ext cx="5000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МОУ гимназия № 33 г. Костромы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K:\ИНТЕРНЕТ+\рисунки\гвозди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214950"/>
            <a:ext cx="1849688" cy="1308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-500098" y="142852"/>
            <a:ext cx="9358378" cy="6715148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282" y="0"/>
            <a:ext cx="79296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Задание 4.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Соберите информацию по теме, оформите её в виде презентации, буклета и др.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Представьте для обсуждения на следующем уроке.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364462"/>
            <a:ext cx="821537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Темы 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История запахов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Значение запаха для животных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Значение запаха для человека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Как мы ощущаем запахи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Натуральные и синтетические душистые вещества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Влияние запаха на </a:t>
            </a:r>
            <a:r>
              <a:rPr lang="ru-RU" sz="3200" i="1" dirty="0" err="1" smtClean="0">
                <a:solidFill>
                  <a:schemeClr val="tx2">
                    <a:lumMod val="50000"/>
                  </a:schemeClr>
                </a:solidFill>
              </a:rPr>
              <a:t>человека.Ароматерапия</a:t>
            </a:r>
            <a:endParaRPr lang="ru-RU" sz="32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71472" y="1000108"/>
            <a:ext cx="7286676" cy="500066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928662" y="1857364"/>
            <a:ext cx="6105006" cy="3394531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solidFill>
                    <a:schemeClr val="tx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работу</a:t>
            </a:r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215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Источники: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1.</a:t>
            </a:r>
            <a:r>
              <a:rPr lang="en-US" u="sng" dirty="0" smtClean="0">
                <a:solidFill>
                  <a:srgbClr val="FFFF99"/>
                </a:solidFill>
              </a:rPr>
              <a:t>http://</a:t>
            </a:r>
            <a:r>
              <a:rPr lang="en-US" u="sng" dirty="0" smtClean="0">
                <a:solidFill>
                  <a:srgbClr val="FFFF99"/>
                </a:solidFill>
              </a:rPr>
              <a:t>images.yandex.ru</a:t>
            </a:r>
            <a:endParaRPr lang="ru-RU" u="sng" dirty="0" smtClean="0">
              <a:solidFill>
                <a:srgbClr val="FFFF99"/>
              </a:solidFill>
            </a:endParaRPr>
          </a:p>
          <a:p>
            <a:r>
              <a:rPr lang="ru-RU" dirty="0" smtClean="0">
                <a:solidFill>
                  <a:srgbClr val="FFFF99"/>
                </a:solidFill>
              </a:rPr>
              <a:t>2. </a:t>
            </a:r>
            <a:r>
              <a:rPr lang="ru-RU" u="sng" dirty="0" smtClean="0">
                <a:hlinkClick r:id="rId2"/>
              </a:rPr>
              <a:t>http://revolution.allbest.ru/chemistry/00040246_0.html</a:t>
            </a:r>
            <a:endParaRPr lang="ru-RU" dirty="0" smtClean="0"/>
          </a:p>
          <a:p>
            <a:r>
              <a:rPr lang="ru-RU" dirty="0" smtClean="0">
                <a:solidFill>
                  <a:srgbClr val="FFFF99"/>
                </a:solidFill>
              </a:rPr>
              <a:t>3. </a:t>
            </a:r>
            <a:r>
              <a:rPr lang="ru-RU" u="sng" dirty="0" smtClean="0">
                <a:hlinkClick r:id="rId3"/>
              </a:rPr>
              <a:t>http</a:t>
            </a:r>
            <a:r>
              <a:rPr lang="ru-RU" u="sng" smtClean="0">
                <a:hlinkClick r:id="rId3"/>
              </a:rPr>
              <a:t>://</a:t>
            </a:r>
            <a:r>
              <a:rPr lang="ru-RU" u="sng" smtClean="0">
                <a:hlinkClick r:id="rId3"/>
              </a:rPr>
              <a:t>chemistry-chemists.com/Issues/ChemistryAndChemists_1_2009.pdf</a:t>
            </a:r>
            <a:endParaRPr lang="ru-RU" dirty="0" smtClean="0"/>
          </a:p>
          <a:p>
            <a:r>
              <a:rPr lang="ru-RU" dirty="0" smtClean="0">
                <a:solidFill>
                  <a:srgbClr val="FFFF99"/>
                </a:solidFill>
              </a:rPr>
              <a:t>4. </a:t>
            </a:r>
            <a:r>
              <a:rPr lang="ru-RU" dirty="0" smtClean="0">
                <a:hlinkClick r:id="rId4"/>
              </a:rPr>
              <a:t>http://ermine.narod.ru</a:t>
            </a:r>
            <a:endParaRPr lang="ru-RU" dirty="0" smtClean="0"/>
          </a:p>
          <a:p>
            <a:r>
              <a:rPr lang="ru-RU" dirty="0" smtClean="0">
                <a:solidFill>
                  <a:srgbClr val="FFFF99"/>
                </a:solidFill>
              </a:rPr>
              <a:t>5. </a:t>
            </a:r>
            <a:r>
              <a:rPr lang="ru-RU" u="sng" dirty="0" smtClean="0">
                <a:hlinkClick r:id="rId5"/>
              </a:rPr>
              <a:t>http://nauka.ssu.samara.ru/CHIM/STAT/YASH/yash.htm</a:t>
            </a:r>
            <a:endParaRPr lang="ru-RU" dirty="0" smtClean="0"/>
          </a:p>
          <a:p>
            <a:endParaRPr lang="ru-RU" dirty="0" smtClean="0">
              <a:solidFill>
                <a:srgbClr val="FFFF99"/>
              </a:solidFill>
            </a:endParaRPr>
          </a:p>
          <a:p>
            <a:endParaRPr lang="ru-RU" u="sng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2857496"/>
            <a:ext cx="7143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Запаховый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орга'н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исполнил восхитительно бодрящее «травяное каприччио» — журчащие арпеджио тимьяна и лаванды, розмарина, мирта, эстрагона; ряд смелых модуляций по всей гамме пряностей, кончая амброй; и медленный возврат через сандал, камфару, кедр и свежескошенное сено»,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 писал англичанин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Олдос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Хаксли в своем «Дивном новом мире», романе о том, как усовершенствовать этот мир при помощи запахов.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4071934" y="938554"/>
            <a:ext cx="35718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Художник Брейгель Старший, Ян (Бархатный).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Запах.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694633" cy="228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071678"/>
            <a:ext cx="628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</a:rPr>
              <a:t>Что такое запах?</a:t>
            </a:r>
            <a:endParaRPr lang="ru-RU" sz="8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K:\ИНТЕРНЕТ+\рисунки\запа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643206" cy="1779759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714884"/>
            <a:ext cx="3000396" cy="186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000240"/>
            <a:ext cx="700092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За́пах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— это специфическое ощущение присутствия в воздухе летучих веществ, обнаруживаемых химическими рецепторами обоняния расположенными в носовой полости человека и животных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.»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14678" y="4500570"/>
            <a:ext cx="48577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</a:rPr>
              <a:t>Одорология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</a:rPr>
              <a:t> — наука о запахах. Различают несколько направлений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</a:rPr>
              <a:t>одорологии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Times New Roman" pitchFamily="18" charset="0"/>
              </a:rPr>
              <a:t>: медицинская, криминалистическая, психологическая.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28604"/>
            <a:ext cx="7215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Запах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это свойство вещества, которое распознается обонянием и используется для гигиенической оценки окружающей среды и пищи».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00570"/>
            <a:ext cx="2630021" cy="178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Выполните тест «Химия запахов»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На сколько вопросов вы можете ответить уверенно?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64294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Цель урока: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Обобщить и систематизировать знания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Выяснить химическую природу запаха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Обсудить значение и применение запахов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im4-tub.yandex.net/i?id=182939546&amp;tov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785950" cy="1671258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5984" y="500042"/>
            <a:ext cx="53578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</a:rPr>
              <a:t>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</a:rPr>
              <a:t>лассификация запахов: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" name="Picture 1" descr="F:\ИНТЕРНЕТ+\для проекта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923246"/>
            <a:ext cx="2228856" cy="16871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2000240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</a:rPr>
              <a:t>гнилостный, острый, эфирный, мятный, цветочный, мускусный, камфорный.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786190"/>
            <a:ext cx="51435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Молярная масса душистых веществ, как правило, не превышает 300 г/моль. Запах более выражен у тех веществ, молекулы которых имеют разветвленный углеродный скелет. Приятный запах присущ соединениям, молекулы которых содержат более 6 атомов углерода в цепи. На силу и характер запахов влияют различные виды изомерии. Иногда запах зависит и от концентрации вещества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500042"/>
            <a:ext cx="8215338" cy="6072230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662" y="1285860"/>
            <a:ext cx="6286544" cy="372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Задание 1.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Познакомьтесь с предложенными вам формулами.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Найдите общую функциональную группу.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Укажите класс органических веществ и характер их запахов.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-214346" y="285728"/>
            <a:ext cx="8786874" cy="6143668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57224" y="785794"/>
            <a:ext cx="692948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Задание 2.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Определите вещество по описанию и запаху (вещество находится в пробирке)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Дайте характеристику этого вещества  по плану, представленному в таблице.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Занесите в таблицу характеристики веществ, данные другими группами.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0" y="357166"/>
            <a:ext cx="8572528" cy="5929354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1538" y="785794"/>
            <a:ext cx="65722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Задание 3.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 помощью качественных реакций и знания  физических свойств (запаха) распознайте вещества, находящиеся в пробирках с номерами.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4a252ca3-5a62-4c1c-90a6-29f4710e47f8">AWJJH2MPE6E2-319710059-110</_dlc_DocId>
    <_dlc_DocIdUrl xmlns="4a252ca3-5a62-4c1c-90a6-29f4710e47f8">
      <Url>http://edu-sps.koiro.local/Kostroma_EDU/Gimn33/_layouts/15/DocIdRedir.aspx?ID=AWJJH2MPE6E2-319710059-110</Url>
      <Description>AWJJH2MPE6E2-319710059-110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941255C20EA73468592D6FDC51BF9B0" ma:contentTypeVersion="49" ma:contentTypeDescription="Создание документа." ma:contentTypeScope="" ma:versionID="0ad6b0ac17844151c92a33f98c4b837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56D0B8-A34D-4D83-B8D4-D78EB0843BE8}"/>
</file>

<file path=customXml/itemProps2.xml><?xml version="1.0" encoding="utf-8"?>
<ds:datastoreItem xmlns:ds="http://schemas.openxmlformats.org/officeDocument/2006/customXml" ds:itemID="{9514DBE5-BA5D-4C3D-B08B-FEDEE910B7F5}"/>
</file>

<file path=customXml/itemProps3.xml><?xml version="1.0" encoding="utf-8"?>
<ds:datastoreItem xmlns:ds="http://schemas.openxmlformats.org/officeDocument/2006/customXml" ds:itemID="{E97362BF-1629-4088-A158-73200799E780}"/>
</file>

<file path=customXml/itemProps4.xml><?xml version="1.0" encoding="utf-8"?>
<ds:datastoreItem xmlns:ds="http://schemas.openxmlformats.org/officeDocument/2006/customXml" ds:itemID="{3B057956-AD35-4B3D-9954-7005F26E2365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447</TotalTime>
  <Words>431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Педагог</cp:lastModifiedBy>
  <cp:revision>37</cp:revision>
  <dcterms:created xsi:type="dcterms:W3CDTF">2010-02-26T19:17:16Z</dcterms:created>
  <dcterms:modified xsi:type="dcterms:W3CDTF">2010-03-01T13:32:12Z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0x0101001941255C20EA73468592D6FDC51BF9B0</vt:lpwstr>
  </property>
  <property fmtid="{D5CDD505-2E9C-101B-9397-08002B2CF9AE}" pid="3" name="_dlc_DocIdItemGuid">
    <vt:lpwstr>ba42d75c-f0ae-4286-a813-34d42e19da81</vt:lpwstr>
  </property>
</Properties>
</file>