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charts/chart6.xml" ContentType="application/vnd.openxmlformats-officedocument.drawingml.chart+xml"/>
  <Override PartName="/ppt/theme/theme1.xml" ContentType="application/vnd.openxmlformats-officedocument.theme+xml"/>
  <Override PartName="/ppt/charts/chart5.xml" ContentType="application/vnd.openxmlformats-officedocument.drawingml.chart+xml"/>
  <Override PartName="/ppt/charts/chart1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83;&#1080;&#1084;&#1087;&#1080;&#1072;&#1076;&#1072;\&#1048;&#1058;&#1054;&#1043;&#1048;%20&#1064;&#1050;&#1054;&#1051;&#1068;&#1053;&#1054;&#1043;&#1054;%20&#1069;&#1058;&#1040;&#1055;&#1040;\&#1048;&#1090;&#1086;&#1075;&#1080;%20&#1096;&#1082;&#1086;&#1083;&#1100;&#1085;&#1086;&#1075;&#1086;%20&#1101;&#1090;&#1072;&#1087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83;&#1080;&#1084;&#1087;&#1080;&#1072;&#1076;&#1072;\&#1048;&#1058;&#1054;&#1043;&#1048;%20&#1064;&#1050;&#1054;&#1051;&#1068;&#1053;&#1054;&#1043;&#1054;%20&#1069;&#1058;&#1040;&#1055;&#1040;\&#1048;&#1090;&#1086;&#1075;&#1080;%20&#1096;&#1082;&#1086;&#1083;&#1100;&#1085;&#1086;&#1075;&#1086;%20&#1101;&#1090;&#1072;&#1087;&#1072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83;&#1080;&#1084;&#1087;&#1080;&#1072;&#1076;&#1072;\&#1048;&#1058;&#1054;&#1043;&#1048;%20&#1064;&#1050;&#1054;&#1051;&#1068;&#1053;&#1054;&#1043;&#1054;%20&#1069;&#1058;&#1040;&#1055;&#1040;\&#1048;&#1090;&#1086;&#1075;&#1080;%20&#1096;&#1082;&#1086;&#1083;&#1100;&#1085;&#1086;&#1075;&#1086;%20&#1101;&#1090;&#1072;&#1087;&#1072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83;&#1080;&#1084;&#1087;&#1080;&#1072;&#1076;&#1072;\&#1048;&#1058;&#1054;&#1043;&#1048;%20&#1064;&#1050;&#1054;&#1051;&#1068;&#1053;&#1054;&#1043;&#1054;%20&#1069;&#1058;&#1040;&#1055;&#1040;\&#1048;&#1090;&#1086;&#1075;&#1080;%20&#1096;&#1082;&#1086;&#1083;&#1100;&#1085;&#1086;&#1075;&#1086;%20&#1101;&#1090;&#1072;&#1087;&#1072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&#1054;&#1083;&#1080;&#1084;&#1087;&#1080;&#1072;&#1076;&#1072;\&#1048;&#1058;&#1054;&#1043;&#1048;%20&#1064;&#1050;&#1054;&#1051;&#1068;&#1053;&#1054;&#1043;&#1054;%20&#1069;&#1058;&#1040;&#1055;&#1040;\&#1048;&#1090;&#1086;&#1075;&#1080;%20&#1096;&#1082;&#1086;&#1083;&#1100;&#1085;&#1086;&#1075;&#1086;%20&#1101;&#1090;&#1072;&#1087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Лист1!$G$3</c:f>
              <c:strCache>
                <c:ptCount val="1"/>
                <c:pt idx="0">
                  <c:v>Количество в %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Лист1!$F$4:$F$19</c:f>
              <c:strCache>
                <c:ptCount val="16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Истоки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Химия</c:v>
                </c:pt>
                <c:pt idx="13">
                  <c:v>История</c:v>
                </c:pt>
                <c:pt idx="14">
                  <c:v>Обществознание</c:v>
                </c:pt>
                <c:pt idx="15">
                  <c:v>Право</c:v>
                </c:pt>
              </c:strCache>
            </c:strRef>
          </c:cat>
          <c:val>
            <c:numRef>
              <c:f>Лист1!$G$4:$G$19</c:f>
              <c:numCache>
                <c:formatCode>0%</c:formatCode>
                <c:ptCount val="16"/>
                <c:pt idx="0">
                  <c:v>0.12</c:v>
                </c:pt>
                <c:pt idx="1">
                  <c:v>0.41</c:v>
                </c:pt>
                <c:pt idx="2">
                  <c:v>0.44</c:v>
                </c:pt>
                <c:pt idx="3">
                  <c:v>0.11</c:v>
                </c:pt>
                <c:pt idx="4">
                  <c:v>0.83</c:v>
                </c:pt>
                <c:pt idx="5">
                  <c:v>0.09</c:v>
                </c:pt>
                <c:pt idx="6">
                  <c:v>0.41</c:v>
                </c:pt>
                <c:pt idx="7">
                  <c:v>0.65</c:v>
                </c:pt>
                <c:pt idx="8">
                  <c:v>0.19</c:v>
                </c:pt>
                <c:pt idx="9">
                  <c:v>0.98</c:v>
                </c:pt>
                <c:pt idx="10">
                  <c:v>0.39</c:v>
                </c:pt>
                <c:pt idx="11">
                  <c:v>0.92</c:v>
                </c:pt>
                <c:pt idx="12">
                  <c:v>0.13</c:v>
                </c:pt>
                <c:pt idx="13">
                  <c:v>0.39</c:v>
                </c:pt>
                <c:pt idx="14">
                  <c:v>0.28000000000000003</c:v>
                </c:pt>
                <c:pt idx="15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05504"/>
        <c:axId val="88407040"/>
      </c:barChart>
      <c:catAx>
        <c:axId val="8840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88407040"/>
        <c:crosses val="autoZero"/>
        <c:auto val="1"/>
        <c:lblAlgn val="ctr"/>
        <c:lblOffset val="100"/>
        <c:noMultiLvlLbl val="0"/>
      </c:catAx>
      <c:valAx>
        <c:axId val="884070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405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Лист1!$A$22:$A$34</c:f>
              <c:strCache>
                <c:ptCount val="13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Литература</c:v>
                </c:pt>
                <c:pt idx="5">
                  <c:v>Математика</c:v>
                </c:pt>
                <c:pt idx="6">
                  <c:v>ОБЖ</c:v>
                </c:pt>
                <c:pt idx="7">
                  <c:v>Русский язык</c:v>
                </c:pt>
                <c:pt idx="8">
                  <c:v>Технология (девочки)</c:v>
                </c:pt>
                <c:pt idx="9">
                  <c:v>Технология (мальчики)</c:v>
                </c:pt>
                <c:pt idx="10">
                  <c:v>Физическая культура</c:v>
                </c:pt>
                <c:pt idx="11">
                  <c:v>История</c:v>
                </c:pt>
                <c:pt idx="12">
                  <c:v>Обществознание</c:v>
                </c:pt>
              </c:strCache>
            </c:strRef>
          </c:cat>
          <c:val>
            <c:numRef>
              <c:f>Лист1!$C$22:$C$34</c:f>
              <c:numCache>
                <c:formatCode>0%</c:formatCode>
                <c:ptCount val="13"/>
                <c:pt idx="0">
                  <c:v>0.22</c:v>
                </c:pt>
                <c:pt idx="1">
                  <c:v>0.28999999999999998</c:v>
                </c:pt>
                <c:pt idx="2">
                  <c:v>0</c:v>
                </c:pt>
                <c:pt idx="3">
                  <c:v>0.15</c:v>
                </c:pt>
                <c:pt idx="4">
                  <c:v>0.15</c:v>
                </c:pt>
                <c:pt idx="5">
                  <c:v>0.87</c:v>
                </c:pt>
                <c:pt idx="6">
                  <c:v>0</c:v>
                </c:pt>
                <c:pt idx="7">
                  <c:v>0.2</c:v>
                </c:pt>
                <c:pt idx="8">
                  <c:v>0</c:v>
                </c:pt>
                <c:pt idx="9">
                  <c:v>0.98</c:v>
                </c:pt>
                <c:pt idx="10">
                  <c:v>0.79</c:v>
                </c:pt>
                <c:pt idx="11">
                  <c:v>0.6</c:v>
                </c:pt>
                <c:pt idx="12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060224"/>
        <c:axId val="85213568"/>
        <c:axId val="0"/>
      </c:bar3DChart>
      <c:catAx>
        <c:axId val="8506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85213568"/>
        <c:crosses val="autoZero"/>
        <c:auto val="1"/>
        <c:lblAlgn val="ctr"/>
        <c:lblOffset val="100"/>
        <c:noMultiLvlLbl val="0"/>
      </c:catAx>
      <c:valAx>
        <c:axId val="852135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060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Лист1!$A$41:$A$53</c:f>
              <c:strCache>
                <c:ptCount val="13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Истоки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Физическая культура</c:v>
                </c:pt>
                <c:pt idx="11">
                  <c:v>История</c:v>
                </c:pt>
                <c:pt idx="12">
                  <c:v>Обществознание</c:v>
                </c:pt>
              </c:strCache>
            </c:strRef>
          </c:cat>
          <c:val>
            <c:numRef>
              <c:f>Лист1!$C$41:$C$53</c:f>
              <c:numCache>
                <c:formatCode>0%</c:formatCode>
                <c:ptCount val="13"/>
                <c:pt idx="0">
                  <c:v>0.18</c:v>
                </c:pt>
                <c:pt idx="1">
                  <c:v>0.48</c:v>
                </c:pt>
                <c:pt idx="2">
                  <c:v>0</c:v>
                </c:pt>
                <c:pt idx="3">
                  <c:v>0.06</c:v>
                </c:pt>
                <c:pt idx="4">
                  <c:v>0.82</c:v>
                </c:pt>
                <c:pt idx="5">
                  <c:v>7.0000000000000007E-2</c:v>
                </c:pt>
                <c:pt idx="6">
                  <c:v>0.3</c:v>
                </c:pt>
                <c:pt idx="7">
                  <c:v>0.66</c:v>
                </c:pt>
                <c:pt idx="8">
                  <c:v>0.17</c:v>
                </c:pt>
                <c:pt idx="9">
                  <c:v>0.98</c:v>
                </c:pt>
                <c:pt idx="10">
                  <c:v>0.85</c:v>
                </c:pt>
                <c:pt idx="11">
                  <c:v>0.39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609856"/>
        <c:axId val="85628032"/>
        <c:axId val="0"/>
      </c:bar3DChart>
      <c:catAx>
        <c:axId val="85609856"/>
        <c:scaling>
          <c:orientation val="minMax"/>
        </c:scaling>
        <c:delete val="0"/>
        <c:axPos val="b"/>
        <c:majorTickMark val="out"/>
        <c:minorTickMark val="none"/>
        <c:tickLblPos val="nextTo"/>
        <c:crossAx val="85628032"/>
        <c:crosses val="autoZero"/>
        <c:auto val="1"/>
        <c:lblAlgn val="ctr"/>
        <c:lblOffset val="100"/>
        <c:noMultiLvlLbl val="0"/>
      </c:catAx>
      <c:valAx>
        <c:axId val="85628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609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Лист1!$F$41:$F$54</c:f>
              <c:strCache>
                <c:ptCount val="14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Истоки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История</c:v>
                </c:pt>
                <c:pt idx="13">
                  <c:v>Обществознание</c:v>
                </c:pt>
              </c:strCache>
            </c:strRef>
          </c:cat>
          <c:val>
            <c:numRef>
              <c:f>Лист1!$H$41:$H$54</c:f>
              <c:numCache>
                <c:formatCode>0%</c:formatCode>
                <c:ptCount val="14"/>
                <c:pt idx="0">
                  <c:v>0.09</c:v>
                </c:pt>
                <c:pt idx="1">
                  <c:v>0.47</c:v>
                </c:pt>
                <c:pt idx="2">
                  <c:v>0.88</c:v>
                </c:pt>
                <c:pt idx="3">
                  <c:v>0.19</c:v>
                </c:pt>
                <c:pt idx="4">
                  <c:v>0.74</c:v>
                </c:pt>
                <c:pt idx="5">
                  <c:v>0.04</c:v>
                </c:pt>
                <c:pt idx="6">
                  <c:v>0.25</c:v>
                </c:pt>
                <c:pt idx="7">
                  <c:v>0.93</c:v>
                </c:pt>
                <c:pt idx="8">
                  <c:v>0.31</c:v>
                </c:pt>
                <c:pt idx="9">
                  <c:v>0.97</c:v>
                </c:pt>
                <c:pt idx="10">
                  <c:v>0.84</c:v>
                </c:pt>
                <c:pt idx="11">
                  <c:v>0.73</c:v>
                </c:pt>
                <c:pt idx="12">
                  <c:v>0.26</c:v>
                </c:pt>
                <c:pt idx="13">
                  <c:v>0.31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905024"/>
        <c:axId val="87906560"/>
        <c:axId val="0"/>
      </c:bar3DChart>
      <c:catAx>
        <c:axId val="87905024"/>
        <c:scaling>
          <c:orientation val="minMax"/>
        </c:scaling>
        <c:delete val="0"/>
        <c:axPos val="b"/>
        <c:majorTickMark val="out"/>
        <c:minorTickMark val="none"/>
        <c:tickLblPos val="nextTo"/>
        <c:crossAx val="87906560"/>
        <c:crosses val="autoZero"/>
        <c:auto val="1"/>
        <c:lblAlgn val="ctr"/>
        <c:lblOffset val="100"/>
        <c:noMultiLvlLbl val="0"/>
      </c:catAx>
      <c:valAx>
        <c:axId val="87906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9050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Лист1!$F$22:$F$36</c:f>
              <c:strCache>
                <c:ptCount val="15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Истоки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Химия</c:v>
                </c:pt>
                <c:pt idx="13">
                  <c:v>История</c:v>
                </c:pt>
                <c:pt idx="14">
                  <c:v>Обществознание</c:v>
                </c:pt>
              </c:strCache>
            </c:strRef>
          </c:cat>
          <c:val>
            <c:numRef>
              <c:f>Лист1!$H$22:$H$36</c:f>
              <c:numCache>
                <c:formatCode>0%</c:formatCode>
                <c:ptCount val="15"/>
                <c:pt idx="0">
                  <c:v>0.03</c:v>
                </c:pt>
                <c:pt idx="1">
                  <c:v>0.5</c:v>
                </c:pt>
                <c:pt idx="2">
                  <c:v>0.84</c:v>
                </c:pt>
                <c:pt idx="3">
                  <c:v>7.0000000000000007E-2</c:v>
                </c:pt>
                <c:pt idx="4">
                  <c:v>0.72</c:v>
                </c:pt>
                <c:pt idx="5">
                  <c:v>0.05</c:v>
                </c:pt>
                <c:pt idx="6">
                  <c:v>0.3</c:v>
                </c:pt>
                <c:pt idx="7">
                  <c:v>0.73</c:v>
                </c:pt>
                <c:pt idx="8">
                  <c:v>0.16</c:v>
                </c:pt>
                <c:pt idx="9">
                  <c:v>0.96</c:v>
                </c:pt>
                <c:pt idx="10">
                  <c:v>0.26</c:v>
                </c:pt>
                <c:pt idx="11">
                  <c:v>0.97</c:v>
                </c:pt>
                <c:pt idx="12">
                  <c:v>0</c:v>
                </c:pt>
                <c:pt idx="13">
                  <c:v>0.2</c:v>
                </c:pt>
                <c:pt idx="14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245312"/>
        <c:axId val="85251200"/>
        <c:axId val="0"/>
      </c:bar3DChart>
      <c:catAx>
        <c:axId val="85245312"/>
        <c:scaling>
          <c:orientation val="minMax"/>
        </c:scaling>
        <c:delete val="0"/>
        <c:axPos val="b"/>
        <c:majorTickMark val="out"/>
        <c:minorTickMark val="none"/>
        <c:tickLblPos val="nextTo"/>
        <c:crossAx val="85251200"/>
        <c:crosses val="autoZero"/>
        <c:auto val="1"/>
        <c:lblAlgn val="ctr"/>
        <c:lblOffset val="100"/>
        <c:noMultiLvlLbl val="0"/>
      </c:catAx>
      <c:valAx>
        <c:axId val="85251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5245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Лист1!$K$41:$K$55</c:f>
              <c:strCache>
                <c:ptCount val="15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Химия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Технология</c:v>
                </c:pt>
                <c:pt idx="10">
                  <c:v>Физика</c:v>
                </c:pt>
                <c:pt idx="11">
                  <c:v>Физическая культура</c:v>
                </c:pt>
                <c:pt idx="12">
                  <c:v>История</c:v>
                </c:pt>
                <c:pt idx="13">
                  <c:v>Обществознание</c:v>
                </c:pt>
                <c:pt idx="14">
                  <c:v>Право</c:v>
                </c:pt>
              </c:strCache>
            </c:strRef>
          </c:cat>
          <c:val>
            <c:numRef>
              <c:f>Лист1!$M$41:$M$55</c:f>
              <c:numCache>
                <c:formatCode>0%</c:formatCode>
                <c:ptCount val="15"/>
                <c:pt idx="0">
                  <c:v>0.1</c:v>
                </c:pt>
                <c:pt idx="1">
                  <c:v>0.27</c:v>
                </c:pt>
                <c:pt idx="2">
                  <c:v>0.63</c:v>
                </c:pt>
                <c:pt idx="3">
                  <c:v>0.08</c:v>
                </c:pt>
                <c:pt idx="4">
                  <c:v>0.28999999999999998</c:v>
                </c:pt>
                <c:pt idx="5">
                  <c:v>0.08</c:v>
                </c:pt>
                <c:pt idx="6">
                  <c:v>0.19</c:v>
                </c:pt>
                <c:pt idx="7">
                  <c:v>0.88</c:v>
                </c:pt>
                <c:pt idx="8">
                  <c:v>0.1</c:v>
                </c:pt>
                <c:pt idx="9">
                  <c:v>0.1</c:v>
                </c:pt>
                <c:pt idx="10">
                  <c:v>0.25</c:v>
                </c:pt>
                <c:pt idx="11">
                  <c:v>0.83</c:v>
                </c:pt>
                <c:pt idx="12">
                  <c:v>0.2</c:v>
                </c:pt>
                <c:pt idx="13">
                  <c:v>0.37</c:v>
                </c:pt>
                <c:pt idx="14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229376"/>
        <c:axId val="86230912"/>
        <c:axId val="0"/>
      </c:bar3DChart>
      <c:catAx>
        <c:axId val="8622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86230912"/>
        <c:crosses val="autoZero"/>
        <c:auto val="1"/>
        <c:lblAlgn val="ctr"/>
        <c:lblOffset val="100"/>
        <c:noMultiLvlLbl val="0"/>
      </c:catAx>
      <c:valAx>
        <c:axId val="86230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229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Лист1!$Q$41:$Q$54</c:f>
              <c:strCache>
                <c:ptCount val="14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Химия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Физика</c:v>
                </c:pt>
                <c:pt idx="10">
                  <c:v>Физическая культура</c:v>
                </c:pt>
                <c:pt idx="11">
                  <c:v>История</c:v>
                </c:pt>
                <c:pt idx="12">
                  <c:v>Обществознание</c:v>
                </c:pt>
                <c:pt idx="13">
                  <c:v>Право</c:v>
                </c:pt>
              </c:strCache>
            </c:strRef>
          </c:cat>
          <c:val>
            <c:numRef>
              <c:f>Лист1!$S$41:$S$54</c:f>
              <c:numCache>
                <c:formatCode>0%</c:formatCode>
                <c:ptCount val="14"/>
                <c:pt idx="0">
                  <c:v>0.05</c:v>
                </c:pt>
                <c:pt idx="1">
                  <c:v>0.86</c:v>
                </c:pt>
                <c:pt idx="2">
                  <c:v>0.53</c:v>
                </c:pt>
                <c:pt idx="3">
                  <c:v>1</c:v>
                </c:pt>
                <c:pt idx="4">
                  <c:v>0.71</c:v>
                </c:pt>
                <c:pt idx="5">
                  <c:v>0.25</c:v>
                </c:pt>
                <c:pt idx="6">
                  <c:v>0.44</c:v>
                </c:pt>
                <c:pt idx="7">
                  <c:v>0.42</c:v>
                </c:pt>
                <c:pt idx="8">
                  <c:v>0.14000000000000001</c:v>
                </c:pt>
                <c:pt idx="9">
                  <c:v>0.22</c:v>
                </c:pt>
                <c:pt idx="10">
                  <c:v>0.57999999999999996</c:v>
                </c:pt>
                <c:pt idx="11">
                  <c:v>0.47</c:v>
                </c:pt>
                <c:pt idx="12">
                  <c:v>0.42</c:v>
                </c:pt>
                <c:pt idx="13">
                  <c:v>0.47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764352"/>
        <c:axId val="87766144"/>
        <c:axId val="0"/>
      </c:bar3DChart>
      <c:catAx>
        <c:axId val="87764352"/>
        <c:scaling>
          <c:orientation val="minMax"/>
        </c:scaling>
        <c:delete val="0"/>
        <c:axPos val="b"/>
        <c:majorTickMark val="out"/>
        <c:minorTickMark val="none"/>
        <c:tickLblPos val="nextTo"/>
        <c:crossAx val="87766144"/>
        <c:crosses val="autoZero"/>
        <c:auto val="1"/>
        <c:lblAlgn val="ctr"/>
        <c:lblOffset val="100"/>
        <c:noMultiLvlLbl val="0"/>
      </c:catAx>
      <c:valAx>
        <c:axId val="877661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764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dLbl>
              <c:idx val="0"/>
              <c:spPr>
                <a:noFill/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Лист1!$K$22:$K$35</c:f>
              <c:strCache>
                <c:ptCount val="14"/>
                <c:pt idx="0">
                  <c:v>Английский язык</c:v>
                </c:pt>
                <c:pt idx="1">
                  <c:v>Биология</c:v>
                </c:pt>
                <c:pt idx="2">
                  <c:v>География</c:v>
                </c:pt>
                <c:pt idx="3">
                  <c:v>Информатика</c:v>
                </c:pt>
                <c:pt idx="4">
                  <c:v>Химия</c:v>
                </c:pt>
                <c:pt idx="5">
                  <c:v>Литература</c:v>
                </c:pt>
                <c:pt idx="6">
                  <c:v>Математика</c:v>
                </c:pt>
                <c:pt idx="7">
                  <c:v>ОБЖ</c:v>
                </c:pt>
                <c:pt idx="8">
                  <c:v>Русский язык</c:v>
                </c:pt>
                <c:pt idx="9">
                  <c:v>Физика</c:v>
                </c:pt>
                <c:pt idx="10">
                  <c:v>Физическая культура</c:v>
                </c:pt>
                <c:pt idx="11">
                  <c:v>История</c:v>
                </c:pt>
                <c:pt idx="12">
                  <c:v>Обществознание</c:v>
                </c:pt>
                <c:pt idx="13">
                  <c:v>Право</c:v>
                </c:pt>
              </c:strCache>
            </c:strRef>
          </c:cat>
          <c:val>
            <c:numRef>
              <c:f>Лист1!$M$22:$M$35</c:f>
              <c:numCache>
                <c:formatCode>0%</c:formatCode>
                <c:ptCount val="14"/>
                <c:pt idx="0">
                  <c:v>0</c:v>
                </c:pt>
                <c:pt idx="1">
                  <c:v>1.62</c:v>
                </c:pt>
                <c:pt idx="2">
                  <c:v>0.28000000000000003</c:v>
                </c:pt>
                <c:pt idx="3">
                  <c:v>0.3</c:v>
                </c:pt>
                <c:pt idx="4">
                  <c:v>1</c:v>
                </c:pt>
                <c:pt idx="5">
                  <c:v>0.18</c:v>
                </c:pt>
                <c:pt idx="6">
                  <c:v>0.44</c:v>
                </c:pt>
                <c:pt idx="7">
                  <c:v>0.91</c:v>
                </c:pt>
                <c:pt idx="8">
                  <c:v>0.18</c:v>
                </c:pt>
                <c:pt idx="9">
                  <c:v>0.31</c:v>
                </c:pt>
                <c:pt idx="10">
                  <c:v>0.54</c:v>
                </c:pt>
                <c:pt idx="11">
                  <c:v>0.5</c:v>
                </c:pt>
                <c:pt idx="12">
                  <c:v>0.73</c:v>
                </c:pt>
                <c:pt idx="13">
                  <c:v>0.77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7812736"/>
        <c:axId val="88347008"/>
        <c:axId val="0"/>
      </c:bar3DChart>
      <c:catAx>
        <c:axId val="87812736"/>
        <c:scaling>
          <c:orientation val="minMax"/>
        </c:scaling>
        <c:delete val="0"/>
        <c:axPos val="b"/>
        <c:majorTickMark val="out"/>
        <c:minorTickMark val="none"/>
        <c:tickLblPos val="nextTo"/>
        <c:crossAx val="88347008"/>
        <c:crosses val="autoZero"/>
        <c:auto val="1"/>
        <c:lblAlgn val="ctr"/>
        <c:lblOffset val="100"/>
        <c:noMultiLvlLbl val="0"/>
      </c:catAx>
      <c:valAx>
        <c:axId val="883470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7812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3744415"/>
          </a:xfrm>
        </p:spPr>
        <p:txBody>
          <a:bodyPr>
            <a:noAutofit/>
          </a:bodyPr>
          <a:lstStyle/>
          <a:p>
            <a:r>
              <a:rPr lang="ru-RU" sz="4400" dirty="0" smtClean="0"/>
              <a:t>СТАТИСТИКА УЧАСТИЯ</a:t>
            </a: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>В ШКОЛЬНОМ ЭТАПЕ </a:t>
            </a:r>
            <a:r>
              <a:rPr lang="ru-RU" sz="4400" dirty="0" smtClean="0"/>
              <a:t>ВСЕРОССИЙСКОЙ ОЛИМПИАДЫ ШКОЛЬНИКОВ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2016-2017 УЧЕБНЫЙ ГОД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49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Всего участников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052321"/>
              </p:ext>
            </p:extLst>
          </p:nvPr>
        </p:nvGraphicFramePr>
        <p:xfrm>
          <a:off x="467544" y="1619250"/>
          <a:ext cx="8352928" cy="4834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06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51520"/>
          </a:xfrm>
        </p:spPr>
        <p:txBody>
          <a:bodyPr/>
          <a:lstStyle/>
          <a:p>
            <a:r>
              <a:rPr lang="ru-RU" dirty="0" smtClean="0"/>
              <a:t>5 классы – 102 чел.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9078200"/>
              </p:ext>
            </p:extLst>
          </p:nvPr>
        </p:nvGraphicFramePr>
        <p:xfrm>
          <a:off x="467544" y="1340768"/>
          <a:ext cx="828092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47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7504"/>
          </a:xfrm>
        </p:spPr>
        <p:txBody>
          <a:bodyPr/>
          <a:lstStyle/>
          <a:p>
            <a:r>
              <a:rPr lang="ru-RU" dirty="0" smtClean="0"/>
              <a:t>6 классы – 95 чел.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782752"/>
              </p:ext>
            </p:extLst>
          </p:nvPr>
        </p:nvGraphicFramePr>
        <p:xfrm>
          <a:off x="467544" y="1268760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2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35496"/>
          </a:xfrm>
        </p:spPr>
        <p:txBody>
          <a:bodyPr/>
          <a:lstStyle/>
          <a:p>
            <a:r>
              <a:rPr lang="ru-RU" dirty="0" smtClean="0"/>
              <a:t>7 классы – 77 чел.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891990"/>
              </p:ext>
            </p:extLst>
          </p:nvPr>
        </p:nvGraphicFramePr>
        <p:xfrm>
          <a:off x="539552" y="1268760"/>
          <a:ext cx="80648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655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35496"/>
          </a:xfrm>
        </p:spPr>
        <p:txBody>
          <a:bodyPr/>
          <a:lstStyle/>
          <a:p>
            <a:r>
              <a:rPr lang="ru-RU" dirty="0" smtClean="0"/>
              <a:t>8 классы – 74 чел. 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101206"/>
              </p:ext>
            </p:extLst>
          </p:nvPr>
        </p:nvGraphicFramePr>
        <p:xfrm>
          <a:off x="611560" y="1196752"/>
          <a:ext cx="8064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2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7504"/>
          </a:xfrm>
        </p:spPr>
        <p:txBody>
          <a:bodyPr/>
          <a:lstStyle/>
          <a:p>
            <a:r>
              <a:rPr lang="ru-RU" dirty="0" smtClean="0"/>
              <a:t>9 классы – 52 чел.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764151"/>
              </p:ext>
            </p:extLst>
          </p:nvPr>
        </p:nvGraphicFramePr>
        <p:xfrm>
          <a:off x="467544" y="1268760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5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ru-RU" dirty="0" smtClean="0"/>
              <a:t>10 классы – 36 чел.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941307"/>
              </p:ext>
            </p:extLst>
          </p:nvPr>
        </p:nvGraphicFramePr>
        <p:xfrm>
          <a:off x="467544" y="1268760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61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835496"/>
          </a:xfrm>
        </p:spPr>
        <p:txBody>
          <a:bodyPr/>
          <a:lstStyle/>
          <a:p>
            <a:r>
              <a:rPr lang="ru-RU" dirty="0" smtClean="0"/>
              <a:t>11 классы – 46 чел. 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4612523"/>
              </p:ext>
            </p:extLst>
          </p:nvPr>
        </p:nvGraphicFramePr>
        <p:xfrm>
          <a:off x="395536" y="1124744"/>
          <a:ext cx="820891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390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EEC7BE38411CE4EA2B72A09D916839F" ma:contentTypeVersion="3" ma:contentTypeDescription="Создание документа." ma:contentTypeScope="" ma:versionID="84c4ba729dc64105cc7ebb363c0aff3a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5d80c88de0807abe4e1d7104d0c63fe9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Z7KFWENHHMJR-571-1257</_dlc_DocId>
    <_dlc_DocIdUrl xmlns="134c83b0-daba-48ad-8a7d-75e8d548d543">
      <Url>http://www.eduportal44.ru/Galich/school3/_layouts/15/DocIdRedir.aspx?ID=Z7KFWENHHMJR-571-1257</Url>
      <Description>Z7KFWENHHMJR-571-1257</Description>
    </_dlc_DocIdUrl>
  </documentManagement>
</p:properties>
</file>

<file path=customXml/itemProps1.xml><?xml version="1.0" encoding="utf-8"?>
<ds:datastoreItem xmlns:ds="http://schemas.openxmlformats.org/officeDocument/2006/customXml" ds:itemID="{9F9A2B58-EE19-40E8-83E2-656B5075B6AE}"/>
</file>

<file path=customXml/itemProps2.xml><?xml version="1.0" encoding="utf-8"?>
<ds:datastoreItem xmlns:ds="http://schemas.openxmlformats.org/officeDocument/2006/customXml" ds:itemID="{D6F53026-5111-4355-BFE0-9A54313ADF33}"/>
</file>

<file path=customXml/itemProps3.xml><?xml version="1.0" encoding="utf-8"?>
<ds:datastoreItem xmlns:ds="http://schemas.openxmlformats.org/officeDocument/2006/customXml" ds:itemID="{CA10FBD5-5514-418C-9BE1-B9C09903321C}"/>
</file>

<file path=customXml/itemProps4.xml><?xml version="1.0" encoding="utf-8"?>
<ds:datastoreItem xmlns:ds="http://schemas.openxmlformats.org/officeDocument/2006/customXml" ds:itemID="{A6856436-34ED-43CD-AEA9-558C811C04E8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100</TotalTime>
  <Words>115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СТАТИСТИКА УЧАСТИЯ  В ШКОЛЬНОМ ЭТАПЕ ВСЕРОССИЙСКОЙ ОЛИМПИАДЫ ШКОЛЬНИКОВ</vt:lpstr>
      <vt:lpstr>Всего участников</vt:lpstr>
      <vt:lpstr>5 классы – 102 чел.</vt:lpstr>
      <vt:lpstr>6 классы – 95 чел.</vt:lpstr>
      <vt:lpstr>7 классы – 77 чел.</vt:lpstr>
      <vt:lpstr>8 классы – 74 чел. </vt:lpstr>
      <vt:lpstr>9 классы – 52 чел.</vt:lpstr>
      <vt:lpstr>10 классы – 36 чел.</vt:lpstr>
      <vt:lpstr>11 классы – 46 чел.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ШКОЛЬНОГО ЭТАПА ВСЕРОССИЙСКОЙ ОЛИМПИАДЫ ШКОЛЬНИКОВ</dc:title>
  <dc:creator>светлана</dc:creator>
  <cp:lastModifiedBy>светлана</cp:lastModifiedBy>
  <cp:revision>7</cp:revision>
  <dcterms:created xsi:type="dcterms:W3CDTF">2016-11-02T18:23:09Z</dcterms:created>
  <dcterms:modified xsi:type="dcterms:W3CDTF">2016-11-13T07:17:38Z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0x0101001EEC7BE38411CE4EA2B72A09D916839F</vt:lpwstr>
  </property>
  <property fmtid="{D5CDD505-2E9C-101B-9397-08002B2CF9AE}" pid="3" name="_dlc_DocIdItemGuid">
    <vt:lpwstr>985540c9-f505-4dfb-98e7-49c7186a5049</vt:lpwstr>
  </property>
</Properties>
</file>