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3" r:id="rId8"/>
    <p:sldId id="264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>
        <p:scale>
          <a:sx n="53" d="100"/>
          <a:sy n="53" d="100"/>
        </p:scale>
        <p:origin x="-217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5113655" y="7383194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05408" y="1035052"/>
            <a:ext cx="6047184" cy="1960033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05408" y="3000373"/>
            <a:ext cx="6047184" cy="23368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028700" y="8016876"/>
            <a:ext cx="4343400" cy="486833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028700" y="7534273"/>
            <a:ext cx="4343400" cy="486833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6294185" y="7669743"/>
            <a:ext cx="377190" cy="486833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086350" y="508000"/>
            <a:ext cx="1428750" cy="73152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508000"/>
            <a:ext cx="4686300" cy="73152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2510411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593592" y="8640064"/>
            <a:ext cx="1600200" cy="402336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" y="8641293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5276" y="9380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5113655" y="790137"/>
            <a:ext cx="2523932" cy="970671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16724" y="8636000"/>
            <a:ext cx="1600200" cy="406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4532" y="8641293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38292" y="1079499"/>
            <a:ext cx="377190" cy="40110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4851596" y="12508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61953"/>
            <a:ext cx="5429250" cy="1816100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2178048"/>
            <a:ext cx="2914650" cy="3048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296584"/>
            <a:ext cx="3028950" cy="603461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042" cy="40233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9" y="387643"/>
            <a:ext cx="800100" cy="8205216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755" y="387643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23755" y="4569499"/>
            <a:ext cx="435768" cy="402336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516672" y="387643"/>
            <a:ext cx="5143500" cy="40233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516672" y="4569499"/>
            <a:ext cx="5143500" cy="4023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597914" cy="402336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42900" y="8641292"/>
            <a:ext cx="3195828" cy="40233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692140" y="8644128"/>
            <a:ext cx="377190" cy="402336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93592" y="8641292"/>
            <a:ext cx="1600200" cy="402336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42900" y="8642521"/>
            <a:ext cx="3195042" cy="40110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92140" y="8641292"/>
            <a:ext cx="377190" cy="402336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490219"/>
            <a:ext cx="685800" cy="79248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51892" y="490219"/>
            <a:ext cx="1828800" cy="79248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738438" y="426720"/>
            <a:ext cx="3957066" cy="798576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09232" y="8741664"/>
            <a:ext cx="1600200" cy="402336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51892" y="8741664"/>
            <a:ext cx="3857340" cy="40233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307932" y="8741664"/>
            <a:ext cx="377190" cy="402336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201195"/>
            <a:ext cx="685800" cy="85344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53678" y="498621"/>
            <a:ext cx="5500116" cy="73152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7823200"/>
            <a:ext cx="5500116" cy="9144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81144" y="8741664"/>
            <a:ext cx="1577340" cy="402336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877824" y="8742892"/>
            <a:ext cx="3711054" cy="402336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62894" y="8741664"/>
            <a:ext cx="274320" cy="402336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5276" y="18758"/>
            <a:ext cx="6847449" cy="9115865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9379"/>
            <a:ext cx="6852725" cy="9125244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4851596" y="6597880"/>
            <a:ext cx="2004646" cy="2533613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56659"/>
            <a:ext cx="6172200" cy="186537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510411"/>
            <a:ext cx="6172200" cy="6096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3593592" y="8641292"/>
            <a:ext cx="1600200" cy="402336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42900" y="8642521"/>
            <a:ext cx="3195042" cy="401108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692140" y="8641292"/>
            <a:ext cx="377190" cy="402336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-171400" y="899592"/>
            <a:ext cx="6872318" cy="1393903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800" dirty="0" smtClean="0"/>
              <a:t>Психологическая азбука</a:t>
            </a:r>
            <a:endParaRPr lang="ru-RU" sz="4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52736" y="3059832"/>
            <a:ext cx="5603428" cy="11521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Программа развивающих занятий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>
          <a:xfrm>
            <a:off x="876182" y="7956376"/>
            <a:ext cx="5315396" cy="864096"/>
          </a:xfrm>
          <a:prstGeom prst="rect">
            <a:avLst/>
          </a:prstGeom>
        </p:spPr>
        <p:txBody>
          <a:bodyPr vert="horz" anchor="t">
            <a:normAutofit fontScale="925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FF00"/>
                </a:solidFill>
              </a:rPr>
              <a:t>Информация для родителей</a:t>
            </a:r>
            <a:endParaRPr lang="ru-RU" b="1" dirty="0">
              <a:solidFill>
                <a:srgbClr val="FFFF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65556" y="4456517"/>
            <a:ext cx="5736647" cy="3178663"/>
            <a:chOff x="811314" y="4227349"/>
            <a:chExt cx="5736647" cy="3178663"/>
          </a:xfrm>
        </p:grpSpPr>
        <p:pic>
          <p:nvPicPr>
            <p:cNvPr id="1032" name="Picture 8" descr="http://buy5.ru/image/1/61805782_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4764" y="4860032"/>
              <a:ext cx="1494722" cy="215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Группа 1"/>
            <p:cNvGrpSpPr/>
            <p:nvPr/>
          </p:nvGrpSpPr>
          <p:grpSpPr>
            <a:xfrm>
              <a:off x="811314" y="4227349"/>
              <a:ext cx="5736647" cy="3178663"/>
              <a:chOff x="810698" y="4247311"/>
              <a:chExt cx="5736647" cy="3178663"/>
            </a:xfrm>
          </p:grpSpPr>
          <p:pic>
            <p:nvPicPr>
              <p:cNvPr id="1026" name="Picture 2" descr="https://img-gorod.ru/upload/iblock/2b1/2b1f2192c7d79f6fb9798ed857d687f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698" y="5216769"/>
                <a:ext cx="1474066" cy="22092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://static.my-shop.ru/product/1/148/1479395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9956" y="4528676"/>
                <a:ext cx="1408578" cy="2007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http://static.my-shop.ru/product/1/147/1467547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8534" y="4247311"/>
                <a:ext cx="1348811" cy="19389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1419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60648" y="395536"/>
            <a:ext cx="4176464" cy="2088232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- Для чего </a:t>
            </a:r>
            <a:br>
              <a:rPr lang="ru-RU" sz="4000" dirty="0" smtClean="0"/>
            </a:br>
            <a:r>
              <a:rPr lang="ru-RU" sz="4000" dirty="0" smtClean="0"/>
              <a:t>нужны эти занятия?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137781" y="5493221"/>
            <a:ext cx="5616624" cy="2952328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Главная цель </a:t>
            </a:r>
          </a:p>
          <a:p>
            <a:pPr algn="l"/>
            <a:r>
              <a:rPr lang="ru-RU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занятий-</a:t>
            </a:r>
          </a:p>
          <a:p>
            <a:pPr algn="l"/>
            <a:r>
              <a:rPr lang="ru-RU" sz="3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развитие личности </a:t>
            </a:r>
          </a:p>
          <a:p>
            <a:pPr algn="l"/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ребёнка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627784"/>
            <a:ext cx="5707062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500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32656" y="486563"/>
            <a:ext cx="6157951" cy="2592288"/>
          </a:xfrm>
        </p:spPr>
        <p:txBody>
          <a:bodyPr>
            <a:noAutofit/>
          </a:bodyPr>
          <a:lstStyle/>
          <a:p>
            <a:pPr marL="180000"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- Какие именно черты личности ребёнка будут развивать занятия?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76672" y="3091336"/>
            <a:ext cx="6381328" cy="50405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умение осознавать и формулировать свои чувства, эмоции, переживания;</a:t>
            </a:r>
          </a:p>
          <a:p>
            <a:pPr algn="l"/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воображение </a:t>
            </a:r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и творческие 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способности;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умение осознать свои склонности и способности;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умение логически мыслить;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умение понимать других людей, эффективно взаимодействовать и сотрудничать с ними;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способность к самоанализу, умение отвечать за свои поступки. 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4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65064" y="323528"/>
            <a:ext cx="6157951" cy="2035243"/>
          </a:xfrm>
        </p:spPr>
        <p:txBody>
          <a:bodyPr>
            <a:noAutofit/>
          </a:bodyPr>
          <a:lstStyle/>
          <a:p>
            <a:pPr marL="180000"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- Чем занятия помогут ребёнку </a:t>
            </a:r>
            <a:br>
              <a:rPr lang="ru-RU" sz="4000" dirty="0" smtClean="0"/>
            </a:br>
            <a:r>
              <a:rPr lang="ru-RU" sz="4000" dirty="0" smtClean="0"/>
              <a:t>в учёбе?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32656" y="2555776"/>
            <a:ext cx="6381328" cy="504056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Занятия внесут вклад в развитие </a:t>
            </a:r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умения учиться:</a:t>
            </a:r>
          </a:p>
          <a:p>
            <a:pPr algn="l"/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  <a:p>
            <a:pPr algn="l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помогут развить логическое мышление, внимание, память;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помогут чётче понимать учебную задачу;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 помогут сформировать навыки планирования, самоконтроля, самооценки;</a:t>
            </a:r>
          </a:p>
          <a:p>
            <a:pPr algn="l"/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-</a:t>
            </a:r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 помогут развить волевые качества.</a:t>
            </a:r>
            <a:endParaRPr lang="ru-RU" sz="24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Рисунок 4" descr="http://ppt4web.ru/images/50/2853/640/img1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8"/>
          <a:stretch/>
        </p:blipFill>
        <p:spPr bwMode="auto">
          <a:xfrm>
            <a:off x="9261648" y="2771800"/>
            <a:ext cx="4484032" cy="219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s://im0-tub-ru.yandex.net/i?id=4aa9075873276631b8085bf9d7651d69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928" y="6575986"/>
            <a:ext cx="3839056" cy="2562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27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64704" y="323528"/>
            <a:ext cx="5904656" cy="2520280"/>
          </a:xfrm>
        </p:spPr>
        <p:txBody>
          <a:bodyPr>
            <a:noAutofit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- Чем занятия программы отличаются </a:t>
            </a:r>
            <a:br>
              <a:rPr lang="ru-RU" sz="4000" dirty="0" smtClean="0"/>
            </a:br>
            <a:r>
              <a:rPr lang="ru-RU" sz="4000" dirty="0" smtClean="0"/>
              <a:t>от урока?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48680" y="2908557"/>
            <a:ext cx="5574958" cy="3816424"/>
          </a:xfrm>
        </p:spPr>
        <p:txBody>
          <a:bodyPr>
            <a:noAutofit/>
          </a:bodyPr>
          <a:lstStyle/>
          <a:p>
            <a:pPr lvl="0" algn="l">
              <a:buClr>
                <a:srgbClr val="7FD13B"/>
              </a:buClr>
            </a:pP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Отсутствие </a:t>
            </a:r>
          </a:p>
          <a:p>
            <a:pPr lvl="0" algn="l">
              <a:buClr>
                <a:srgbClr val="7FD13B"/>
              </a:buClr>
            </a:pPr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строгих рамок, </a:t>
            </a:r>
          </a:p>
          <a:p>
            <a:pPr lvl="0" algn="l">
              <a:buClr>
                <a:srgbClr val="7FD13B"/>
              </a:buClr>
            </a:pPr>
            <a:r>
              <a:rPr lang="ru-RU" sz="2800" b="1" dirty="0" smtClean="0">
                <a:ln>
                  <a:solidFill>
                    <a:srgbClr val="4E5B6F"/>
                  </a:solidFill>
                </a:ln>
                <a:solidFill>
                  <a:srgbClr val="00ADDC">
                    <a:lumMod val="60000"/>
                    <a:lumOff val="40000"/>
                  </a:srgbClr>
                </a:solidFill>
                <a:latin typeface="Arial Black"/>
              </a:rPr>
              <a:t>применение </a:t>
            </a:r>
          </a:p>
          <a:p>
            <a:pPr lvl="0" algn="l">
              <a:buClr>
                <a:srgbClr val="7FD13B"/>
              </a:buClr>
            </a:pPr>
            <a:r>
              <a:rPr lang="ru-RU" sz="2800" b="1" dirty="0" smtClean="0">
                <a:ln>
                  <a:solidFill>
                    <a:srgbClr val="4E5B6F"/>
                  </a:solidFill>
                </a:ln>
                <a:solidFill>
                  <a:srgbClr val="00ADDC">
                    <a:lumMod val="60000"/>
                    <a:lumOff val="40000"/>
                  </a:srgbClr>
                </a:solidFill>
                <a:latin typeface="Arial Black"/>
              </a:rPr>
              <a:t>игровых методов, использование приёмов и методов </a:t>
            </a:r>
            <a:r>
              <a:rPr lang="ru-RU" sz="2800" b="1" dirty="0" err="1" smtClean="0">
                <a:ln>
                  <a:solidFill>
                    <a:srgbClr val="4E5B6F"/>
                  </a:solidFill>
                </a:ln>
                <a:solidFill>
                  <a:srgbClr val="00ADDC">
                    <a:lumMod val="60000"/>
                    <a:lumOff val="40000"/>
                  </a:srgbClr>
                </a:solidFill>
                <a:latin typeface="Arial Black"/>
              </a:rPr>
              <a:t>сказкотерапии</a:t>
            </a:r>
            <a:endParaRPr lang="ru-RU" sz="2800" b="1" dirty="0">
              <a:ln>
                <a:solidFill>
                  <a:srgbClr val="4E5B6F"/>
                </a:solidFill>
              </a:ln>
              <a:solidFill>
                <a:srgbClr val="00ADDC">
                  <a:lumMod val="60000"/>
                  <a:lumOff val="40000"/>
                </a:srgbClr>
              </a:solidFill>
              <a:latin typeface="Arial Black"/>
            </a:endParaRPr>
          </a:p>
          <a:p>
            <a:pPr algn="l"/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максимальное использование </a:t>
            </a:r>
          </a:p>
          <a:p>
            <a:pPr algn="l"/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личного опыта ребёнка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http://www.zelenograd24.ru/upload/ajaxuploader/dc1/dc1018a4e03b05ce3608bfa9cf582af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95" b="12135"/>
          <a:stretch/>
        </p:blipFill>
        <p:spPr bwMode="auto">
          <a:xfrm>
            <a:off x="3501008" y="6732240"/>
            <a:ext cx="3335660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childpages.ru/wp-content/uploads/2017/01/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9552"/>
            <a:ext cx="2960672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653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60648" y="395536"/>
            <a:ext cx="4896544" cy="2088232"/>
          </a:xfrm>
        </p:spPr>
        <p:txBody>
          <a:bodyPr>
            <a:noAutofit/>
          </a:bodyPr>
          <a:lstStyle/>
          <a:p>
            <a:pPr marL="180000"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- Как организованы занятия?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48680" y="2792633"/>
            <a:ext cx="6371402" cy="3816424"/>
          </a:xfrm>
        </p:spPr>
        <p:txBody>
          <a:bodyPr>
            <a:noAutofit/>
          </a:bodyPr>
          <a:lstStyle/>
          <a:p>
            <a:pPr lvl="0">
              <a:buClr>
                <a:srgbClr val="7FD13B"/>
              </a:buClr>
            </a:pP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Программа рассчитана </a:t>
            </a:r>
          </a:p>
          <a:p>
            <a:pPr lvl="0">
              <a:buClr>
                <a:srgbClr val="7FD13B"/>
              </a:buClr>
            </a:pP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на четыре года, занятия проводятся </a:t>
            </a:r>
          </a:p>
          <a:p>
            <a:pPr lvl="0">
              <a:buClr>
                <a:srgbClr val="7FD13B"/>
              </a:buClr>
            </a:pP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1 раз в </a:t>
            </a:r>
            <a:r>
              <a:rPr lang="ru-RU" sz="36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2 недели, </a:t>
            </a:r>
            <a:r>
              <a:rPr lang="ru-RU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продолжительность -35-40 минут.</a:t>
            </a:r>
            <a:endParaRPr lang="ru-RU" sz="36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Рисунок 3" descr="http://zoozel.ru/gallery/images/423691_derzhatsya-za-ruki-det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48" y="6156176"/>
            <a:ext cx="4363635" cy="25489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32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60648" y="395536"/>
            <a:ext cx="6597352" cy="2088232"/>
          </a:xfrm>
        </p:spPr>
        <p:txBody>
          <a:bodyPr>
            <a:noAutofit/>
          </a:bodyPr>
          <a:lstStyle/>
          <a:p>
            <a:pPr marL="180000"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- Какое  участие в занятиях принимают родители и учитель?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04664" y="2671120"/>
            <a:ext cx="6309320" cy="4007273"/>
          </a:xfrm>
        </p:spPr>
        <p:txBody>
          <a:bodyPr>
            <a:noAutofit/>
          </a:bodyPr>
          <a:lstStyle/>
          <a:p>
            <a:pPr lvl="0" algn="l">
              <a:buClr>
                <a:srgbClr val="7FD13B"/>
              </a:buClr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Поведение и деятельность детей </a:t>
            </a:r>
          </a:p>
          <a:p>
            <a:pPr lvl="0" algn="l">
              <a:buClr>
                <a:srgbClr val="7FD13B"/>
              </a:buClr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на занятиях  </a:t>
            </a:r>
          </a:p>
          <a:p>
            <a:pPr lvl="0" algn="l">
              <a:buClr>
                <a:srgbClr val="7FD13B"/>
              </a:buClr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даст богатый материал для содержательного обсуждения </a:t>
            </a:r>
          </a:p>
          <a:p>
            <a:pPr lvl="0" algn="l">
              <a:buClr>
                <a:srgbClr val="7FD13B"/>
              </a:buClr>
            </a:pP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их психологических особенностей.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098" name="Picture 2" descr="http://sakhvesti.ru/p/big/skr_250420131459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17"/>
          <a:stretch/>
        </p:blipFill>
        <p:spPr bwMode="auto">
          <a:xfrm>
            <a:off x="1196752" y="6678393"/>
            <a:ext cx="3810000" cy="2456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684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32656" y="755576"/>
            <a:ext cx="6309320" cy="4007273"/>
          </a:xfrm>
        </p:spPr>
        <p:txBody>
          <a:bodyPr>
            <a:noAutofit/>
          </a:bodyPr>
          <a:lstStyle/>
          <a:p>
            <a:pPr lvl="0" algn="l">
              <a:buClr>
                <a:srgbClr val="7FD13B"/>
              </a:buClr>
            </a:pPr>
            <a:r>
              <a:rPr lang="ru-RU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«Духовная жизнь ребёнка полноценна лишь тогда, когда он живёт в мире игры, сказки, фантазии, творчества. Без этого он – засушенный цветок»</a:t>
            </a:r>
          </a:p>
          <a:p>
            <a:pPr lvl="0">
              <a:buClr>
                <a:srgbClr val="7FD13B"/>
              </a:buClr>
            </a:pPr>
            <a:r>
              <a:rPr lang="ru-RU" sz="40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В.А. Сухомлинский</a:t>
            </a:r>
            <a:endParaRPr lang="ru-RU" sz="4000" b="1" i="1" dirty="0">
              <a:solidFill>
                <a:schemeClr val="accent4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http://babyzzz.ru/wp-content/uploads/2014/02/det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672" y="4644008"/>
            <a:ext cx="5840993" cy="4032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661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23F4A0C7C88646BBE08D6D92D06D59" ma:contentTypeVersion="1" ma:contentTypeDescription="Создание документа." ma:contentTypeScope="" ma:versionID="973b8f8432da031edb42654d3fa9e5b8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Z7KFWENHHMJR-303363060-54</_dlc_DocId>
    <_dlc_DocIdUrl xmlns="134c83b0-daba-48ad-8a7d-75e8d548d543">
      <Url>http://www.eduportal44.ru/Galich/school1/_layouts/15/DocIdRedir.aspx?ID=Z7KFWENHHMJR-303363060-54</Url>
      <Description>Z7KFWENHHMJR-303363060-54</Description>
    </_dlc_DocIdUrl>
  </documentManagement>
</p:properties>
</file>

<file path=customXml/itemProps1.xml><?xml version="1.0" encoding="utf-8"?>
<ds:datastoreItem xmlns:ds="http://schemas.openxmlformats.org/officeDocument/2006/customXml" ds:itemID="{7A52230E-1FED-4301-8D3D-A4306BF71E21}"/>
</file>

<file path=customXml/itemProps2.xml><?xml version="1.0" encoding="utf-8"?>
<ds:datastoreItem xmlns:ds="http://schemas.openxmlformats.org/officeDocument/2006/customXml" ds:itemID="{6D94949A-6EE6-490E-AD55-DE9EDAA61A05}"/>
</file>

<file path=customXml/itemProps3.xml><?xml version="1.0" encoding="utf-8"?>
<ds:datastoreItem xmlns:ds="http://schemas.openxmlformats.org/officeDocument/2006/customXml" ds:itemID="{CF2040B4-1563-4B73-8C12-32303A081A19}"/>
</file>

<file path=customXml/itemProps4.xml><?xml version="1.0" encoding="utf-8"?>
<ds:datastoreItem xmlns:ds="http://schemas.openxmlformats.org/officeDocument/2006/customXml" ds:itemID="{13667D66-7D57-451C-A8E2-20F10691E323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200</TotalTime>
  <Words>192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  Психологическая азбука</vt:lpstr>
      <vt:lpstr>  - Для чего  нужны эти занятия?</vt:lpstr>
      <vt:lpstr>  - Какие именно черты личности ребёнка будут развивать занятия?</vt:lpstr>
      <vt:lpstr>  - Чем занятия помогут ребёнку  в учёбе?</vt:lpstr>
      <vt:lpstr>  - Чем занятия программы отличаются  от урока?</vt:lpstr>
      <vt:lpstr>  - Как организованы занятия?</vt:lpstr>
      <vt:lpstr>  - Какое  участие в занятиях принимают родители и учитель?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20</cp:revision>
  <dcterms:created xsi:type="dcterms:W3CDTF">2017-07-24T13:49:14Z</dcterms:created>
  <dcterms:modified xsi:type="dcterms:W3CDTF">2017-09-05T07:12:29Z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0x0101005023F4A0C7C88646BBE08D6D92D06D59</vt:lpwstr>
  </property>
  <property fmtid="{D5CDD505-2E9C-101B-9397-08002B2CF9AE}" pid="3" name="_dlc_DocIdItemGuid">
    <vt:lpwstr>9229ec50-4c54-4644-856c-098c9788eaa1</vt:lpwstr>
  </property>
</Properties>
</file>