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3.xml" ContentType="application/vnd.openxmlformats-officedocument.presentationml.slide+xml"/>
  <Override PartName="/ppt/slides/slide31.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80"/>
  </p:notesMasterIdLst>
  <p:sldIdLst>
    <p:sldId id="256" r:id="rId2"/>
    <p:sldId id="261"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3.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BB3B1-C090-4659-9590-02B11CD46F7D}" type="datetimeFigureOut">
              <a:rPr lang="ru-RU" smtClean="0"/>
              <a:pPr/>
              <a:t>16.05.2017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4F44E-0025-4243-8A1A-DF2A4F920AB6}" type="slidenum">
              <a:rPr lang="ru-RU" smtClean="0"/>
              <a:pPr/>
              <a:t>‹#›</a:t>
            </a:fld>
            <a:endParaRPr lang="ru-RU"/>
          </a:p>
        </p:txBody>
      </p:sp>
    </p:spTree>
    <p:extLst>
      <p:ext uri="{BB962C8B-B14F-4D97-AF65-F5344CB8AC3E}">
        <p14:creationId xmlns:p14="http://schemas.microsoft.com/office/powerpoint/2010/main" xmlns="" val="400715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824F44E-0025-4243-8A1A-DF2A4F920AB6}" type="slidenum">
              <a:rPr lang="ru-RU" smtClean="0"/>
              <a:pPr/>
              <a:t>11</a:t>
            </a:fld>
            <a:endParaRPr lang="ru-RU"/>
          </a:p>
        </p:txBody>
      </p:sp>
    </p:spTree>
    <p:extLst>
      <p:ext uri="{BB962C8B-B14F-4D97-AF65-F5344CB8AC3E}">
        <p14:creationId xmlns:p14="http://schemas.microsoft.com/office/powerpoint/2010/main" xmlns="" val="3242777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16.05.2017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16.05.2017</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hyperlink" Target="https://ru.wikipedia.org/w/index.php?title=%D0%92%D1%82%D0%BE%D1%80%D0%BE%D1%81%D1%82%D0%B5%D0%BF%D0%B5%D0%BD%D0%BD%D0%B0%D1%8F_%D0%B4%D0%BE%D1%80%D0%BE%D0%B3%D0%B0&amp;action=edit&amp;redlink=1" TargetMode="External"/><Relationship Id="rId2" Type="http://schemas.openxmlformats.org/officeDocument/2006/relationships/hyperlink" Target="https://ru.wikipedia.org/wiki/%D0%9F%D1%80%D0%B8%D0%BE%D1%80%D0%B8%D1%82%D0%B5%D1%82" TargetMode="External"/><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dd24.com/pdd/znak5" TargetMode="External"/><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pdd24.com/pdd/znak5"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6.gif"/><Relationship Id="rId5" Type="http://schemas.openxmlformats.org/officeDocument/2006/relationships/image" Target="../media/image45.gif"/><Relationship Id="rId4" Type="http://schemas.openxmlformats.org/officeDocument/2006/relationships/hyperlink" Target="http://www.pdd24.com/pdd/razm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3.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2" Type="http://schemas.openxmlformats.org/officeDocument/2006/relationships/hyperlink" Target="http://www.pdd24.com/pdd/pdd4"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gif"/><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0.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pdd24.com/pdd/znak5" TargetMode="External"/><Relationship Id="rId2" Type="http://schemas.openxmlformats.org/officeDocument/2006/relationships/image" Target="../media/image84.jpeg"/><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5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pdd24.com/pdd/znak4" TargetMode="External"/><Relationship Id="rId1" Type="http://schemas.openxmlformats.org/officeDocument/2006/relationships/slideLayout" Target="../slideLayouts/slideLayout2.xml"/><Relationship Id="rId6" Type="http://schemas.openxmlformats.org/officeDocument/2006/relationships/image" Target="../media/image90.jpeg"/><Relationship Id="rId5" Type="http://schemas.openxmlformats.org/officeDocument/2006/relationships/image" Target="../media/image89.png"/><Relationship Id="rId4" Type="http://schemas.openxmlformats.org/officeDocument/2006/relationships/image" Target="../media/image88.png"/></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eg"/><Relationship Id="rId1" Type="http://schemas.openxmlformats.org/officeDocument/2006/relationships/slideLayout" Target="../slideLayouts/slideLayout2.xml"/><Relationship Id="rId4" Type="http://schemas.openxmlformats.org/officeDocument/2006/relationships/image" Target="../media/image96.jpeg"/></Relationships>
</file>

<file path=ppt/slides/_rels/slide59.xml.rels><?xml version="1.0" encoding="UTF-8" standalone="yes"?>
<Relationships xmlns="http://schemas.openxmlformats.org/package/2006/relationships"><Relationship Id="rId2" Type="http://schemas.openxmlformats.org/officeDocument/2006/relationships/image" Target="../media/image9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image" Target="../media/image98.jpeg"/><Relationship Id="rId1" Type="http://schemas.openxmlformats.org/officeDocument/2006/relationships/slideLayout" Target="../slideLayouts/slideLayout2.xml"/><Relationship Id="rId4" Type="http://schemas.openxmlformats.org/officeDocument/2006/relationships/image" Target="../media/image100.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image" Target="../media/image101.jpeg"/><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image" Target="../media/image104.jpeg"/><Relationship Id="rId1" Type="http://schemas.openxmlformats.org/officeDocument/2006/relationships/slideLayout" Target="../slideLayouts/slideLayout2.xml"/><Relationship Id="rId4" Type="http://schemas.openxmlformats.org/officeDocument/2006/relationships/image" Target="../media/image106.jpeg"/></Relationships>
</file>

<file path=ppt/slides/_rels/slide65.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image" Target="../media/image107.jpeg"/><Relationship Id="rId1" Type="http://schemas.openxmlformats.org/officeDocument/2006/relationships/slideLayout" Target="../slideLayouts/slideLayout5.xml"/><Relationship Id="rId4" Type="http://schemas.openxmlformats.org/officeDocument/2006/relationships/image" Target="../media/image109.jpeg"/></Relationships>
</file>

<file path=ppt/slides/_rels/slide66.xml.rels><?xml version="1.0" encoding="UTF-8" standalone="yes"?>
<Relationships xmlns="http://schemas.openxmlformats.org/package/2006/relationships"><Relationship Id="rId2" Type="http://schemas.openxmlformats.org/officeDocument/2006/relationships/image" Target="../media/image110.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2.gif"/><Relationship Id="rId2" Type="http://schemas.openxmlformats.org/officeDocument/2006/relationships/image" Target="../media/image11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image" Target="../media/image113.jpeg"/><Relationship Id="rId1" Type="http://schemas.openxmlformats.org/officeDocument/2006/relationships/slideLayout" Target="../slideLayouts/slideLayout2.xml"/><Relationship Id="rId4" Type="http://schemas.openxmlformats.org/officeDocument/2006/relationships/image" Target="../media/image1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2.xml"/><Relationship Id="rId4" Type="http://schemas.openxmlformats.org/officeDocument/2006/relationships/image" Target="../media/image118.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22.jpeg"/><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76.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6.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xml"/><Relationship Id="rId4" Type="http://schemas.openxmlformats.org/officeDocument/2006/relationships/image" Target="../media/image130.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Учим ПДД</a:t>
            </a:r>
            <a:endParaRPr lang="ru-RU" dirty="0"/>
          </a:p>
        </p:txBody>
      </p:sp>
      <p:sp>
        <p:nvSpPr>
          <p:cNvPr id="3" name="Подзаголовок 2"/>
          <p:cNvSpPr>
            <a:spLocks noGrp="1"/>
          </p:cNvSpPr>
          <p:nvPr>
            <p:ph type="subTitle" idx="1"/>
          </p:nvPr>
        </p:nvSpPr>
        <p:spPr/>
        <p:txBody>
          <a:bodyPr/>
          <a:lstStyle/>
          <a:p>
            <a:r>
              <a:rPr lang="ru-RU" dirty="0" smtClean="0"/>
              <a:t>Основные положения</a:t>
            </a:r>
            <a:endParaRPr lang="ru-RU" dirty="0"/>
          </a:p>
        </p:txBody>
      </p:sp>
    </p:spTree>
    <p:extLst>
      <p:ext uri="{BB962C8B-B14F-4D97-AF65-F5344CB8AC3E}">
        <p14:creationId xmlns:p14="http://schemas.microsoft.com/office/powerpoint/2010/main" xmlns="" val="6941105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half" idx="1"/>
          </p:nvPr>
        </p:nvSpPr>
        <p:spPr>
          <a:xfrm>
            <a:off x="457200" y="2904407"/>
            <a:ext cx="7715200" cy="3221756"/>
          </a:xfrm>
        </p:spPr>
        <p:txBody>
          <a:bodyPr/>
          <a:lstStyle/>
          <a:p>
            <a:pPr marL="0" indent="0">
              <a:buNone/>
            </a:pPr>
            <a:r>
              <a:rPr lang="ru-RU" b="1" dirty="0" smtClean="0">
                <a:solidFill>
                  <a:srgbClr val="FF0000"/>
                </a:solidFill>
              </a:rPr>
              <a:t>Вынужденная остановка </a:t>
            </a:r>
            <a:r>
              <a:rPr lang="ru-RU" dirty="0" smtClean="0"/>
              <a:t>- прекращение </a:t>
            </a:r>
            <a:r>
              <a:rPr lang="ru-RU" dirty="0"/>
              <a:t>движения транспортного средства из-за его технической неисправности или опасности, создаваемой перевозимым грузом, состоянием водителя (пассажира) или появлением препятствия на </a:t>
            </a:r>
            <a:r>
              <a:rPr lang="ru-RU" dirty="0" smtClean="0"/>
              <a:t>дороге.</a:t>
            </a:r>
            <a:endParaRPr lang="ru-RU" dirty="0"/>
          </a:p>
        </p:txBody>
      </p:sp>
      <p:pic>
        <p:nvPicPr>
          <p:cNvPr id="6146" name="Picture 2" descr="Экзаменационные билеты ПДД 2013 онлайн бесплатн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332656"/>
            <a:ext cx="6715125" cy="25717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9667939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Главная дорога</a:t>
            </a:r>
            <a:endParaRPr lang="ru-RU" dirty="0"/>
          </a:p>
        </p:txBody>
      </p:sp>
      <p:sp>
        <p:nvSpPr>
          <p:cNvPr id="5" name="Объект 4"/>
          <p:cNvSpPr>
            <a:spLocks noGrp="1"/>
          </p:cNvSpPr>
          <p:nvPr>
            <p:ph sz="half" idx="1"/>
          </p:nvPr>
        </p:nvSpPr>
        <p:spPr/>
        <p:txBody>
          <a:bodyPr/>
          <a:lstStyle/>
          <a:p>
            <a:pPr marL="0" indent="0">
              <a:buNone/>
            </a:pPr>
            <a:endParaRPr lang="ru-RU" dirty="0"/>
          </a:p>
        </p:txBody>
      </p:sp>
      <p:sp>
        <p:nvSpPr>
          <p:cNvPr id="6" name="Объект 5"/>
          <p:cNvSpPr>
            <a:spLocks noGrp="1"/>
          </p:cNvSpPr>
          <p:nvPr>
            <p:ph sz="half" idx="2"/>
          </p:nvPr>
        </p:nvSpPr>
        <p:spPr/>
        <p:txBody>
          <a:bodyPr/>
          <a:lstStyle/>
          <a:p>
            <a:endParaRPr lang="ru-RU"/>
          </a:p>
        </p:txBody>
      </p:sp>
      <p:pic>
        <p:nvPicPr>
          <p:cNvPr id="7170" name="Picture 2" descr="24AUTO.RU : У Вас главная дорога. Уверены?, страница 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340768"/>
            <a:ext cx="4176464" cy="4638676"/>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2.1 Главная дорог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737734" y="1340768"/>
            <a:ext cx="4440934" cy="41764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220253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Главная дорога</a:t>
            </a:r>
            <a:endParaRPr lang="ru-RU" dirty="0"/>
          </a:p>
        </p:txBody>
      </p:sp>
      <p:sp>
        <p:nvSpPr>
          <p:cNvPr id="3" name="Объект 2"/>
          <p:cNvSpPr>
            <a:spLocks noGrp="1"/>
          </p:cNvSpPr>
          <p:nvPr>
            <p:ph sz="half" idx="1"/>
          </p:nvPr>
        </p:nvSpPr>
        <p:spPr/>
        <p:txBody>
          <a:bodyPr>
            <a:normAutofit/>
          </a:bodyPr>
          <a:lstStyle/>
          <a:p>
            <a:pPr marL="0" indent="0">
              <a:buNone/>
            </a:pPr>
            <a:r>
              <a:rPr lang="ru-RU" dirty="0"/>
              <a:t> Д</a:t>
            </a:r>
            <a:r>
              <a:rPr lang="ru-RU" dirty="0" smtClean="0"/>
              <a:t>орога с </a:t>
            </a:r>
            <a:r>
              <a:rPr lang="ru-RU" dirty="0"/>
              <a:t>преимущественным (</a:t>
            </a:r>
            <a:r>
              <a:rPr lang="ru-RU" dirty="0">
                <a:hlinkClick r:id="rId2" tooltip="Приоритет"/>
              </a:rPr>
              <a:t>приоритетным</a:t>
            </a:r>
            <a:r>
              <a:rPr lang="ru-RU" dirty="0"/>
              <a:t>) правом проезда по отношению </a:t>
            </a:r>
            <a:r>
              <a:rPr lang="ru-RU" dirty="0" smtClean="0"/>
              <a:t>ко </a:t>
            </a:r>
            <a:r>
              <a:rPr lang="ru-RU" dirty="0" smtClean="0">
                <a:hlinkClick r:id="rId3" tooltip="Второстепенная дорога (страница отсутствует)"/>
              </a:rPr>
              <a:t>второстепенным </a:t>
            </a:r>
            <a:r>
              <a:rPr lang="ru-RU" dirty="0">
                <a:hlinkClick r:id="rId3" tooltip="Второстепенная дорога (страница отсутствует)"/>
              </a:rPr>
              <a:t>дорогам</a:t>
            </a:r>
            <a:r>
              <a:rPr lang="ru-RU" dirty="0"/>
              <a:t>, пересекающим главную дорогу или примыкающим к ней.</a:t>
            </a:r>
          </a:p>
        </p:txBody>
      </p:sp>
      <p:sp>
        <p:nvSpPr>
          <p:cNvPr id="4" name="Объект 3"/>
          <p:cNvSpPr>
            <a:spLocks noGrp="1"/>
          </p:cNvSpPr>
          <p:nvPr>
            <p:ph sz="half" idx="2"/>
          </p:nvPr>
        </p:nvSpPr>
        <p:spPr/>
        <p:txBody>
          <a:bodyPr>
            <a:normAutofit/>
          </a:bodyPr>
          <a:lstStyle/>
          <a:p>
            <a:pPr marL="0" indent="0">
              <a:buNone/>
            </a:pPr>
            <a:r>
              <a:rPr lang="ru-RU" b="1" dirty="0"/>
              <a:t>главной, в первую очередь, является дорога, на которой размещены знаки 2.1, 2.3.1–2.3.7 или 5.1</a:t>
            </a:r>
            <a:endParaRPr lang="ru-RU" dirty="0"/>
          </a:p>
        </p:txBody>
      </p:sp>
      <p:pic>
        <p:nvPicPr>
          <p:cNvPr id="8194" name="Picture 2" descr="Фото знаков главной дороги, designeroff.blog.ru"/>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716016" y="4149080"/>
            <a:ext cx="3888432" cy="25922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497571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dirty="0" smtClean="0"/>
              <a:t>Дневные ходовые огни</a:t>
            </a:r>
            <a:endParaRPr lang="ru-RU" dirty="0"/>
          </a:p>
        </p:txBody>
      </p:sp>
      <p:sp>
        <p:nvSpPr>
          <p:cNvPr id="5" name="Объект 4"/>
          <p:cNvSpPr>
            <a:spLocks noGrp="1"/>
          </p:cNvSpPr>
          <p:nvPr>
            <p:ph sz="half" idx="1"/>
          </p:nvPr>
        </p:nvSpPr>
        <p:spPr>
          <a:xfrm>
            <a:off x="457200" y="1600200"/>
            <a:ext cx="3322712" cy="4525963"/>
          </a:xfrm>
        </p:spPr>
        <p:txBody>
          <a:bodyPr>
            <a:normAutofit/>
          </a:bodyPr>
          <a:lstStyle/>
          <a:p>
            <a:pPr marL="0" indent="0">
              <a:buNone/>
            </a:pPr>
            <a:r>
              <a:rPr lang="ru-RU" dirty="0"/>
              <a:t>В</a:t>
            </a:r>
            <a:r>
              <a:rPr lang="ru-RU" dirty="0" smtClean="0"/>
              <a:t>нешние </a:t>
            </a:r>
            <a:r>
              <a:rPr lang="ru-RU" dirty="0"/>
              <a:t>световые приборы, предназначенные для улучшения видимости движущегося транспортного средства спереди в светлое время суток.</a:t>
            </a:r>
          </a:p>
          <a:p>
            <a:pPr marL="0" indent="0">
              <a:buNone/>
            </a:pPr>
            <a:endParaRPr lang="ru-RU" dirty="0"/>
          </a:p>
        </p:txBody>
      </p:sp>
      <p:pic>
        <p:nvPicPr>
          <p:cNvPr id="9218" name="Picture 2" descr="Дневные ходовые огни (DRL) Led Prof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4208" y="2105956"/>
            <a:ext cx="2543175" cy="2979227"/>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Дополнительное освещение DRL для авто Тойота ЛК 200, Toyota LC 200 Tip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635896" y="1468958"/>
            <a:ext cx="2671330" cy="4905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437811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Дорога</a:t>
            </a:r>
            <a:endParaRPr lang="ru-RU" dirty="0"/>
          </a:p>
        </p:txBody>
      </p:sp>
      <p:sp>
        <p:nvSpPr>
          <p:cNvPr id="5" name="Объект 4"/>
          <p:cNvSpPr>
            <a:spLocks noGrp="1"/>
          </p:cNvSpPr>
          <p:nvPr>
            <p:ph sz="half" idx="1"/>
          </p:nvPr>
        </p:nvSpPr>
        <p:spPr/>
        <p:txBody>
          <a:bodyPr>
            <a:normAutofit fontScale="85000" lnSpcReduction="10000"/>
          </a:bodyPr>
          <a:lstStyle/>
          <a:p>
            <a:pPr marL="0" indent="0">
              <a:buNone/>
            </a:pPr>
            <a:r>
              <a:rPr lang="ru-RU" dirty="0" smtClean="0"/>
              <a:t>Обустроенная </a:t>
            </a:r>
            <a:r>
              <a:rPr lang="ru-RU" dirty="0"/>
              <a:t>или приспособленная и используемая для движения транспортных средств полоса земли либо поверхность искусственного сооружения. </a:t>
            </a:r>
            <a:endParaRPr lang="ru-RU" dirty="0" smtClean="0"/>
          </a:p>
          <a:p>
            <a:pPr marL="0" indent="0">
              <a:buNone/>
            </a:pPr>
            <a:r>
              <a:rPr lang="ru-RU" b="1" dirty="0" smtClean="0">
                <a:solidFill>
                  <a:srgbClr val="FF0000"/>
                </a:solidFill>
              </a:rPr>
              <a:t>Дорога </a:t>
            </a:r>
            <a:r>
              <a:rPr lang="ru-RU" b="1" dirty="0">
                <a:solidFill>
                  <a:srgbClr val="FF0000"/>
                </a:solidFill>
              </a:rPr>
              <a:t>включает в себя </a:t>
            </a:r>
            <a:r>
              <a:rPr lang="ru-RU" dirty="0"/>
              <a:t>одну или несколько проезжих частей, а также трамвайные пути, тротуары, обочины и разделительные полосы при их наличии</a:t>
            </a:r>
          </a:p>
        </p:txBody>
      </p:sp>
      <p:sp>
        <p:nvSpPr>
          <p:cNvPr id="6" name="Объект 5"/>
          <p:cNvSpPr>
            <a:spLocks noGrp="1"/>
          </p:cNvSpPr>
          <p:nvPr>
            <p:ph sz="half" idx="2"/>
          </p:nvPr>
        </p:nvSpPr>
        <p:spPr>
          <a:xfrm>
            <a:off x="4572000" y="1628800"/>
            <a:ext cx="4038600" cy="4525963"/>
          </a:xfrm>
        </p:spPr>
        <p:txBody>
          <a:bodyPr>
            <a:normAutofit fontScale="85000" lnSpcReduction="10000"/>
          </a:bodyPr>
          <a:lstStyle/>
          <a:p>
            <a:pPr marL="0" indent="0">
              <a:buNone/>
            </a:pPr>
            <a:endParaRPr lang="ru-RU" dirty="0"/>
          </a:p>
        </p:txBody>
      </p:sp>
      <p:pic>
        <p:nvPicPr>
          <p:cNvPr id="10242" name="Picture 2" descr="Новости автомобиле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1268760"/>
            <a:ext cx="2685356" cy="50673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77711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Дорожное движение</a:t>
            </a:r>
            <a:endParaRPr lang="ru-RU" dirty="0"/>
          </a:p>
        </p:txBody>
      </p:sp>
      <p:sp>
        <p:nvSpPr>
          <p:cNvPr id="3" name="Объект 2"/>
          <p:cNvSpPr>
            <a:spLocks noGrp="1"/>
          </p:cNvSpPr>
          <p:nvPr>
            <p:ph idx="1"/>
          </p:nvPr>
        </p:nvSpPr>
        <p:spPr/>
        <p:txBody>
          <a:bodyPr/>
          <a:lstStyle/>
          <a:p>
            <a:pPr marL="0" indent="0">
              <a:buNone/>
            </a:pPr>
            <a:r>
              <a:rPr lang="ru-RU" dirty="0"/>
              <a:t>О</a:t>
            </a:r>
            <a:r>
              <a:rPr lang="ru-RU" dirty="0" smtClean="0"/>
              <a:t>бщественные отношения, возникающие </a:t>
            </a:r>
            <a:r>
              <a:rPr lang="ru-RU" dirty="0"/>
              <a:t>в процессе перемещения людей и грузов с помощью транспортных средств или без таковых в пределах дорог.</a:t>
            </a:r>
          </a:p>
          <a:p>
            <a:pPr marL="0" indent="0">
              <a:buNone/>
            </a:pPr>
            <a:endParaRPr lang="ru-RU" dirty="0"/>
          </a:p>
        </p:txBody>
      </p:sp>
      <p:pic>
        <p:nvPicPr>
          <p:cNvPr id="11266" name="Picture 2" descr="Улицы для пешеходов - Вечерняя Москв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4005064"/>
            <a:ext cx="6886575" cy="21237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181662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Дорожно-транспортное происшествие</a:t>
            </a:r>
            <a:endParaRPr lang="ru-RU" dirty="0"/>
          </a:p>
        </p:txBody>
      </p:sp>
      <p:sp>
        <p:nvSpPr>
          <p:cNvPr id="4" name="Объект 3"/>
          <p:cNvSpPr>
            <a:spLocks noGrp="1"/>
          </p:cNvSpPr>
          <p:nvPr>
            <p:ph sz="half" idx="1"/>
          </p:nvPr>
        </p:nvSpPr>
        <p:spPr/>
        <p:txBody>
          <a:bodyPr>
            <a:normAutofit lnSpcReduction="10000"/>
          </a:bodyPr>
          <a:lstStyle/>
          <a:p>
            <a:pPr marL="0" indent="0">
              <a:buNone/>
            </a:pPr>
            <a:r>
              <a:rPr lang="ru-RU" dirty="0"/>
              <a:t>С</a:t>
            </a:r>
            <a:r>
              <a:rPr lang="ru-RU" dirty="0" smtClean="0"/>
              <a:t>обытие</a:t>
            </a:r>
            <a:r>
              <a:rPr lang="ru-RU" dirty="0"/>
              <a:t>, возникшее в процессе движения по дороге транспортного средства и с его участием, при котором погибли или ранены люди, повреждены транспортные средства, сооружения, грузы либо причинен иной материальный ущерб.</a:t>
            </a:r>
          </a:p>
          <a:p>
            <a:pPr marL="0" indent="0">
              <a:buNone/>
            </a:pPr>
            <a:endParaRPr lang="ru-RU" dirty="0"/>
          </a:p>
        </p:txBody>
      </p:sp>
      <p:sp>
        <p:nvSpPr>
          <p:cNvPr id="5" name="Объект 4"/>
          <p:cNvSpPr>
            <a:spLocks noGrp="1"/>
          </p:cNvSpPr>
          <p:nvPr>
            <p:ph sz="half" idx="2"/>
          </p:nvPr>
        </p:nvSpPr>
        <p:spPr/>
        <p:txBody>
          <a:bodyPr>
            <a:normAutofit lnSpcReduction="10000"/>
          </a:bodyPr>
          <a:lstStyle/>
          <a:p>
            <a:pPr marL="0" indent="0">
              <a:buNone/>
            </a:pPr>
            <a:endParaRPr lang="ru-RU" dirty="0"/>
          </a:p>
        </p:txBody>
      </p:sp>
      <p:pic>
        <p:nvPicPr>
          <p:cNvPr id="12290" name="Picture 2" descr="ДТП в центре Кирова: при столкновении &quot;ВАЗа&quot; и &quot;Хонды&quot; пострадал пассажир иномарки PROGOROD43.ru Новости Кирова и Кировской обл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0" y="1532447"/>
            <a:ext cx="3888433" cy="4703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25507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6655" y="639122"/>
            <a:ext cx="8229600" cy="1143000"/>
          </a:xfrm>
        </p:spPr>
        <p:txBody>
          <a:bodyPr>
            <a:noAutofit/>
          </a:bodyPr>
          <a:lstStyle/>
          <a:p>
            <a:r>
              <a:rPr lang="ru-RU" sz="3200" dirty="0" smtClean="0">
                <a:solidFill>
                  <a:srgbClr val="FF0000"/>
                </a:solidFill>
              </a:rPr>
              <a:t>Железнодорожный переезд - </a:t>
            </a:r>
            <a:r>
              <a:rPr lang="ru-RU" sz="3200" dirty="0"/>
              <a:t>пересечение дороги с железнодорожными путями на одном уровне.</a:t>
            </a:r>
            <a:br>
              <a:rPr lang="ru-RU" sz="3200" dirty="0"/>
            </a:br>
            <a:endParaRPr lang="ru-RU" sz="3200" dirty="0"/>
          </a:p>
        </p:txBody>
      </p:sp>
      <p:sp>
        <p:nvSpPr>
          <p:cNvPr id="4" name="Объект 3"/>
          <p:cNvSpPr>
            <a:spLocks noGrp="1"/>
          </p:cNvSpPr>
          <p:nvPr>
            <p:ph sz="half" idx="1"/>
          </p:nvPr>
        </p:nvSpPr>
        <p:spPr/>
        <p:txBody>
          <a:bodyPr/>
          <a:lstStyle/>
          <a:p>
            <a:pPr marL="0" indent="0">
              <a:buNone/>
            </a:pPr>
            <a:endParaRPr lang="ru-RU" dirty="0"/>
          </a:p>
        </p:txBody>
      </p:sp>
      <p:sp>
        <p:nvSpPr>
          <p:cNvPr id="5" name="Объект 4"/>
          <p:cNvSpPr>
            <a:spLocks noGrp="1"/>
          </p:cNvSpPr>
          <p:nvPr>
            <p:ph sz="half" idx="2"/>
          </p:nvPr>
        </p:nvSpPr>
        <p:spPr/>
        <p:txBody>
          <a:bodyPr/>
          <a:lstStyle/>
          <a:p>
            <a:pPr marL="0" indent="0">
              <a:buNone/>
            </a:pPr>
            <a:endParaRPr lang="ru-RU" dirty="0"/>
          </a:p>
        </p:txBody>
      </p:sp>
      <p:pic>
        <p:nvPicPr>
          <p:cNvPr id="13314" name="Picture 2" descr="Фото За переезд железной дороги в Подмосковье возьмут 15 рублей - сайт За рулем www.zr.ru"/>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772816"/>
            <a:ext cx="3768353" cy="4105275"/>
          </a:xfrm>
          <a:prstGeom prst="rect">
            <a:avLst/>
          </a:prstGeom>
          <a:noFill/>
          <a:extLst>
            <a:ext uri="{909E8E84-426E-40DD-AFC4-6F175D3DCCD1}">
              <a14:hiddenFill xmlns:a14="http://schemas.microsoft.com/office/drawing/2010/main" xmlns="">
                <a:solidFill>
                  <a:srgbClr val="FFFFFF"/>
                </a:solidFill>
              </a14:hiddenFill>
            </a:ext>
          </a:extLst>
        </p:spPr>
      </p:pic>
      <p:pic>
        <p:nvPicPr>
          <p:cNvPr id="13316" name="Picture 4" descr="Развод ГИБДД - практика: обгон перед ж/д переездом Сибирский Авто Город"/>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2" y="1782122"/>
            <a:ext cx="4248472" cy="41986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87874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2"/>
            <a:ext cx="8229600" cy="1143000"/>
          </a:xfrm>
        </p:spPr>
        <p:txBody>
          <a:bodyPr>
            <a:noAutofit/>
          </a:bodyPr>
          <a:lstStyle/>
          <a:p>
            <a:r>
              <a:rPr lang="ru-RU" sz="3600" dirty="0" smtClean="0">
                <a:solidFill>
                  <a:srgbClr val="FF0000"/>
                </a:solidFill>
              </a:rPr>
              <a:t>Маршрутное транспортное средство </a:t>
            </a:r>
            <a:r>
              <a:rPr lang="ru-RU" sz="3600" dirty="0"/>
              <a:t>- транспортное средство общего пользования (автобус, троллейбус, </a:t>
            </a:r>
            <a:r>
              <a:rPr lang="ru-RU" sz="3600" dirty="0" smtClean="0"/>
              <a:t>трамвай)</a:t>
            </a:r>
            <a:endParaRPr lang="ru-RU" sz="3600" dirty="0"/>
          </a:p>
        </p:txBody>
      </p:sp>
      <p:pic>
        <p:nvPicPr>
          <p:cNvPr id="14338" name="Picture 2" descr="Транспортное средство. Виды транспортных средств. ПДД онлай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2091470"/>
            <a:ext cx="3660725" cy="29146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Бесплатный Wi-Fi появился в омских троллейбусах"/>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4346" name="Picture 10" descr="Современная Россия. Реалии и прогнозы II."/>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tretch>
            <a:fillRect/>
          </a:stretch>
        </p:blipFill>
        <p:spPr bwMode="auto">
          <a:xfrm>
            <a:off x="3885534" y="3861048"/>
            <a:ext cx="3810666" cy="2980215"/>
          </a:xfrm>
          <a:prstGeom prst="rect">
            <a:avLst/>
          </a:prstGeom>
          <a:noFill/>
          <a:extLst>
            <a:ext uri="{909E8E84-426E-40DD-AFC4-6F175D3DCCD1}">
              <a14:hiddenFill xmlns:a14="http://schemas.microsoft.com/office/drawing/2010/main" xmlns="">
                <a:solidFill>
                  <a:srgbClr val="FFFFFF"/>
                </a:solidFill>
              </a14:hiddenFill>
            </a:ext>
          </a:extLst>
        </p:spPr>
      </p:pic>
      <p:pic>
        <p:nvPicPr>
          <p:cNvPr id="14340" name="Picture 4" descr="Штрафы за стоянку и движение по полосам общественного транспорта увеличили - Автопродажа"/>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6524" y="2087100"/>
            <a:ext cx="2664296" cy="2459507"/>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Бесплатный Wi-Fi появился в омских троллейбусах"/>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864650" y="3780268"/>
            <a:ext cx="3020884" cy="30777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0618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Общие положения. Понятия и термины &quot; Местное отделение ДОСААФ РОССИИ г. Партизанск"/>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259632" y="3140968"/>
            <a:ext cx="6477397" cy="351156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fontScale="90000"/>
          </a:bodyPr>
          <a:lstStyle/>
          <a:p>
            <a:r>
              <a:rPr lang="ru-RU" sz="3600" dirty="0" smtClean="0">
                <a:solidFill>
                  <a:srgbClr val="FF0000"/>
                </a:solidFill>
              </a:rPr>
              <a:t>Механическое транспортное средство</a:t>
            </a:r>
            <a:endParaRPr lang="ru-RU" sz="3600" dirty="0">
              <a:solidFill>
                <a:srgbClr val="FF0000"/>
              </a:solidFill>
            </a:endParaRPr>
          </a:p>
        </p:txBody>
      </p:sp>
      <p:sp>
        <p:nvSpPr>
          <p:cNvPr id="3" name="Объект 2"/>
          <p:cNvSpPr>
            <a:spLocks noGrp="1"/>
          </p:cNvSpPr>
          <p:nvPr>
            <p:ph idx="1"/>
          </p:nvPr>
        </p:nvSpPr>
        <p:spPr>
          <a:xfrm>
            <a:off x="395536" y="1268760"/>
            <a:ext cx="8229600" cy="4525963"/>
          </a:xfrm>
        </p:spPr>
        <p:txBody>
          <a:bodyPr/>
          <a:lstStyle/>
          <a:p>
            <a:pPr marL="0" indent="0">
              <a:buNone/>
            </a:pPr>
            <a:r>
              <a:rPr lang="ru-RU" dirty="0"/>
              <a:t>Т</a:t>
            </a:r>
            <a:r>
              <a:rPr lang="ru-RU" dirty="0" smtClean="0"/>
              <a:t>ранспортное </a:t>
            </a:r>
            <a:r>
              <a:rPr lang="ru-RU" dirty="0"/>
              <a:t>средство, приводимое в движение двигателем. Термин распространяется также на любые тракторы и самоходные машины.</a:t>
            </a:r>
          </a:p>
          <a:p>
            <a:pPr marL="0" indent="0">
              <a:buNone/>
            </a:pPr>
            <a:endParaRPr lang="ru-RU" dirty="0"/>
          </a:p>
        </p:txBody>
      </p:sp>
    </p:spTree>
    <p:extLst>
      <p:ext uri="{BB962C8B-B14F-4D97-AF65-F5344CB8AC3E}">
        <p14:creationId xmlns:p14="http://schemas.microsoft.com/office/powerpoint/2010/main" xmlns="" val="226730669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Автомагистраль</a:t>
            </a:r>
            <a:endParaRPr lang="ru-RU" dirty="0"/>
          </a:p>
        </p:txBody>
      </p:sp>
      <p:sp>
        <p:nvSpPr>
          <p:cNvPr id="4" name="Объект 3"/>
          <p:cNvSpPr>
            <a:spLocks noGrp="1"/>
          </p:cNvSpPr>
          <p:nvPr>
            <p:ph sz="half" idx="1"/>
          </p:nvPr>
        </p:nvSpPr>
        <p:spPr/>
        <p:txBody>
          <a:bodyPr/>
          <a:lstStyle/>
          <a:p>
            <a:pPr marL="0" indent="0">
              <a:buNone/>
            </a:pPr>
            <a:r>
              <a:rPr lang="ru-RU" dirty="0" smtClean="0"/>
              <a:t>Автомагистраль-дорога</a:t>
            </a:r>
            <a:endParaRPr lang="ru-RU" dirty="0"/>
          </a:p>
        </p:txBody>
      </p:sp>
      <p:sp>
        <p:nvSpPr>
          <p:cNvPr id="6" name="Объект 5"/>
          <p:cNvSpPr>
            <a:spLocks noGrp="1"/>
          </p:cNvSpPr>
          <p:nvPr>
            <p:ph sz="half" idx="2"/>
          </p:nvPr>
        </p:nvSpPr>
        <p:spPr/>
        <p:txBody>
          <a:bodyPr/>
          <a:lstStyle/>
          <a:p>
            <a:r>
              <a:rPr lang="ru-RU" dirty="0" smtClean="0"/>
              <a:t>Обозначение на дорожных знаках</a:t>
            </a:r>
            <a:endParaRPr lang="ru-RU" dirty="0"/>
          </a:p>
        </p:txBody>
      </p:sp>
      <p:pic>
        <p:nvPicPr>
          <p:cNvPr id="1026" name="Picture 2" descr="http://doraeroproekt.ru/wp-content/uploads/2014/01/avtodoroga-Bavly-Kumertau.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2806288"/>
            <a:ext cx="2808312" cy="297180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http://www.pdd24.com/pdd/img/z5.1.pn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5076056" y="2665318"/>
            <a:ext cx="2376796" cy="3355969"/>
          </a:xfrm>
          <a:prstGeom prst="rect">
            <a:avLst/>
          </a:prstGeom>
          <a:noFill/>
          <a:ln>
            <a:noFill/>
          </a:ln>
        </p:spPr>
      </p:pic>
    </p:spTree>
    <p:extLst>
      <p:ext uri="{BB962C8B-B14F-4D97-AF65-F5344CB8AC3E}">
        <p14:creationId xmlns:p14="http://schemas.microsoft.com/office/powerpoint/2010/main" xmlns="" val="193272589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В Алматы запрещено движение мотоциклов Новости из мира мотоцикло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2218978"/>
            <a:ext cx="3810000" cy="3810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90" name="Picture 6" descr="Мопед CRONUS MD 150 T-15, Техсервис - Благовещенс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266478"/>
            <a:ext cx="2667000" cy="2667000"/>
          </a:xfrm>
          <a:prstGeom prst="rect">
            <a:avLst/>
          </a:prstGeom>
          <a:noFill/>
          <a:extLst>
            <a:ext uri="{909E8E84-426E-40DD-AFC4-6F175D3DCCD1}">
              <a14:hiddenFill xmlns:a14="http://schemas.microsoft.com/office/drawing/2010/main" xmlns="">
                <a:solidFill>
                  <a:srgbClr val="FFFFFF"/>
                </a:solidFill>
              </a14:hiddenFill>
            </a:ext>
          </a:extLst>
        </p:spPr>
      </p:pic>
      <p:pic>
        <p:nvPicPr>
          <p:cNvPr id="16386" name="Picture 2" descr="Transportation Wheel Motorcycle Rider Moto Moped Motociclista - vector clip art online, royalty free &amp; public domain"/>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64088" y="1266478"/>
            <a:ext cx="3531096" cy="4762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dirty="0" smtClean="0"/>
              <a:t>Мопед</a:t>
            </a:r>
            <a:endParaRPr lang="ru-RU" dirty="0"/>
          </a:p>
        </p:txBody>
      </p:sp>
    </p:spTree>
    <p:extLst>
      <p:ext uri="{BB962C8B-B14F-4D97-AF65-F5344CB8AC3E}">
        <p14:creationId xmlns:p14="http://schemas.microsoft.com/office/powerpoint/2010/main" xmlns="" val="3554809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856"/>
            <a:ext cx="8229600" cy="1143000"/>
          </a:xfrm>
        </p:spPr>
        <p:txBody>
          <a:bodyPr/>
          <a:lstStyle/>
          <a:p>
            <a:r>
              <a:rPr lang="ru-RU" dirty="0" smtClean="0">
                <a:solidFill>
                  <a:srgbClr val="FF0000"/>
                </a:solidFill>
              </a:rPr>
              <a:t>Мопед</a:t>
            </a:r>
            <a:endParaRPr lang="ru-RU" dirty="0">
              <a:solidFill>
                <a:srgbClr val="FF0000"/>
              </a:solidFill>
            </a:endParaRPr>
          </a:p>
        </p:txBody>
      </p:sp>
      <p:sp>
        <p:nvSpPr>
          <p:cNvPr id="3" name="Объект 2"/>
          <p:cNvSpPr>
            <a:spLocks noGrp="1"/>
          </p:cNvSpPr>
          <p:nvPr>
            <p:ph idx="1"/>
          </p:nvPr>
        </p:nvSpPr>
        <p:spPr>
          <a:xfrm>
            <a:off x="395536" y="1700808"/>
            <a:ext cx="8229600" cy="4464496"/>
          </a:xfrm>
        </p:spPr>
        <p:txBody>
          <a:bodyPr>
            <a:noAutofit/>
          </a:bodyPr>
          <a:lstStyle/>
          <a:p>
            <a:pPr>
              <a:buFontTx/>
              <a:buChar char="-"/>
            </a:pPr>
            <a:r>
              <a:rPr lang="ru-RU" dirty="0" smtClean="0"/>
              <a:t>двух- </a:t>
            </a:r>
            <a:r>
              <a:rPr lang="ru-RU" dirty="0"/>
              <a:t>или трехколесное механическое транспортное </a:t>
            </a:r>
            <a:r>
              <a:rPr lang="ru-RU" dirty="0" smtClean="0"/>
              <a:t>средство</a:t>
            </a:r>
          </a:p>
          <a:p>
            <a:pPr>
              <a:buFontTx/>
              <a:buChar char="-"/>
            </a:pPr>
            <a:r>
              <a:rPr lang="ru-RU" dirty="0" smtClean="0"/>
              <a:t>, </a:t>
            </a:r>
            <a:r>
              <a:rPr lang="ru-RU" dirty="0"/>
              <a:t>максимальная </a:t>
            </a:r>
            <a:r>
              <a:rPr lang="ru-RU" dirty="0" smtClean="0"/>
              <a:t>скорость не </a:t>
            </a:r>
            <a:r>
              <a:rPr lang="ru-RU" dirty="0"/>
              <a:t>превышает 50 км/ч</a:t>
            </a:r>
            <a:r>
              <a:rPr lang="ru-RU" dirty="0" smtClean="0"/>
              <a:t>,</a:t>
            </a:r>
          </a:p>
          <a:p>
            <a:pPr>
              <a:buFontTx/>
              <a:buChar char="-"/>
            </a:pPr>
            <a:r>
              <a:rPr lang="ru-RU" dirty="0" smtClean="0"/>
              <a:t> имеют двигатель </a:t>
            </a:r>
            <a:r>
              <a:rPr lang="ru-RU" dirty="0"/>
              <a:t>внутреннего </a:t>
            </a:r>
            <a:r>
              <a:rPr lang="ru-RU" dirty="0" smtClean="0"/>
              <a:t>сгорания</a:t>
            </a:r>
          </a:p>
          <a:p>
            <a:pPr>
              <a:buFontTx/>
              <a:buChar char="-"/>
            </a:pPr>
            <a:r>
              <a:rPr lang="ru-RU" dirty="0" smtClean="0"/>
              <a:t>  рабочий объем, </a:t>
            </a:r>
            <a:r>
              <a:rPr lang="ru-RU" dirty="0"/>
              <a:t>не </a:t>
            </a:r>
            <a:r>
              <a:rPr lang="ru-RU" dirty="0" smtClean="0"/>
              <a:t>превышает </a:t>
            </a:r>
            <a:r>
              <a:rPr lang="ru-RU" dirty="0"/>
              <a:t>50 куб. см</a:t>
            </a:r>
            <a:r>
              <a:rPr lang="ru-RU" dirty="0" smtClean="0"/>
              <a:t>,</a:t>
            </a:r>
          </a:p>
          <a:p>
            <a:pPr>
              <a:buFontTx/>
              <a:buChar char="-"/>
            </a:pPr>
            <a:r>
              <a:rPr lang="ru-RU" dirty="0" smtClean="0"/>
              <a:t> </a:t>
            </a:r>
            <a:r>
              <a:rPr lang="ru-RU" dirty="0"/>
              <a:t>или электродвигатель </a:t>
            </a:r>
            <a:r>
              <a:rPr lang="ru-RU" dirty="0" smtClean="0"/>
              <a:t> </a:t>
            </a:r>
            <a:r>
              <a:rPr lang="ru-RU" dirty="0"/>
              <a:t>максимальной мощностью </a:t>
            </a:r>
            <a:r>
              <a:rPr lang="ru-RU" dirty="0" smtClean="0"/>
              <a:t>более </a:t>
            </a:r>
            <a:r>
              <a:rPr lang="ru-RU" dirty="0"/>
              <a:t>0,25 кВт и менее 4 кВт. </a:t>
            </a:r>
            <a:endParaRPr lang="ru-RU" dirty="0" smtClean="0"/>
          </a:p>
          <a:p>
            <a:pPr marL="0" indent="0">
              <a:buNone/>
            </a:pPr>
            <a:endParaRPr lang="ru-RU" dirty="0"/>
          </a:p>
        </p:txBody>
      </p:sp>
    </p:spTree>
    <p:extLst>
      <p:ext uri="{BB962C8B-B14F-4D97-AF65-F5344CB8AC3E}">
        <p14:creationId xmlns:p14="http://schemas.microsoft.com/office/powerpoint/2010/main" xmlns="" val="309813911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Мотоцикл</a:t>
            </a:r>
            <a:endParaRPr lang="ru-RU" dirty="0"/>
          </a:p>
        </p:txBody>
      </p:sp>
      <p:pic>
        <p:nvPicPr>
          <p:cNvPr id="17410" name="Picture 2" descr="Мотоциклы Yamaha FJR1300AS, фото. Фотография мотоцикла Yamaha FJR1300AS"/>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412776"/>
            <a:ext cx="4896544" cy="4922912"/>
          </a:xfrm>
          <a:prstGeom prst="rect">
            <a:avLst/>
          </a:prstGeom>
          <a:noFill/>
          <a:extLst>
            <a:ext uri="{909E8E84-426E-40DD-AFC4-6F175D3DCCD1}">
              <a14:hiddenFill xmlns:a14="http://schemas.microsoft.com/office/drawing/2010/main" xmlns="">
                <a:solidFill>
                  <a:srgbClr val="FFFFFF"/>
                </a:solidFill>
              </a14:hiddenFill>
            </a:ext>
          </a:extLst>
        </p:spPr>
      </p:pic>
      <p:pic>
        <p:nvPicPr>
          <p:cNvPr id="17412" name="Picture 4" descr="Ущемление прав мотоциклистов в Великих Луках / livejournal.com / Surfingbird.r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1628800"/>
            <a:ext cx="3384376" cy="44644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614310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Мотоцикл</a:t>
            </a:r>
            <a:endParaRPr lang="ru-RU" dirty="0">
              <a:solidFill>
                <a:srgbClr val="FF0000"/>
              </a:solidFill>
            </a:endParaRPr>
          </a:p>
        </p:txBody>
      </p:sp>
      <p:sp>
        <p:nvSpPr>
          <p:cNvPr id="3" name="Объект 2"/>
          <p:cNvSpPr>
            <a:spLocks noGrp="1"/>
          </p:cNvSpPr>
          <p:nvPr>
            <p:ph idx="1"/>
          </p:nvPr>
        </p:nvSpPr>
        <p:spPr/>
        <p:txBody>
          <a:bodyPr>
            <a:normAutofit/>
          </a:bodyPr>
          <a:lstStyle/>
          <a:p>
            <a:pPr marL="0" indent="0">
              <a:buNone/>
            </a:pPr>
            <a:r>
              <a:rPr lang="ru-RU" dirty="0"/>
              <a:t>Д</a:t>
            </a:r>
            <a:r>
              <a:rPr lang="ru-RU" dirty="0" smtClean="0"/>
              <a:t>вухколесное </a:t>
            </a:r>
            <a:r>
              <a:rPr lang="ru-RU" dirty="0"/>
              <a:t>механическое транспортное средство с боковым прицепом или без него, </a:t>
            </a:r>
            <a:endParaRPr lang="ru-RU" dirty="0" smtClean="0"/>
          </a:p>
          <a:p>
            <a:pPr marL="0" indent="0">
              <a:buNone/>
            </a:pPr>
            <a:r>
              <a:rPr lang="ru-RU" dirty="0" smtClean="0"/>
              <a:t>объем </a:t>
            </a:r>
            <a:r>
              <a:rPr lang="ru-RU" dirty="0"/>
              <a:t>двигателя </a:t>
            </a:r>
            <a:r>
              <a:rPr lang="ru-RU" dirty="0" smtClean="0"/>
              <a:t>превышает </a:t>
            </a:r>
            <a:r>
              <a:rPr lang="ru-RU" dirty="0"/>
              <a:t>50 куб. см </a:t>
            </a:r>
            <a:endParaRPr lang="ru-RU" dirty="0" smtClean="0"/>
          </a:p>
          <a:p>
            <a:pPr marL="0" indent="0">
              <a:buNone/>
            </a:pPr>
            <a:r>
              <a:rPr lang="ru-RU" dirty="0"/>
              <a:t>И</a:t>
            </a:r>
            <a:r>
              <a:rPr lang="ru-RU" dirty="0" smtClean="0"/>
              <a:t>ли </a:t>
            </a:r>
            <a:r>
              <a:rPr lang="ru-RU" dirty="0"/>
              <a:t>максимальная </a:t>
            </a:r>
            <a:r>
              <a:rPr lang="ru-RU" dirty="0" smtClean="0"/>
              <a:t>скорость превышает </a:t>
            </a:r>
            <a:r>
              <a:rPr lang="ru-RU" dirty="0"/>
              <a:t>50 км/ч. </a:t>
            </a:r>
          </a:p>
          <a:p>
            <a:pPr marL="0" indent="0">
              <a:buNone/>
            </a:pPr>
            <a:r>
              <a:rPr lang="ru-RU" dirty="0"/>
              <a:t>М</a:t>
            </a:r>
            <a:r>
              <a:rPr lang="ru-RU" dirty="0" smtClean="0"/>
              <a:t>аксимальную </a:t>
            </a:r>
            <a:r>
              <a:rPr lang="ru-RU" dirty="0"/>
              <a:t>эффективную мощность двигателя, не превышающую 15 кВт.</a:t>
            </a:r>
          </a:p>
          <a:p>
            <a:pPr marL="0" indent="0">
              <a:buNone/>
            </a:pPr>
            <a:endParaRPr lang="ru-RU" dirty="0"/>
          </a:p>
        </p:txBody>
      </p:sp>
    </p:spTree>
    <p:extLst>
      <p:ext uri="{BB962C8B-B14F-4D97-AF65-F5344CB8AC3E}">
        <p14:creationId xmlns:p14="http://schemas.microsoft.com/office/powerpoint/2010/main" xmlns="" val="55249695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3375248"/>
          </a:xfrm>
        </p:spPr>
        <p:txBody>
          <a:bodyPr>
            <a:normAutofit/>
          </a:bodyPr>
          <a:lstStyle/>
          <a:p>
            <a:r>
              <a:rPr lang="ru-RU" b="1" i="1" dirty="0">
                <a:solidFill>
                  <a:srgbClr val="FF0000"/>
                </a:solidFill>
              </a:rPr>
              <a:t>"Населенный пункт"</a:t>
            </a:r>
            <a:r>
              <a:rPr lang="ru-RU" dirty="0">
                <a:solidFill>
                  <a:srgbClr val="FF0000"/>
                </a:solidFill>
              </a:rPr>
              <a:t> </a:t>
            </a:r>
            <a:r>
              <a:rPr lang="ru-RU" dirty="0"/>
              <a:t>- застроенная территория, въезды на которую и выезды с которой обозначены знаками </a:t>
            </a:r>
            <a:r>
              <a:rPr lang="ru-RU" dirty="0">
                <a:hlinkClick r:id="rId2"/>
              </a:rPr>
              <a:t>5.23.1 - 5.26</a:t>
            </a:r>
            <a:r>
              <a:rPr lang="ru-RU" dirty="0"/>
              <a:t> </a:t>
            </a:r>
            <a:r>
              <a:rPr lang="ru-RU" dirty="0">
                <a:hlinkClick r:id="rId2"/>
              </a:rPr>
              <a:t> </a:t>
            </a:r>
            <a:r>
              <a:rPr lang="ru-RU" dirty="0"/>
              <a:t>.</a:t>
            </a:r>
            <a:br>
              <a:rPr lang="ru-RU" dirty="0"/>
            </a:br>
            <a:endParaRPr lang="ru-RU" dirty="0"/>
          </a:p>
        </p:txBody>
      </p:sp>
      <p:pic>
        <p:nvPicPr>
          <p:cNvPr id="18434" name="Picture 2" descr="НОУ УЦ Автошкола &quot;Профессионал&quot; г.Иркутск - Правила дорожног…"/>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3645024"/>
            <a:ext cx="8352928"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768784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700808"/>
            <a:ext cx="8229600" cy="1143000"/>
          </a:xfrm>
        </p:spPr>
        <p:txBody>
          <a:bodyPr>
            <a:normAutofit fontScale="90000"/>
          </a:bodyPr>
          <a:lstStyle/>
          <a:p>
            <a:r>
              <a:rPr lang="ru-RU" b="1" i="1" dirty="0">
                <a:solidFill>
                  <a:srgbClr val="FF0000"/>
                </a:solidFill>
              </a:rPr>
              <a:t>"Недостаточная видимость"</a:t>
            </a:r>
            <a:r>
              <a:rPr lang="ru-RU" dirty="0">
                <a:solidFill>
                  <a:srgbClr val="FF0000"/>
                </a:solidFill>
              </a:rPr>
              <a:t> </a:t>
            </a:r>
            <a:r>
              <a:rPr lang="ru-RU" dirty="0"/>
              <a:t>- видимость дороги менее 300 м в условиях тумана, дождя, снегопада и тому подобного, а также в сумерки.</a:t>
            </a:r>
          </a:p>
        </p:txBody>
      </p:sp>
      <p:pic>
        <p:nvPicPr>
          <p:cNvPr id="19458" name="Picture 2" descr="Недостаточная видимость за рулём &quot; Авто новости по эксплуатации автомобилей, статьи, отзывы владельце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3717032"/>
            <a:ext cx="4286250" cy="2571751"/>
          </a:xfrm>
          <a:prstGeom prst="rect">
            <a:avLst/>
          </a:prstGeom>
          <a:noFill/>
          <a:extLst>
            <a:ext uri="{909E8E84-426E-40DD-AFC4-6F175D3DCCD1}">
              <a14:hiddenFill xmlns:a14="http://schemas.microsoft.com/office/drawing/2010/main" xmlns="">
                <a:solidFill>
                  <a:srgbClr val="FFFFFF"/>
                </a:solidFill>
              </a14:hiddenFill>
            </a:ext>
          </a:extLst>
        </p:spPr>
      </p:pic>
      <p:pic>
        <p:nvPicPr>
          <p:cNvPr id="19460" name="Picture 4" descr="http://rusmediabank.ru/uploads/item/preview/preview/rusmediabank_ib169394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36096" y="3933056"/>
            <a:ext cx="3352800" cy="27439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735656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Обгон</a:t>
            </a:r>
            <a:endParaRPr lang="ru-RU" dirty="0"/>
          </a:p>
        </p:txBody>
      </p:sp>
      <p:pic>
        <p:nvPicPr>
          <p:cNvPr id="20482" name="Picture 2" descr="Алексей Громаковский. Билеты для экзамена в ГИБДД с комментариями. Категории С и D"/>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556792"/>
            <a:ext cx="5057775" cy="2533651"/>
          </a:xfrm>
          <a:prstGeom prst="rect">
            <a:avLst/>
          </a:prstGeom>
          <a:noFill/>
          <a:extLst>
            <a:ext uri="{909E8E84-426E-40DD-AFC4-6F175D3DCCD1}">
              <a14:hiddenFill xmlns:a14="http://schemas.microsoft.com/office/drawing/2010/main" xmlns="">
                <a:solidFill>
                  <a:srgbClr val="FFFFFF"/>
                </a:solidFill>
              </a14:hiddenFill>
            </a:ext>
          </a:extLst>
        </p:spPr>
      </p:pic>
      <p:pic>
        <p:nvPicPr>
          <p:cNvPr id="20484" name="Picture 4" descr="обгон"/>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0152" y="1556791"/>
            <a:ext cx="2381250" cy="2533651"/>
          </a:xfrm>
          <a:prstGeom prst="rect">
            <a:avLst/>
          </a:prstGeom>
          <a:noFill/>
          <a:extLst>
            <a:ext uri="{909E8E84-426E-40DD-AFC4-6F175D3DCCD1}">
              <a14:hiddenFill xmlns:a14="http://schemas.microsoft.com/office/drawing/2010/main" xmlns="">
                <a:solidFill>
                  <a:srgbClr val="FFFFFF"/>
                </a:solidFill>
              </a14:hiddenFill>
            </a:ext>
          </a:extLst>
        </p:spPr>
      </p:pic>
      <p:pic>
        <p:nvPicPr>
          <p:cNvPr id="20486" name="Picture 6" descr="auto.amic.ru - Зачем нужны дорожные знаки??? может их ставят не спроста?"/>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80385" y="4090442"/>
            <a:ext cx="2541017" cy="2545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540162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Обгон</a:t>
            </a:r>
            <a:endParaRPr lang="ru-RU" dirty="0">
              <a:solidFill>
                <a:srgbClr val="FF0000"/>
              </a:solidFill>
            </a:endParaRPr>
          </a:p>
        </p:txBody>
      </p:sp>
      <p:sp>
        <p:nvSpPr>
          <p:cNvPr id="3" name="Объект 2"/>
          <p:cNvSpPr>
            <a:spLocks noGrp="1"/>
          </p:cNvSpPr>
          <p:nvPr>
            <p:ph idx="1"/>
          </p:nvPr>
        </p:nvSpPr>
        <p:spPr/>
        <p:txBody>
          <a:bodyPr/>
          <a:lstStyle/>
          <a:p>
            <a:pPr marL="0" indent="0">
              <a:buNone/>
            </a:pPr>
            <a:r>
              <a:rPr lang="ru-RU" dirty="0"/>
              <a:t>О</a:t>
            </a:r>
            <a:r>
              <a:rPr lang="ru-RU" dirty="0" smtClean="0"/>
              <a:t>пережение </a:t>
            </a:r>
            <a:r>
              <a:rPr lang="ru-RU" dirty="0"/>
              <a:t>одного или нескольких транспортных средств, связанное с выездом на полосу (сторону проезжей части), предназначенную для встречного движения, и последующим возвращением на ранее занимаемую полосу (сторону проезжей части).</a:t>
            </a:r>
          </a:p>
          <a:p>
            <a:pPr marL="0" indent="0">
              <a:buNone/>
            </a:pPr>
            <a:endParaRPr lang="ru-RU" dirty="0"/>
          </a:p>
        </p:txBody>
      </p:sp>
    </p:spTree>
    <p:extLst>
      <p:ext uri="{BB962C8B-B14F-4D97-AF65-F5344CB8AC3E}">
        <p14:creationId xmlns:p14="http://schemas.microsoft.com/office/powerpoint/2010/main" xmlns="" val="17486220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Обочина</a:t>
            </a:r>
            <a:endParaRPr lang="ru-RU" dirty="0"/>
          </a:p>
        </p:txBody>
      </p:sp>
      <p:pic>
        <p:nvPicPr>
          <p:cNvPr id="21506" name="Picture 2" descr="mike.nov.ru: Про обочины - Великий Новгород"/>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3611" y="1730104"/>
            <a:ext cx="5136737" cy="2919636"/>
          </a:xfrm>
          <a:prstGeom prst="rect">
            <a:avLst/>
          </a:prstGeom>
          <a:noFill/>
          <a:extLst>
            <a:ext uri="{909E8E84-426E-40DD-AFC4-6F175D3DCCD1}">
              <a14:hiddenFill xmlns:a14="http://schemas.microsoft.com/office/drawing/2010/main" xmlns="">
                <a:solidFill>
                  <a:srgbClr val="FFFFFF"/>
                </a:solidFill>
              </a14:hiddenFill>
            </a:ext>
          </a:extLst>
        </p:spPr>
      </p:pic>
      <p:pic>
        <p:nvPicPr>
          <p:cNvPr id="21508" name="Picture 4" descr="Товары и услуг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8184" y="836712"/>
            <a:ext cx="2381250" cy="2609851"/>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Рисунок 5" descr="http://www.pdd24.com/pdd/img/r1.2.2.gif">
            <a:hlinkClick r:id="rId4"/>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5770385" y="5052763"/>
            <a:ext cx="2860040" cy="478155"/>
          </a:xfrm>
          <a:prstGeom prst="rect">
            <a:avLst/>
          </a:prstGeom>
          <a:noFill/>
          <a:ln>
            <a:noFill/>
          </a:ln>
        </p:spPr>
      </p:pic>
      <p:pic>
        <p:nvPicPr>
          <p:cNvPr id="7" name="Рисунок 6" descr="http://www.pdd24.com/pdd/img/r1.2.1.gif">
            <a:hlinkClick r:id="rId4"/>
          </p:cNvPr>
          <p:cNvPicPr/>
          <p:nvPr/>
        </p:nvPicPr>
        <p:blipFill>
          <a:blip r:embed="rId6">
            <a:extLst>
              <a:ext uri="{28A0092B-C50C-407E-A947-70E740481C1C}">
                <a14:useLocalDpi xmlns:a14="http://schemas.microsoft.com/office/drawing/2010/main" xmlns="" val="0"/>
              </a:ext>
            </a:extLst>
          </a:blip>
          <a:srcRect/>
          <a:stretch>
            <a:fillRect/>
          </a:stretch>
        </p:blipFill>
        <p:spPr bwMode="auto">
          <a:xfrm>
            <a:off x="4067944" y="5828317"/>
            <a:ext cx="2860040" cy="478155"/>
          </a:xfrm>
          <a:prstGeom prst="rect">
            <a:avLst/>
          </a:prstGeom>
          <a:noFill/>
          <a:ln>
            <a:noFill/>
          </a:ln>
        </p:spPr>
      </p:pic>
    </p:spTree>
    <p:extLst>
      <p:ext uri="{BB962C8B-B14F-4D97-AF65-F5344CB8AC3E}">
        <p14:creationId xmlns:p14="http://schemas.microsoft.com/office/powerpoint/2010/main" xmlns="" val="30284279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Обочина</a:t>
            </a:r>
            <a:endParaRPr lang="ru-RU" b="1" dirty="0">
              <a:solidFill>
                <a:srgbClr val="FF0000"/>
              </a:solidFill>
            </a:endParaRPr>
          </a:p>
        </p:txBody>
      </p:sp>
      <p:sp>
        <p:nvSpPr>
          <p:cNvPr id="3" name="Объект 2"/>
          <p:cNvSpPr>
            <a:spLocks noGrp="1"/>
          </p:cNvSpPr>
          <p:nvPr>
            <p:ph idx="1"/>
          </p:nvPr>
        </p:nvSpPr>
        <p:spPr/>
        <p:txBody>
          <a:bodyPr/>
          <a:lstStyle/>
          <a:p>
            <a:pPr marL="0" indent="0">
              <a:buNone/>
            </a:pPr>
            <a:r>
              <a:rPr lang="ru-RU" dirty="0"/>
              <a:t>Э</a:t>
            </a:r>
            <a:r>
              <a:rPr lang="ru-RU" dirty="0" smtClean="0"/>
              <a:t>лемент </a:t>
            </a:r>
            <a:r>
              <a:rPr lang="ru-RU" dirty="0"/>
              <a:t>дороги, примыкающий непосредственно к проезжей части на одном уровне с ней, отличающийся типом покрытия или выделенный с помощью </a:t>
            </a:r>
            <a:r>
              <a:rPr lang="ru-RU" dirty="0" smtClean="0"/>
              <a:t>разметки,</a:t>
            </a:r>
            <a:r>
              <a:rPr lang="ru-RU" dirty="0"/>
              <a:t> </a:t>
            </a:r>
            <a:r>
              <a:rPr lang="ru-RU" dirty="0" smtClean="0"/>
              <a:t>используемый </a:t>
            </a:r>
            <a:r>
              <a:rPr lang="ru-RU" dirty="0"/>
              <a:t>для движения, остановки и стоянки в соответствии с Правилами.</a:t>
            </a:r>
          </a:p>
          <a:p>
            <a:pPr marL="0" indent="0">
              <a:buNone/>
            </a:pPr>
            <a:endParaRPr lang="ru-RU" dirty="0"/>
          </a:p>
        </p:txBody>
      </p:sp>
    </p:spTree>
    <p:extLst>
      <p:ext uri="{BB962C8B-B14F-4D97-AF65-F5344CB8AC3E}">
        <p14:creationId xmlns:p14="http://schemas.microsoft.com/office/powerpoint/2010/main" xmlns="" val="6698585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4638"/>
            <a:ext cx="8229600" cy="1143000"/>
          </a:xfrm>
        </p:spPr>
        <p:txBody>
          <a:bodyPr>
            <a:noAutofit/>
          </a:bodyPr>
          <a:lstStyle/>
          <a:p>
            <a:r>
              <a:rPr lang="ru-RU" sz="3600" dirty="0" smtClean="0"/>
              <a:t>В правилах дорожного движения используются следующие основные понятия и термины:</a:t>
            </a:r>
            <a:endParaRPr lang="ru-RU" sz="3600" dirty="0"/>
          </a:p>
        </p:txBody>
      </p:sp>
      <p:sp>
        <p:nvSpPr>
          <p:cNvPr id="3" name="Объект 2"/>
          <p:cNvSpPr>
            <a:spLocks noGrp="1"/>
          </p:cNvSpPr>
          <p:nvPr>
            <p:ph idx="1"/>
          </p:nvPr>
        </p:nvSpPr>
        <p:spPr/>
        <p:txBody>
          <a:bodyPr>
            <a:normAutofit/>
          </a:bodyPr>
          <a:lstStyle/>
          <a:p>
            <a:pPr marL="0" indent="0">
              <a:buNone/>
            </a:pPr>
            <a:r>
              <a:rPr lang="ru-RU" b="1" dirty="0">
                <a:solidFill>
                  <a:srgbClr val="FF0000"/>
                </a:solidFill>
              </a:rPr>
              <a:t>"Автомагистраль" </a:t>
            </a:r>
            <a:r>
              <a:rPr lang="ru-RU" dirty="0"/>
              <a:t>- дорога, </a:t>
            </a:r>
            <a:r>
              <a:rPr lang="ru-RU" dirty="0" smtClean="0"/>
              <a:t>имеющая </a:t>
            </a:r>
            <a:r>
              <a:rPr lang="ru-RU" dirty="0"/>
              <a:t>для каждого направления движения проезжие части, отделенные друг от друга разделительной полосой </a:t>
            </a:r>
            <a:r>
              <a:rPr lang="ru-RU" dirty="0" smtClean="0"/>
              <a:t>, </a:t>
            </a:r>
            <a:r>
              <a:rPr lang="ru-RU" dirty="0"/>
              <a:t>без пересечений в одном уровне с другими дорогами, железнодорожными или трамвайными путями, пешеходными или велосипедными дорожками.</a:t>
            </a:r>
          </a:p>
          <a:p>
            <a:pPr marL="0" indent="0">
              <a:buNone/>
            </a:pPr>
            <a:endParaRPr lang="ru-RU" dirty="0"/>
          </a:p>
        </p:txBody>
      </p:sp>
    </p:spTree>
    <p:extLst>
      <p:ext uri="{BB962C8B-B14F-4D97-AF65-F5344CB8AC3E}">
        <p14:creationId xmlns:p14="http://schemas.microsoft.com/office/powerpoint/2010/main" xmlns="" val="409152464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Ограниченная видимость</a:t>
            </a:r>
            <a:endParaRPr lang="ru-RU" dirty="0"/>
          </a:p>
        </p:txBody>
      </p:sp>
      <p:pic>
        <p:nvPicPr>
          <p:cNvPr id="22532" name="Picture 4" descr="Здравствуйте,возращаясь из Адлера в Москву"/>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2036478"/>
            <a:ext cx="4752528" cy="3960888"/>
          </a:xfrm>
          <a:prstGeom prst="rect">
            <a:avLst/>
          </a:prstGeom>
          <a:noFill/>
          <a:extLst>
            <a:ext uri="{909E8E84-426E-40DD-AFC4-6F175D3DCCD1}">
              <a14:hiddenFill xmlns:a14="http://schemas.microsoft.com/office/drawing/2010/main" xmlns="">
                <a:solidFill>
                  <a:srgbClr val="FFFFFF"/>
                </a:solidFill>
              </a14:hiddenFill>
            </a:ext>
          </a:extLst>
        </p:spPr>
      </p:pic>
      <p:pic>
        <p:nvPicPr>
          <p:cNvPr id="22534" name="Picture 6" descr="Игры военные самолеты"/>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27584" y="1268760"/>
            <a:ext cx="2808312" cy="2337048"/>
          </a:xfrm>
          <a:prstGeom prst="rect">
            <a:avLst/>
          </a:prstGeom>
          <a:noFill/>
          <a:extLst>
            <a:ext uri="{909E8E84-426E-40DD-AFC4-6F175D3DCCD1}">
              <a14:hiddenFill xmlns:a14="http://schemas.microsoft.com/office/drawing/2010/main" xmlns="">
                <a:solidFill>
                  <a:srgbClr val="FFFFFF"/>
                </a:solidFill>
              </a14:hiddenFill>
            </a:ext>
          </a:extLst>
        </p:spPr>
      </p:pic>
      <p:pic>
        <p:nvPicPr>
          <p:cNvPr id="22536" name="Picture 8" descr="В Тольятти снова вернулись к вопросу о строительстве дороги через лес / Радио АВГУСТ - Новости Тольятт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9672" y="3789040"/>
            <a:ext cx="3758294" cy="26091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634347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Ограниченная видимость</a:t>
            </a:r>
            <a:endParaRPr lang="ru-RU" dirty="0"/>
          </a:p>
        </p:txBody>
      </p:sp>
      <p:sp>
        <p:nvSpPr>
          <p:cNvPr id="3" name="Объект 2"/>
          <p:cNvSpPr>
            <a:spLocks noGrp="1"/>
          </p:cNvSpPr>
          <p:nvPr>
            <p:ph idx="1"/>
          </p:nvPr>
        </p:nvSpPr>
        <p:spPr/>
        <p:txBody>
          <a:bodyPr/>
          <a:lstStyle/>
          <a:p>
            <a:pPr marL="0" indent="0">
              <a:buNone/>
            </a:pPr>
            <a:r>
              <a:rPr lang="ru-RU" dirty="0"/>
              <a:t>В</a:t>
            </a:r>
            <a:r>
              <a:rPr lang="ru-RU" dirty="0" smtClean="0"/>
              <a:t>идимость </a:t>
            </a:r>
            <a:r>
              <a:rPr lang="ru-RU" dirty="0"/>
              <a:t>водителем дороги в направлении движения, ограниченная рельефом местности, геометрическими параметрами дороги, растительностью, строениями, сооружениями или иными объектами, в том числе транспортными средствами</a:t>
            </a:r>
          </a:p>
        </p:txBody>
      </p:sp>
    </p:spTree>
    <p:extLst>
      <p:ext uri="{BB962C8B-B14F-4D97-AF65-F5344CB8AC3E}">
        <p14:creationId xmlns:p14="http://schemas.microsoft.com/office/powerpoint/2010/main" xmlns="" val="154131681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Дорожные знаки купить в Москве - изготовление и установка д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28184" y="1117685"/>
            <a:ext cx="3032572" cy="3266728"/>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normAutofit/>
          </a:bodyPr>
          <a:lstStyle/>
          <a:p>
            <a:r>
              <a:rPr lang="ru-RU" dirty="0" smtClean="0"/>
              <a:t>Опасность для движения</a:t>
            </a:r>
            <a:endParaRPr lang="ru-RU" dirty="0"/>
          </a:p>
        </p:txBody>
      </p:sp>
      <p:sp>
        <p:nvSpPr>
          <p:cNvPr id="3" name="Объект 2"/>
          <p:cNvSpPr>
            <a:spLocks noGrp="1"/>
          </p:cNvSpPr>
          <p:nvPr>
            <p:ph idx="1"/>
          </p:nvPr>
        </p:nvSpPr>
        <p:spPr/>
        <p:txBody>
          <a:bodyPr/>
          <a:lstStyle/>
          <a:p>
            <a:endParaRPr lang="ru-RU" dirty="0"/>
          </a:p>
        </p:txBody>
      </p:sp>
      <p:pic>
        <p:nvPicPr>
          <p:cNvPr id="23554" name="Picture 2" descr="В США, из-за опасности для пешеходов, запретили &quot;тихие&quot; автомобили - Смотреть на Мета Фото онлайн бесплатно - Audi, Infiniti, бе"/>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1988840"/>
            <a:ext cx="3429000" cy="2743201"/>
          </a:xfrm>
          <a:prstGeom prst="rect">
            <a:avLst/>
          </a:prstGeom>
          <a:noFill/>
          <a:extLst>
            <a:ext uri="{909E8E84-426E-40DD-AFC4-6F175D3DCCD1}">
              <a14:hiddenFill xmlns:a14="http://schemas.microsoft.com/office/drawing/2010/main" xmlns="">
                <a:solidFill>
                  <a:srgbClr val="FFFFFF"/>
                </a:solidFill>
              </a14:hiddenFill>
            </a:ext>
          </a:extLst>
        </p:spPr>
      </p:pic>
      <p:pic>
        <p:nvPicPr>
          <p:cNvPr id="23556" name="Picture 4" descr="Доклад: Правила дорожного движения"/>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25143" y="3141167"/>
            <a:ext cx="4326285" cy="31817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59178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Опасность для движения</a:t>
            </a:r>
            <a:endParaRPr lang="ru-RU" dirty="0"/>
          </a:p>
        </p:txBody>
      </p:sp>
      <p:sp>
        <p:nvSpPr>
          <p:cNvPr id="3" name="Объект 2"/>
          <p:cNvSpPr>
            <a:spLocks noGrp="1"/>
          </p:cNvSpPr>
          <p:nvPr>
            <p:ph idx="1"/>
          </p:nvPr>
        </p:nvSpPr>
        <p:spPr/>
        <p:txBody>
          <a:bodyPr/>
          <a:lstStyle/>
          <a:p>
            <a:pPr marL="0" indent="0">
              <a:buNone/>
            </a:pPr>
            <a:r>
              <a:rPr lang="ru-RU" dirty="0"/>
              <a:t>С</a:t>
            </a:r>
            <a:r>
              <a:rPr lang="ru-RU" dirty="0" smtClean="0"/>
              <a:t>итуация</a:t>
            </a:r>
            <a:r>
              <a:rPr lang="ru-RU" dirty="0"/>
              <a:t>, возникшая в процессе дорожного движения, при которой продолжение движения в том же направлении и с той же скоростью создает угрозу возникновения дорожно-транспортного происшествия.</a:t>
            </a:r>
          </a:p>
        </p:txBody>
      </p:sp>
      <p:pic>
        <p:nvPicPr>
          <p:cNvPr id="24578" name="Picture 2" descr="Знак 3.24 Ограничение максимальной скорости (20 км/ч)"/>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43808" y="4077072"/>
            <a:ext cx="3266728" cy="2454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000242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Опасный груз</a:t>
            </a:r>
            <a:endParaRPr lang="ru-RU" dirty="0"/>
          </a:p>
        </p:txBody>
      </p:sp>
      <p:sp>
        <p:nvSpPr>
          <p:cNvPr id="3" name="Объект 2"/>
          <p:cNvSpPr>
            <a:spLocks noGrp="1"/>
          </p:cNvSpPr>
          <p:nvPr>
            <p:ph idx="1"/>
          </p:nvPr>
        </p:nvSpPr>
        <p:spPr/>
        <p:txBody>
          <a:bodyPr/>
          <a:lstStyle/>
          <a:p>
            <a:endParaRPr lang="ru-RU" dirty="0"/>
          </a:p>
        </p:txBody>
      </p:sp>
      <p:pic>
        <p:nvPicPr>
          <p:cNvPr id="25602" name="Picture 2" descr="Правила перевозки опасных грузов автомобильным транспортом Транспортная компания Нева-Центр"/>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916832"/>
            <a:ext cx="4953000" cy="174307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6" descr="Знаки &quot;Опасный груз&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5608" name="Picture 8" descr="Знаки &quot;Опасный груз&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20072" y="3896544"/>
            <a:ext cx="3013695" cy="221378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0" name="Picture 10" descr="Курилка-дурилка (часть 1) - Страница 250 - Автоклуб - Форумы Череповца - Страница 25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896544"/>
            <a:ext cx="4104456" cy="2085976"/>
          </a:xfrm>
          <a:prstGeom prst="rect">
            <a:avLst/>
          </a:prstGeom>
          <a:noFill/>
          <a:extLst>
            <a:ext uri="{909E8E84-426E-40DD-AFC4-6F175D3DCCD1}">
              <a14:hiddenFill xmlns:a14="http://schemas.microsoft.com/office/drawing/2010/main" xmlns="">
                <a:solidFill>
                  <a:srgbClr val="FFFFFF"/>
                </a:solidFill>
              </a14:hiddenFill>
            </a:ext>
          </a:extLst>
        </p:spPr>
      </p:pic>
      <p:pic>
        <p:nvPicPr>
          <p:cNvPr id="25612" name="Picture 12" descr="Перевозчиков опасных грузов ждут нововведения Красноярский телеграф"/>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508104" y="1124744"/>
            <a:ext cx="3301899" cy="2771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463733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!Опасный груз!</a:t>
            </a:r>
            <a:endParaRPr lang="ru-RU" dirty="0">
              <a:solidFill>
                <a:srgbClr val="FF0000"/>
              </a:solidFill>
            </a:endParaRPr>
          </a:p>
        </p:txBody>
      </p:sp>
      <p:sp>
        <p:nvSpPr>
          <p:cNvPr id="3" name="Объект 2"/>
          <p:cNvSpPr>
            <a:spLocks noGrp="1"/>
          </p:cNvSpPr>
          <p:nvPr>
            <p:ph idx="1"/>
          </p:nvPr>
        </p:nvSpPr>
        <p:spPr/>
        <p:txBody>
          <a:bodyPr/>
          <a:lstStyle/>
          <a:p>
            <a:pPr marL="0" indent="457200">
              <a:buNone/>
            </a:pPr>
            <a:r>
              <a:rPr lang="ru-RU" dirty="0"/>
              <a:t>В</a:t>
            </a:r>
            <a:r>
              <a:rPr lang="ru-RU" dirty="0" smtClean="0"/>
              <a:t>ещества</a:t>
            </a:r>
            <a:r>
              <a:rPr lang="ru-RU" dirty="0"/>
              <a:t>, изделия из них, отходы производственной и иной хозяйственной деятельности, которые в силу присущих им свойств могут при перевозке создать угрозу для жизни и здоровья людей, нанести вред окружающей среде, повредить или уничтожить материальные ценности.</a:t>
            </a:r>
          </a:p>
          <a:p>
            <a:pPr marL="0" indent="0">
              <a:buNone/>
            </a:pPr>
            <a:endParaRPr lang="ru-RU" dirty="0"/>
          </a:p>
        </p:txBody>
      </p:sp>
    </p:spTree>
    <p:extLst>
      <p:ext uri="{BB962C8B-B14F-4D97-AF65-F5344CB8AC3E}">
        <p14:creationId xmlns:p14="http://schemas.microsoft.com/office/powerpoint/2010/main" xmlns="" val="35709081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20688"/>
            <a:ext cx="8229600" cy="1143000"/>
          </a:xfrm>
        </p:spPr>
        <p:txBody>
          <a:bodyPr>
            <a:normAutofit fontScale="90000"/>
          </a:bodyPr>
          <a:lstStyle/>
          <a:p>
            <a:r>
              <a:rPr lang="ru-RU" sz="3600" dirty="0" smtClean="0">
                <a:solidFill>
                  <a:srgbClr val="FF0000"/>
                </a:solidFill>
              </a:rPr>
              <a:t>Опережение</a:t>
            </a:r>
            <a:r>
              <a:rPr lang="ru-RU" sz="3600" dirty="0" smtClean="0"/>
              <a:t>-движение </a:t>
            </a:r>
            <a:r>
              <a:rPr lang="ru-RU" sz="3600" dirty="0"/>
              <a:t>транспортного средства со скоростью, большей скорости попутного транспортного средства</a:t>
            </a:r>
            <a:r>
              <a:rPr lang="ru-RU" dirty="0"/>
              <a:t>.</a:t>
            </a:r>
            <a:br>
              <a:rPr lang="ru-RU" dirty="0"/>
            </a:br>
            <a:endParaRPr lang="ru-RU" dirty="0"/>
          </a:p>
        </p:txBody>
      </p:sp>
      <p:pic>
        <p:nvPicPr>
          <p:cNvPr id="26626" name="Picture 2" descr="Правила дорожного движения - билеты ГАИ - Полезное - Телека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2564904"/>
            <a:ext cx="6624736" cy="3600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253530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Организованная перевозка группы детей</a:t>
            </a:r>
            <a:endParaRPr lang="ru-RU" dirty="0">
              <a:solidFill>
                <a:srgbClr val="FF0000"/>
              </a:solidFill>
            </a:endParaRPr>
          </a:p>
        </p:txBody>
      </p:sp>
      <p:sp>
        <p:nvSpPr>
          <p:cNvPr id="3" name="Объект 2"/>
          <p:cNvSpPr>
            <a:spLocks noGrp="1"/>
          </p:cNvSpPr>
          <p:nvPr>
            <p:ph idx="1"/>
          </p:nvPr>
        </p:nvSpPr>
        <p:spPr/>
        <p:txBody>
          <a:bodyPr/>
          <a:lstStyle/>
          <a:p>
            <a:pPr marL="0" indent="0">
              <a:buNone/>
            </a:pPr>
            <a:r>
              <a:rPr lang="ru-RU" dirty="0"/>
              <a:t>О</a:t>
            </a:r>
            <a:r>
              <a:rPr lang="ru-RU" dirty="0" smtClean="0"/>
              <a:t>рганизованная </a:t>
            </a:r>
            <a:r>
              <a:rPr lang="ru-RU" dirty="0"/>
              <a:t>перевозка восьми и более детей в автобусе, не относящемся к маршрутному транспортному средству</a:t>
            </a:r>
          </a:p>
        </p:txBody>
      </p:sp>
      <p:pic>
        <p:nvPicPr>
          <p:cNvPr id="27650" name="Picture 2" descr="МВД: половина автобусов для перевозки детей в РФ не отвечает нормам - Новости Полит.Пр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3068960"/>
            <a:ext cx="4524375" cy="3390900"/>
          </a:xfrm>
          <a:prstGeom prst="rect">
            <a:avLst/>
          </a:prstGeom>
          <a:noFill/>
          <a:extLst>
            <a:ext uri="{909E8E84-426E-40DD-AFC4-6F175D3DCCD1}">
              <a14:hiddenFill xmlns:a14="http://schemas.microsoft.com/office/drawing/2010/main" xmlns="">
                <a:solidFill>
                  <a:srgbClr val="FFFFFF"/>
                </a:solidFill>
              </a14:hiddenFill>
            </a:ext>
          </a:extLst>
        </p:spPr>
      </p:pic>
      <p:pic>
        <p:nvPicPr>
          <p:cNvPr id="27652" name="Picture 4" descr="Новости Новокузнецка сегодня, новости дня, последние новости &quot; Ужесточились требования для перевозки детей"/>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91919" y="3438914"/>
            <a:ext cx="3972569" cy="295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627114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Организованная транспортная колонна</a:t>
            </a:r>
            <a:endParaRPr lang="ru-RU" dirty="0"/>
          </a:p>
        </p:txBody>
      </p:sp>
      <p:sp>
        <p:nvSpPr>
          <p:cNvPr id="3" name="Объект 2"/>
          <p:cNvSpPr>
            <a:spLocks noGrp="1"/>
          </p:cNvSpPr>
          <p:nvPr>
            <p:ph idx="1"/>
          </p:nvPr>
        </p:nvSpPr>
        <p:spPr/>
        <p:txBody>
          <a:bodyPr/>
          <a:lstStyle/>
          <a:p>
            <a:endParaRPr lang="ru-RU" dirty="0"/>
          </a:p>
        </p:txBody>
      </p:sp>
      <p:pic>
        <p:nvPicPr>
          <p:cNvPr id="28674" name="Picture 2" descr="Грузовик въехал в колонну автобусов на омской трассе / Новости / СибИнфо"/>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1556792"/>
            <a:ext cx="4104456" cy="3312368"/>
          </a:xfrm>
          <a:prstGeom prst="rect">
            <a:avLst/>
          </a:prstGeom>
          <a:noFill/>
          <a:extLst>
            <a:ext uri="{909E8E84-426E-40DD-AFC4-6F175D3DCCD1}">
              <a14:hiddenFill xmlns:a14="http://schemas.microsoft.com/office/drawing/2010/main" xmlns="">
                <a:solidFill>
                  <a:srgbClr val="FFFFFF"/>
                </a:solidFill>
              </a14:hiddenFill>
            </a:ext>
          </a:extLst>
        </p:spPr>
      </p:pic>
      <p:pic>
        <p:nvPicPr>
          <p:cNvPr id="28676" name="Picture 4" descr="Новости События AUTOCENTRE.UA - Автомобильный портал. АвтоБазар, Автоцентр, Новости. Страница 102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1556792"/>
            <a:ext cx="3333750" cy="2505076"/>
          </a:xfrm>
          <a:prstGeom prst="rect">
            <a:avLst/>
          </a:prstGeom>
          <a:noFill/>
          <a:extLst>
            <a:ext uri="{909E8E84-426E-40DD-AFC4-6F175D3DCCD1}">
              <a14:hiddenFill xmlns:a14="http://schemas.microsoft.com/office/drawing/2010/main" xmlns="">
                <a:solidFill>
                  <a:srgbClr val="FFFFFF"/>
                </a:solidFill>
              </a14:hiddenFill>
            </a:ext>
          </a:extLst>
        </p:spPr>
      </p:pic>
      <p:pic>
        <p:nvPicPr>
          <p:cNvPr id="28678" name="Picture 6" descr="АВТО ТРИ - &quot;В мире авто&quot; - Выпуск_4 (Апрель 2011 г."/>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63788" y="4057141"/>
            <a:ext cx="5315744" cy="238241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7606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FF0000"/>
                </a:solidFill>
              </a:rPr>
              <a:t>Организованная транспортная колонна</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marL="0" indent="0">
              <a:buNone/>
            </a:pPr>
            <a:r>
              <a:rPr lang="ru-RU" dirty="0"/>
              <a:t>Г</a:t>
            </a:r>
            <a:r>
              <a:rPr lang="ru-RU" dirty="0" smtClean="0"/>
              <a:t>руппа </a:t>
            </a:r>
            <a:r>
              <a:rPr lang="ru-RU" dirty="0"/>
              <a:t>из трех и более механических транспортных средств, следующих непосредственно друг за другом по одной и той же полосе движения с постоянно включенными фарами в сопровождении головного транспортного средства с нанесенными на наружные поверхности специальными </a:t>
            </a:r>
            <a:r>
              <a:rPr lang="ru-RU" dirty="0" err="1"/>
              <a:t>цветографическими</a:t>
            </a:r>
            <a:r>
              <a:rPr lang="ru-RU" dirty="0"/>
              <a:t> схемами и включенными проблесковыми маячками синего и красного цветов.</a:t>
            </a:r>
          </a:p>
          <a:p>
            <a:pPr marL="0" indent="0">
              <a:buNone/>
            </a:pPr>
            <a:endParaRPr lang="ru-RU" dirty="0"/>
          </a:p>
        </p:txBody>
      </p:sp>
    </p:spTree>
    <p:extLst>
      <p:ext uri="{BB962C8B-B14F-4D97-AF65-F5344CB8AC3E}">
        <p14:creationId xmlns:p14="http://schemas.microsoft.com/office/powerpoint/2010/main" xmlns="" val="309164729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143000"/>
          </a:xfrm>
        </p:spPr>
        <p:txBody>
          <a:bodyPr>
            <a:noAutofit/>
          </a:bodyPr>
          <a:lstStyle/>
          <a:p>
            <a:r>
              <a:rPr lang="ru-RU" sz="3200" dirty="0" smtClean="0"/>
              <a:t>Автопоезд - </a:t>
            </a:r>
            <a:r>
              <a:rPr lang="ru-RU" sz="3200" dirty="0"/>
              <a:t>- механическое транспортное средство, сцепленное с прицепом (прицепами).</a:t>
            </a:r>
          </a:p>
        </p:txBody>
      </p:sp>
      <p:sp>
        <p:nvSpPr>
          <p:cNvPr id="4" name="Объект 3"/>
          <p:cNvSpPr>
            <a:spLocks noGrp="1"/>
          </p:cNvSpPr>
          <p:nvPr>
            <p:ph sz="half" idx="1"/>
          </p:nvPr>
        </p:nvSpPr>
        <p:spPr/>
        <p:txBody>
          <a:bodyPr/>
          <a:lstStyle/>
          <a:p>
            <a:pPr marL="0" indent="0">
              <a:buNone/>
            </a:pPr>
            <a:r>
              <a:rPr lang="ru-RU" dirty="0" smtClean="0"/>
              <a:t>Поезд</a:t>
            </a:r>
            <a:endParaRPr lang="ru-RU" dirty="0"/>
          </a:p>
        </p:txBody>
      </p:sp>
      <p:sp>
        <p:nvSpPr>
          <p:cNvPr id="5" name="Объект 4"/>
          <p:cNvSpPr>
            <a:spLocks noGrp="1"/>
          </p:cNvSpPr>
          <p:nvPr>
            <p:ph sz="half" idx="2"/>
          </p:nvPr>
        </p:nvSpPr>
        <p:spPr/>
        <p:txBody>
          <a:bodyPr/>
          <a:lstStyle/>
          <a:p>
            <a:pPr marL="0" indent="0">
              <a:buNone/>
            </a:pPr>
            <a:r>
              <a:rPr lang="ru-RU" dirty="0" smtClean="0"/>
              <a:t>Обозначение</a:t>
            </a:r>
            <a:endParaRPr lang="ru-RU" dirty="0"/>
          </a:p>
        </p:txBody>
      </p:sp>
      <p:pic>
        <p:nvPicPr>
          <p:cNvPr id="2052" name="Picture 4" descr="http://simak222.users.photofile.ru/photo/simak222/151124857/174131129.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2132856"/>
            <a:ext cx="3248943" cy="3769272"/>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http://ped-kopilka.ru/images/5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00" y="1845792"/>
            <a:ext cx="487680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18845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Организованная пешая </a:t>
            </a:r>
            <a:r>
              <a:rPr lang="ru-RU" dirty="0"/>
              <a:t>к</a:t>
            </a:r>
            <a:r>
              <a:rPr lang="ru-RU" dirty="0" smtClean="0"/>
              <a:t>олонна</a:t>
            </a:r>
            <a:endParaRPr lang="ru-RU" dirty="0"/>
          </a:p>
        </p:txBody>
      </p:sp>
      <p:pic>
        <p:nvPicPr>
          <p:cNvPr id="29700" name="Picture 4" descr="Russian.news.c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44008" y="1703374"/>
            <a:ext cx="3919786" cy="3333750"/>
          </a:xfrm>
          <a:prstGeom prst="rect">
            <a:avLst/>
          </a:prstGeom>
          <a:noFill/>
          <a:extLst>
            <a:ext uri="{909E8E84-426E-40DD-AFC4-6F175D3DCCD1}">
              <a14:hiddenFill xmlns:a14="http://schemas.microsoft.com/office/drawing/2010/main" xmlns="">
                <a:solidFill>
                  <a:srgbClr val="FFFFFF"/>
                </a:solidFill>
              </a14:hiddenFill>
            </a:ext>
          </a:extLst>
        </p:spPr>
      </p:pic>
      <p:pic>
        <p:nvPicPr>
          <p:cNvPr id="29702" name="Picture 6" descr="Общие положения. Понятия и термины &quot; Местное отделение ДОСАА…"/>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872" y="4725144"/>
            <a:ext cx="2808312" cy="2097507"/>
          </a:xfrm>
          <a:prstGeom prst="rect">
            <a:avLst/>
          </a:prstGeom>
          <a:noFill/>
          <a:extLst>
            <a:ext uri="{909E8E84-426E-40DD-AFC4-6F175D3DCCD1}">
              <a14:hiddenFill xmlns:a14="http://schemas.microsoft.com/office/drawing/2010/main" xmlns="">
                <a:solidFill>
                  <a:srgbClr val="FFFFFF"/>
                </a:solidFill>
              </a14:hiddenFill>
            </a:ext>
          </a:extLst>
        </p:spPr>
      </p:pic>
      <p:pic>
        <p:nvPicPr>
          <p:cNvPr id="29698" name="Picture 2" descr="А джакузи вам не надо"/>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1484784"/>
            <a:ext cx="3744416" cy="35718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2917518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Организованная пешая колонна</a:t>
            </a:r>
            <a:endParaRPr lang="ru-RU" dirty="0">
              <a:solidFill>
                <a:srgbClr val="FF0000"/>
              </a:solidFill>
            </a:endParaRPr>
          </a:p>
        </p:txBody>
      </p:sp>
      <p:sp>
        <p:nvSpPr>
          <p:cNvPr id="3" name="Объект 2"/>
          <p:cNvSpPr>
            <a:spLocks noGrp="1"/>
          </p:cNvSpPr>
          <p:nvPr>
            <p:ph idx="1"/>
          </p:nvPr>
        </p:nvSpPr>
        <p:spPr/>
        <p:txBody>
          <a:bodyPr>
            <a:normAutofit/>
          </a:bodyPr>
          <a:lstStyle/>
          <a:p>
            <a:pPr marL="0" indent="0" algn="ctr">
              <a:buNone/>
            </a:pPr>
            <a:r>
              <a:rPr lang="ru-RU" sz="4400" dirty="0"/>
              <a:t>О</a:t>
            </a:r>
            <a:r>
              <a:rPr lang="ru-RU" sz="4400" dirty="0" smtClean="0"/>
              <a:t>бозначенная </a:t>
            </a:r>
            <a:r>
              <a:rPr lang="ru-RU" sz="4400" dirty="0"/>
              <a:t>в соответствии с пунктом </a:t>
            </a:r>
            <a:r>
              <a:rPr lang="ru-RU" sz="4400" dirty="0">
                <a:hlinkClick r:id="rId2"/>
              </a:rPr>
              <a:t>4.2</a:t>
            </a:r>
            <a:r>
              <a:rPr lang="ru-RU" sz="4400" dirty="0"/>
              <a:t> Правил группа людей, совместно движущихся по дороге в одном направлении</a:t>
            </a:r>
          </a:p>
        </p:txBody>
      </p:sp>
    </p:spTree>
    <p:extLst>
      <p:ext uri="{BB962C8B-B14F-4D97-AF65-F5344CB8AC3E}">
        <p14:creationId xmlns:p14="http://schemas.microsoft.com/office/powerpoint/2010/main" xmlns="" val="13840243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Остановка</a:t>
            </a:r>
            <a:endParaRPr lang="ru-RU" dirty="0"/>
          </a:p>
        </p:txBody>
      </p:sp>
      <p:pic>
        <p:nvPicPr>
          <p:cNvPr id="30722" name="Picture 2" descr="Остановка &quot;пл. Свободы&quot; в Глазове не появится в ближайшее время - Аргументы в Ижевск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412776"/>
            <a:ext cx="3696346" cy="2826691"/>
          </a:xfrm>
          <a:prstGeom prst="rect">
            <a:avLst/>
          </a:prstGeom>
          <a:noFill/>
          <a:extLst>
            <a:ext uri="{909E8E84-426E-40DD-AFC4-6F175D3DCCD1}">
              <a14:hiddenFill xmlns:a14="http://schemas.microsoft.com/office/drawing/2010/main" xmlns="">
                <a:solidFill>
                  <a:srgbClr val="FFFFFF"/>
                </a:solidFill>
              </a14:hiddenFill>
            </a:ext>
          </a:extLst>
        </p:spPr>
      </p:pic>
      <p:pic>
        <p:nvPicPr>
          <p:cNvPr id="30724" name="Picture 4" descr="В центре Челябинска переименовали остановку &quot; Челябинская Служба Информации"/>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20072" y="1556792"/>
            <a:ext cx="3571875" cy="47625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26" name="Picture 6" descr="Остановка - Евгений Щемилин"/>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7544" y="4365104"/>
            <a:ext cx="3960440" cy="19680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124820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Остановка</a:t>
            </a:r>
            <a:endParaRPr lang="ru-RU" b="1" dirty="0">
              <a:solidFill>
                <a:srgbClr val="FF0000"/>
              </a:solidFill>
            </a:endParaRPr>
          </a:p>
        </p:txBody>
      </p:sp>
      <p:sp>
        <p:nvSpPr>
          <p:cNvPr id="3" name="Объект 2"/>
          <p:cNvSpPr>
            <a:spLocks noGrp="1"/>
          </p:cNvSpPr>
          <p:nvPr>
            <p:ph idx="1"/>
          </p:nvPr>
        </p:nvSpPr>
        <p:spPr/>
        <p:txBody>
          <a:bodyPr/>
          <a:lstStyle/>
          <a:p>
            <a:pPr marL="0" indent="0" algn="ctr">
              <a:buNone/>
            </a:pPr>
            <a:r>
              <a:rPr lang="ru-RU" dirty="0"/>
              <a:t>П</a:t>
            </a:r>
            <a:r>
              <a:rPr lang="ru-RU" dirty="0" smtClean="0"/>
              <a:t>реднамеренное </a:t>
            </a:r>
            <a:r>
              <a:rPr lang="ru-RU" dirty="0"/>
              <a:t>прекращение движения транспортного средства на время до 5 минут, а также на большее, если это необходимо для посадки или высадки пассажиров либо загрузки или разгрузки транспортного средства</a:t>
            </a:r>
          </a:p>
        </p:txBody>
      </p:sp>
    </p:spTree>
    <p:extLst>
      <p:ext uri="{BB962C8B-B14F-4D97-AF65-F5344CB8AC3E}">
        <p14:creationId xmlns:p14="http://schemas.microsoft.com/office/powerpoint/2010/main" xmlns="" val="8028909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Парковка, парковочное место</a:t>
            </a:r>
            <a:endParaRPr lang="ru-RU" dirty="0"/>
          </a:p>
        </p:txBody>
      </p:sp>
      <p:pic>
        <p:nvPicPr>
          <p:cNvPr id="31746" name="Picture 2" descr="Авто скорость: 10/01/08"/>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08104" y="1506779"/>
            <a:ext cx="2857500" cy="2312075"/>
          </a:xfrm>
          <a:prstGeom prst="rect">
            <a:avLst/>
          </a:prstGeom>
          <a:noFill/>
          <a:extLst>
            <a:ext uri="{909E8E84-426E-40DD-AFC4-6F175D3DCCD1}">
              <a14:hiddenFill xmlns:a14="http://schemas.microsoft.com/office/drawing/2010/main" xmlns="">
                <a:solidFill>
                  <a:srgbClr val="FFFFFF"/>
                </a:solidFill>
              </a14:hiddenFill>
            </a:ext>
          </a:extLst>
        </p:spPr>
      </p:pic>
      <p:pic>
        <p:nvPicPr>
          <p:cNvPr id="31748" name="Picture 4" descr="Машины и машинки - блог водителя &quot; Архив сайта &quot; Китай строит отдельные парковки для женщин-водителей"/>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8204" y="1484784"/>
            <a:ext cx="4552950" cy="2286001"/>
          </a:xfrm>
          <a:prstGeom prst="rect">
            <a:avLst/>
          </a:prstGeom>
          <a:noFill/>
          <a:extLst>
            <a:ext uri="{909E8E84-426E-40DD-AFC4-6F175D3DCCD1}">
              <a14:hiddenFill xmlns:a14="http://schemas.microsoft.com/office/drawing/2010/main" xmlns="">
                <a:solidFill>
                  <a:srgbClr val="FFFFFF"/>
                </a:solidFill>
              </a14:hiddenFill>
            </a:ext>
          </a:extLst>
        </p:spPr>
      </p:pic>
      <p:pic>
        <p:nvPicPr>
          <p:cNvPr id="31750" name="Picture 6" descr="Незаконным парковкам объявили войну"/>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19672" y="4077072"/>
            <a:ext cx="5829300" cy="23020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7034355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Парковка, парковочное место</a:t>
            </a:r>
            <a:endParaRPr lang="ru-RU" b="1" dirty="0">
              <a:solidFill>
                <a:srgbClr val="FF0000"/>
              </a:solidFill>
            </a:endParaRPr>
          </a:p>
        </p:txBody>
      </p:sp>
      <p:sp>
        <p:nvSpPr>
          <p:cNvPr id="3" name="Объект 2"/>
          <p:cNvSpPr>
            <a:spLocks noGrp="1"/>
          </p:cNvSpPr>
          <p:nvPr>
            <p:ph idx="1"/>
          </p:nvPr>
        </p:nvSpPr>
        <p:spPr/>
        <p:txBody>
          <a:bodyPr>
            <a:normAutofit fontScale="77500" lnSpcReduction="20000"/>
          </a:bodyPr>
          <a:lstStyle/>
          <a:p>
            <a:pPr marL="0" indent="0">
              <a:buNone/>
            </a:pPr>
            <a:r>
              <a:rPr lang="ru-RU" dirty="0" smtClean="0"/>
              <a:t> </a:t>
            </a:r>
            <a:r>
              <a:rPr lang="ru-RU" dirty="0"/>
              <a:t>специально обозначенное и при необходимости обустроенное и оборудованное место, являющееся в том числе частью автомобильной дороги и (или) примыкающее к проезжей части и (или) тротуару, обочине, эстакаде или мосту либо являющееся частью </a:t>
            </a:r>
            <a:r>
              <a:rPr lang="ru-RU" dirty="0" err="1"/>
              <a:t>подэстакадных</a:t>
            </a:r>
            <a:r>
              <a:rPr lang="ru-RU" dirty="0"/>
              <a:t> или </a:t>
            </a:r>
            <a:r>
              <a:rPr lang="ru-RU" dirty="0" err="1"/>
              <a:t>подмостовых</a:t>
            </a:r>
            <a:r>
              <a:rPr lang="ru-RU" dirty="0"/>
              <a:t> пространств, площадей и иных объектов улично-дорожной сети, зданий, строений или сооружений и предназначенное для организованной стоянки транспортных средств на платной основе или без взимания платы по решению собственника или иного владельца автомобильной дороги, собственника земельного участка либо собственника соответствующей части здания, строения или сооружения.</a:t>
            </a:r>
          </a:p>
          <a:p>
            <a:pPr marL="0" indent="0">
              <a:buNone/>
            </a:pPr>
            <a:endParaRPr lang="ru-RU" dirty="0"/>
          </a:p>
        </p:txBody>
      </p:sp>
    </p:spTree>
    <p:extLst>
      <p:ext uri="{BB962C8B-B14F-4D97-AF65-F5344CB8AC3E}">
        <p14:creationId xmlns:p14="http://schemas.microsoft.com/office/powerpoint/2010/main" xmlns="" val="8012943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Пассажир</a:t>
            </a:r>
            <a:endParaRPr lang="ru-RU" dirty="0"/>
          </a:p>
        </p:txBody>
      </p:sp>
      <p:pic>
        <p:nvPicPr>
          <p:cNvPr id="32770" name="Picture 2" descr="Гороскопы, Гадания &quot; Страница 5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556792"/>
            <a:ext cx="4418856" cy="2774082"/>
          </a:xfrm>
          <a:prstGeom prst="rect">
            <a:avLst/>
          </a:prstGeom>
          <a:noFill/>
          <a:extLst>
            <a:ext uri="{909E8E84-426E-40DD-AFC4-6F175D3DCCD1}">
              <a14:hiddenFill xmlns:a14="http://schemas.microsoft.com/office/drawing/2010/main" xmlns="">
                <a:solidFill>
                  <a:srgbClr val="FFFFFF"/>
                </a:solidFill>
              </a14:hiddenFill>
            </a:ext>
          </a:extLst>
        </p:spPr>
      </p:pic>
      <p:pic>
        <p:nvPicPr>
          <p:cNvPr id="32772" name="Picture 4" descr="В Поморье участились ДТП с участием детей"/>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10005" y="1340768"/>
            <a:ext cx="3870226" cy="3603898"/>
          </a:xfrm>
          <a:prstGeom prst="rect">
            <a:avLst/>
          </a:prstGeom>
          <a:noFill/>
          <a:extLst>
            <a:ext uri="{909E8E84-426E-40DD-AFC4-6F175D3DCCD1}">
              <a14:hiddenFill xmlns:a14="http://schemas.microsoft.com/office/drawing/2010/main" xmlns="">
                <a:solidFill>
                  <a:srgbClr val="FFFFFF"/>
                </a:solidFill>
              </a14:hiddenFill>
            </a:ext>
          </a:extLst>
        </p:spPr>
      </p:pic>
      <p:pic>
        <p:nvPicPr>
          <p:cNvPr id="32774" name="Picture 6" descr="ГИЦ - Севастополь : Новости Севастополя Архив"/>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5656" y="3789040"/>
            <a:ext cx="6201271"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59180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Пассажир</a:t>
            </a:r>
            <a:endParaRPr lang="ru-RU" b="1" dirty="0">
              <a:solidFill>
                <a:srgbClr val="FF0000"/>
              </a:solidFill>
            </a:endParaRPr>
          </a:p>
        </p:txBody>
      </p:sp>
      <p:sp>
        <p:nvSpPr>
          <p:cNvPr id="3" name="Объект 2"/>
          <p:cNvSpPr>
            <a:spLocks noGrp="1"/>
          </p:cNvSpPr>
          <p:nvPr>
            <p:ph idx="1"/>
          </p:nvPr>
        </p:nvSpPr>
        <p:spPr/>
        <p:txBody>
          <a:bodyPr/>
          <a:lstStyle/>
          <a:p>
            <a:pPr marL="0" indent="0" algn="ctr">
              <a:buNone/>
            </a:pPr>
            <a:r>
              <a:rPr lang="ru-RU" dirty="0"/>
              <a:t>Л</a:t>
            </a:r>
            <a:r>
              <a:rPr lang="ru-RU" dirty="0" smtClean="0"/>
              <a:t>ицо</a:t>
            </a:r>
            <a:r>
              <a:rPr lang="ru-RU" dirty="0"/>
              <a:t>, кроме водителя, находящееся в транспортном средстве (на нем), а также лицо, которое входит в транспортное средство (садится на него) или выходит из транспортного средства (сходит с него).</a:t>
            </a:r>
          </a:p>
          <a:p>
            <a:pPr marL="0" indent="0">
              <a:buNone/>
            </a:pPr>
            <a:endParaRPr lang="ru-RU" dirty="0"/>
          </a:p>
        </p:txBody>
      </p:sp>
    </p:spTree>
    <p:extLst>
      <p:ext uri="{BB962C8B-B14F-4D97-AF65-F5344CB8AC3E}">
        <p14:creationId xmlns:p14="http://schemas.microsoft.com/office/powerpoint/2010/main" xmlns="" val="332265146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Перекресток</a:t>
            </a:r>
            <a:endParaRPr lang="ru-RU" dirty="0"/>
          </a:p>
        </p:txBody>
      </p:sp>
      <p:pic>
        <p:nvPicPr>
          <p:cNvPr id="33794" name="Picture 2" descr="Леонид Володарски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1289273"/>
            <a:ext cx="4392488" cy="3986808"/>
          </a:xfrm>
          <a:prstGeom prst="rect">
            <a:avLst/>
          </a:prstGeom>
          <a:noFill/>
          <a:extLst>
            <a:ext uri="{909E8E84-426E-40DD-AFC4-6F175D3DCCD1}">
              <a14:hiddenFill xmlns:a14="http://schemas.microsoft.com/office/drawing/2010/main" xmlns="">
                <a:solidFill>
                  <a:srgbClr val="FFFFFF"/>
                </a:solidFill>
              </a14:hiddenFill>
            </a:ext>
          </a:extLst>
        </p:spPr>
      </p:pic>
      <p:pic>
        <p:nvPicPr>
          <p:cNvPr id="33796" name="Picture 4" descr="А вот так можно поворачивать. (Все страницы) / Проблемы на дорогах"/>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72758" y="525028"/>
            <a:ext cx="2903984" cy="3215655"/>
          </a:xfrm>
          <a:prstGeom prst="rect">
            <a:avLst/>
          </a:prstGeom>
          <a:noFill/>
          <a:extLst>
            <a:ext uri="{909E8E84-426E-40DD-AFC4-6F175D3DCCD1}">
              <a14:hiddenFill xmlns:a14="http://schemas.microsoft.com/office/drawing/2010/main" xmlns="">
                <a:solidFill>
                  <a:srgbClr val="FFFFFF"/>
                </a:solidFill>
              </a14:hiddenFill>
            </a:ext>
          </a:extLst>
        </p:spPr>
      </p:pic>
      <p:pic>
        <p:nvPicPr>
          <p:cNvPr id="33798" name="Picture 6" descr="Понятия ПДД. Особые участки дороги ПДД онлайн"/>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34383" y="3933055"/>
            <a:ext cx="4476750" cy="26860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545764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Перекресток</a:t>
            </a:r>
            <a:endParaRPr lang="ru-RU" b="1" dirty="0">
              <a:solidFill>
                <a:srgbClr val="FF0000"/>
              </a:solidFill>
            </a:endParaRPr>
          </a:p>
        </p:txBody>
      </p:sp>
      <p:sp>
        <p:nvSpPr>
          <p:cNvPr id="3" name="Объект 2"/>
          <p:cNvSpPr>
            <a:spLocks noGrp="1"/>
          </p:cNvSpPr>
          <p:nvPr>
            <p:ph idx="1"/>
          </p:nvPr>
        </p:nvSpPr>
        <p:spPr/>
        <p:txBody>
          <a:bodyPr/>
          <a:lstStyle/>
          <a:p>
            <a:pPr marL="0" indent="0" algn="ctr">
              <a:buNone/>
            </a:pPr>
            <a:r>
              <a:rPr lang="ru-RU" dirty="0" smtClean="0"/>
              <a:t>Место </a:t>
            </a:r>
            <a:r>
              <a:rPr lang="ru-RU" dirty="0"/>
              <a:t>пересечения, примыкания или разветвления дорог на одном уровне, ограниченное воображаемыми линиями, соединяющими соответственно противоположные, наиболее удаленные от центра перекрестка начала закруглений проезжих </a:t>
            </a:r>
            <a:r>
              <a:rPr lang="ru-RU" dirty="0" smtClean="0"/>
              <a:t>частей</a:t>
            </a:r>
            <a:endParaRPr lang="ru-RU" dirty="0"/>
          </a:p>
        </p:txBody>
      </p:sp>
    </p:spTree>
    <p:extLst>
      <p:ext uri="{BB962C8B-B14F-4D97-AF65-F5344CB8AC3E}">
        <p14:creationId xmlns:p14="http://schemas.microsoft.com/office/powerpoint/2010/main" xmlns="" val="14235397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descr="Loudoun County Real Estate Statistics and News: Loudoun Count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220072" y="3944888"/>
            <a:ext cx="2901702" cy="29131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title"/>
          </p:nvPr>
        </p:nvSpPr>
        <p:spPr/>
        <p:txBody>
          <a:bodyPr/>
          <a:lstStyle/>
          <a:p>
            <a:r>
              <a:rPr lang="ru-RU" b="1" i="1" dirty="0"/>
              <a:t>Велосипед</a:t>
            </a:r>
            <a:endParaRPr lang="ru-RU" dirty="0"/>
          </a:p>
        </p:txBody>
      </p:sp>
      <p:sp>
        <p:nvSpPr>
          <p:cNvPr id="5" name="Объект 4"/>
          <p:cNvSpPr>
            <a:spLocks noGrp="1"/>
          </p:cNvSpPr>
          <p:nvPr>
            <p:ph sz="half" idx="1"/>
          </p:nvPr>
        </p:nvSpPr>
        <p:spPr/>
        <p:txBody>
          <a:bodyPr/>
          <a:lstStyle/>
          <a:p>
            <a:pPr marL="0" indent="0">
              <a:buNone/>
            </a:pPr>
            <a:endParaRPr lang="ru-RU" dirty="0"/>
          </a:p>
        </p:txBody>
      </p:sp>
      <p:sp>
        <p:nvSpPr>
          <p:cNvPr id="6" name="Объект 5"/>
          <p:cNvSpPr>
            <a:spLocks noGrp="1"/>
          </p:cNvSpPr>
          <p:nvPr>
            <p:ph sz="half" idx="2"/>
          </p:nvPr>
        </p:nvSpPr>
        <p:spPr/>
        <p:txBody>
          <a:bodyPr/>
          <a:lstStyle/>
          <a:p>
            <a:pPr marL="0" indent="0">
              <a:buNone/>
            </a:pPr>
            <a:r>
              <a:rPr lang="ru-RU" dirty="0" smtClean="0"/>
              <a:t>На дорожных знаках</a:t>
            </a:r>
            <a:endParaRPr lang="ru-RU" dirty="0"/>
          </a:p>
        </p:txBody>
      </p:sp>
      <p:pic>
        <p:nvPicPr>
          <p:cNvPr id="3074" name="Picture 2" descr="http://bike.web-3.ru/data/html/1504/06_taffy_fs_large.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9552" y="2060848"/>
            <a:ext cx="3778581" cy="35528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знак дорожный велосипед"/>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026868" y="2437083"/>
            <a:ext cx="2857500" cy="140017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Знаки дорожного движения - для детей"/>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884368" y="4725144"/>
            <a:ext cx="1428750" cy="1428750"/>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Дорожные знаки картинки все - Все о хиромантии."/>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986923" y="4725144"/>
            <a:ext cx="1428750" cy="1428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1342132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Перестроение</a:t>
            </a:r>
            <a:endParaRPr lang="ru-RU" dirty="0">
              <a:solidFill>
                <a:srgbClr val="FF0000"/>
              </a:solidFill>
            </a:endParaRPr>
          </a:p>
        </p:txBody>
      </p:sp>
      <p:pic>
        <p:nvPicPr>
          <p:cNvPr id="34818" name="Picture 2" descr="варианты - Сочинения для школьнико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3774640"/>
            <a:ext cx="7629525" cy="237172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Прямоугольник 3"/>
          <p:cNvSpPr/>
          <p:nvPr/>
        </p:nvSpPr>
        <p:spPr>
          <a:xfrm>
            <a:off x="611560" y="1340768"/>
            <a:ext cx="7344816" cy="2062103"/>
          </a:xfrm>
          <a:prstGeom prst="rect">
            <a:avLst/>
          </a:prstGeom>
        </p:spPr>
        <p:txBody>
          <a:bodyPr wrap="square">
            <a:spAutoFit/>
          </a:bodyPr>
          <a:lstStyle/>
          <a:p>
            <a:r>
              <a:rPr lang="ru-RU" sz="3200" dirty="0"/>
              <a:t>В</a:t>
            </a:r>
            <a:r>
              <a:rPr lang="ru-RU" sz="3200" dirty="0" smtClean="0"/>
              <a:t>ыезд </a:t>
            </a:r>
            <a:r>
              <a:rPr lang="ru-RU" sz="3200" dirty="0"/>
              <a:t>из занимаемой полосы или занимаемого ряда с сохранением первоначального направления движения.</a:t>
            </a:r>
          </a:p>
        </p:txBody>
      </p:sp>
    </p:spTree>
    <p:extLst>
      <p:ext uri="{BB962C8B-B14F-4D97-AF65-F5344CB8AC3E}">
        <p14:creationId xmlns:p14="http://schemas.microsoft.com/office/powerpoint/2010/main" xmlns="" val="38994335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Пешеход</a:t>
            </a:r>
            <a:endParaRPr lang="ru-RU" dirty="0"/>
          </a:p>
        </p:txBody>
      </p:sp>
      <p:pic>
        <p:nvPicPr>
          <p:cNvPr id="35842" name="Picture 2" descr="В Карагандинской области стартует акция &quot;Умный пешеход&quot; Общество Информационный портал Республики Казахста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67544" y="1340768"/>
            <a:ext cx="5715000" cy="2131144"/>
          </a:xfrm>
          <a:prstGeom prst="rect">
            <a:avLst/>
          </a:prstGeom>
          <a:noFill/>
          <a:extLst>
            <a:ext uri="{909E8E84-426E-40DD-AFC4-6F175D3DCCD1}">
              <a14:hiddenFill xmlns:a14="http://schemas.microsoft.com/office/drawing/2010/main" xmlns="">
                <a:solidFill>
                  <a:srgbClr val="FFFFFF"/>
                </a:solidFill>
              </a14:hiddenFill>
            </a:ext>
          </a:extLst>
        </p:spPr>
      </p:pic>
      <p:pic>
        <p:nvPicPr>
          <p:cNvPr id="35844" name="Picture 4" descr="Материалы за 2012 год &quot; Страница 73 &quot; Управление ГИБДД ГУ МВД России по Пермскому краю"/>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7504" y="3861048"/>
            <a:ext cx="3888432" cy="2448272"/>
          </a:xfrm>
          <a:prstGeom prst="rect">
            <a:avLst/>
          </a:prstGeom>
          <a:noFill/>
          <a:extLst>
            <a:ext uri="{909E8E84-426E-40DD-AFC4-6F175D3DCCD1}">
              <a14:hiddenFill xmlns:a14="http://schemas.microsoft.com/office/drawing/2010/main" xmlns="">
                <a:solidFill>
                  <a:srgbClr val="FFFFFF"/>
                </a:solidFill>
              </a14:hiddenFill>
            </a:ext>
          </a:extLst>
        </p:spPr>
      </p:pic>
      <p:pic>
        <p:nvPicPr>
          <p:cNvPr id="35846" name="Picture 6" descr="Скоро пешеходы станут носить светящуюся одежду"/>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11960" y="2636912"/>
            <a:ext cx="4286250" cy="28575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849194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Пешеход</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marL="0" indent="0">
              <a:buNone/>
            </a:pPr>
            <a:r>
              <a:rPr lang="ru-RU" dirty="0"/>
              <a:t>Л</a:t>
            </a:r>
            <a:r>
              <a:rPr lang="ru-RU" dirty="0" smtClean="0"/>
              <a:t>ицо</a:t>
            </a:r>
            <a:r>
              <a:rPr lang="ru-RU" dirty="0"/>
              <a:t>, находящееся вне транспортного средства на дороге либо на пешеходной или </a:t>
            </a:r>
            <a:r>
              <a:rPr lang="ru-RU" dirty="0" err="1"/>
              <a:t>велопешеходной</a:t>
            </a:r>
            <a:r>
              <a:rPr lang="ru-RU" dirty="0"/>
              <a:t> дорожке и не производящее на них работу. К пешеходам приравниваются лица, передвигающиеся в инвалидных колясках без двигателя, ведущие велосипед, мопед, мотоцикл, везущие санки, тележку, детскую или инвалидную коляску, а также использующие для передвижения роликовые коньки, самокаты и иные аналогичные средства.</a:t>
            </a:r>
          </a:p>
          <a:p>
            <a:pPr marL="0" indent="0">
              <a:buNone/>
            </a:pPr>
            <a:endParaRPr lang="ru-RU" dirty="0"/>
          </a:p>
        </p:txBody>
      </p:sp>
    </p:spTree>
    <p:extLst>
      <p:ext uri="{BB962C8B-B14F-4D97-AF65-F5344CB8AC3E}">
        <p14:creationId xmlns:p14="http://schemas.microsoft.com/office/powerpoint/2010/main" xmlns="" val="9177831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Пешеходная дорожка</a:t>
            </a:r>
            <a:endParaRPr lang="ru-RU" b="1" dirty="0">
              <a:solidFill>
                <a:srgbClr val="FF0000"/>
              </a:solidFill>
            </a:endParaRPr>
          </a:p>
        </p:txBody>
      </p:sp>
      <p:sp>
        <p:nvSpPr>
          <p:cNvPr id="3" name="Объект 2"/>
          <p:cNvSpPr>
            <a:spLocks noGrp="1"/>
          </p:cNvSpPr>
          <p:nvPr>
            <p:ph idx="1"/>
          </p:nvPr>
        </p:nvSpPr>
        <p:spPr/>
        <p:txBody>
          <a:bodyPr>
            <a:normAutofit/>
          </a:bodyPr>
          <a:lstStyle/>
          <a:p>
            <a:pPr marL="0" indent="0" algn="ctr">
              <a:buNone/>
            </a:pPr>
            <a:r>
              <a:rPr lang="ru-RU" sz="2800" dirty="0"/>
              <a:t>О</a:t>
            </a:r>
            <a:r>
              <a:rPr lang="ru-RU" sz="2800" dirty="0" smtClean="0"/>
              <a:t>бустроенная </a:t>
            </a:r>
            <a:r>
              <a:rPr lang="ru-RU" sz="2800" dirty="0"/>
              <a:t>или приспособленная для движения пешеходов полоса земли либо поверхность искусственного сооружения, обозначенная </a:t>
            </a:r>
          </a:p>
        </p:txBody>
      </p:sp>
      <p:pic>
        <p:nvPicPr>
          <p:cNvPr id="36866" name="Picture 2" descr="Объекты / Конвера-Дор дорожная разметка, знаки, ИД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3356992"/>
            <a:ext cx="3600400" cy="2868910"/>
          </a:xfrm>
          <a:prstGeom prst="rect">
            <a:avLst/>
          </a:prstGeom>
          <a:noFill/>
          <a:extLst>
            <a:ext uri="{909E8E84-426E-40DD-AFC4-6F175D3DCCD1}">
              <a14:hiddenFill xmlns:a14="http://schemas.microsoft.com/office/drawing/2010/main" xmlns="">
                <a:solidFill>
                  <a:srgbClr val="FFFFFF"/>
                </a:solidFill>
              </a14:hiddenFill>
            </a:ext>
          </a:extLst>
        </p:spPr>
      </p:pic>
      <p:pic>
        <p:nvPicPr>
          <p:cNvPr id="36868" name="Picture 4" descr="Пробный тест Автошкола &quot;Главная дорога&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3928" y="3356992"/>
            <a:ext cx="4572000" cy="30243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674124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08720"/>
            <a:ext cx="8229600" cy="1143000"/>
          </a:xfrm>
        </p:spPr>
        <p:txBody>
          <a:bodyPr>
            <a:noAutofit/>
          </a:bodyPr>
          <a:lstStyle/>
          <a:p>
            <a:r>
              <a:rPr lang="ru-RU" sz="3600" b="1" i="1" dirty="0">
                <a:solidFill>
                  <a:srgbClr val="FF0000"/>
                </a:solidFill>
              </a:rPr>
              <a:t>"Пешеходная зона"</a:t>
            </a:r>
            <a:r>
              <a:rPr lang="ru-RU" sz="3600" dirty="0">
                <a:solidFill>
                  <a:srgbClr val="FF0000"/>
                </a:solidFill>
              </a:rPr>
              <a:t> - </a:t>
            </a:r>
            <a:r>
              <a:rPr lang="ru-RU" sz="3600" dirty="0"/>
              <a:t>территория, предназначенная для движения пешеходов, начало и конец которой обозначены соответственно </a:t>
            </a:r>
          </a:p>
        </p:txBody>
      </p:sp>
      <p:pic>
        <p:nvPicPr>
          <p:cNvPr id="37890" name="Picture 2" descr="Пешеходная зона - Чебоксары"/>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780928"/>
            <a:ext cx="3334627" cy="3342184"/>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Рисунок 4" descr="http://www.pdd24.com/pdd/img/z5.33.png">
            <a:hlinkClick r:id="rId3"/>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4572000" y="2924944"/>
            <a:ext cx="1148080" cy="2313841"/>
          </a:xfrm>
          <a:prstGeom prst="rect">
            <a:avLst/>
          </a:prstGeom>
          <a:noFill/>
          <a:ln>
            <a:noFill/>
          </a:ln>
        </p:spPr>
      </p:pic>
      <p:pic>
        <p:nvPicPr>
          <p:cNvPr id="6" name="Рисунок 5" descr="http://www.pdd24.com/pdd/img/z5.34.png">
            <a:hlinkClick r:id="rId3"/>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6156176" y="2924944"/>
            <a:ext cx="1148080" cy="2313841"/>
          </a:xfrm>
          <a:prstGeom prst="rect">
            <a:avLst/>
          </a:prstGeom>
          <a:noFill/>
          <a:ln>
            <a:noFill/>
          </a:ln>
        </p:spPr>
      </p:pic>
    </p:spTree>
    <p:extLst>
      <p:ext uri="{BB962C8B-B14F-4D97-AF65-F5344CB8AC3E}">
        <p14:creationId xmlns:p14="http://schemas.microsoft.com/office/powerpoint/2010/main" xmlns="" val="389715724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Пешеходная и велосипедная дорожка</a:t>
            </a:r>
            <a:endParaRPr lang="ru-RU" dirty="0"/>
          </a:p>
        </p:txBody>
      </p:sp>
      <p:sp>
        <p:nvSpPr>
          <p:cNvPr id="3" name="Объект 2"/>
          <p:cNvSpPr>
            <a:spLocks noGrp="1"/>
          </p:cNvSpPr>
          <p:nvPr>
            <p:ph idx="1"/>
          </p:nvPr>
        </p:nvSpPr>
        <p:spPr/>
        <p:txBody>
          <a:bodyPr>
            <a:normAutofit/>
          </a:bodyPr>
          <a:lstStyle/>
          <a:p>
            <a:pPr marL="0" indent="0">
              <a:buNone/>
            </a:pPr>
            <a:r>
              <a:rPr lang="ru-RU" sz="2800" dirty="0" smtClean="0"/>
              <a:t>Отделенный </a:t>
            </a:r>
            <a:r>
              <a:rPr lang="ru-RU" sz="2800" dirty="0"/>
              <a:t>от проезжей части элемент </a:t>
            </a:r>
            <a:r>
              <a:rPr lang="ru-RU" sz="2800" dirty="0" smtClean="0"/>
              <a:t>дороги, предназначенный </a:t>
            </a:r>
            <a:r>
              <a:rPr lang="ru-RU" sz="2800" dirty="0"/>
              <a:t>для раздельного или совместного с пешеходами движения велосипедистов и обозначенный знаками </a:t>
            </a:r>
            <a:r>
              <a:rPr lang="ru-RU" sz="2800" dirty="0">
                <a:hlinkClick r:id="rId2"/>
              </a:rPr>
              <a:t>4.5.2 - 4.5.7</a:t>
            </a:r>
            <a:r>
              <a:rPr lang="ru-RU" sz="2800" dirty="0"/>
              <a:t> </a:t>
            </a:r>
          </a:p>
        </p:txBody>
      </p:sp>
      <p:pic>
        <p:nvPicPr>
          <p:cNvPr id="4" name="Рисунок 3" descr="http://www.pdd24.com/pdd/img/z4.5.2.png">
            <a:hlinkClick r:id="rId2"/>
          </p:cNvPr>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056" y="3429001"/>
            <a:ext cx="1634835" cy="1754908"/>
          </a:xfrm>
          <a:prstGeom prst="rect">
            <a:avLst/>
          </a:prstGeom>
          <a:noFill/>
          <a:ln>
            <a:noFill/>
          </a:ln>
        </p:spPr>
      </p:pic>
      <p:pic>
        <p:nvPicPr>
          <p:cNvPr id="5" name="Рисунок 4" descr="http://www.pdd24.com/pdd/img/z4.5.3.png">
            <a:hlinkClick r:id="rId2"/>
          </p:cNvPr>
          <p:cNvPicPr/>
          <p:nvPr/>
        </p:nvPicPr>
        <p:blipFill>
          <a:blip r:embed="rId4">
            <a:extLst>
              <a:ext uri="{28A0092B-C50C-407E-A947-70E740481C1C}">
                <a14:useLocalDpi xmlns:a14="http://schemas.microsoft.com/office/drawing/2010/main" xmlns="" val="0"/>
              </a:ext>
            </a:extLst>
          </a:blip>
          <a:srcRect/>
          <a:stretch>
            <a:fillRect/>
          </a:stretch>
        </p:blipFill>
        <p:spPr bwMode="auto">
          <a:xfrm>
            <a:off x="5783505" y="5181383"/>
            <a:ext cx="1776827" cy="1337387"/>
          </a:xfrm>
          <a:prstGeom prst="rect">
            <a:avLst/>
          </a:prstGeom>
          <a:noFill/>
          <a:ln>
            <a:noFill/>
          </a:ln>
        </p:spPr>
      </p:pic>
      <p:pic>
        <p:nvPicPr>
          <p:cNvPr id="6" name="Рисунок 5" descr="http://www.pdd24.com/pdd/img/z4.5.4.png">
            <a:hlinkClick r:id="rId2"/>
          </p:cNvPr>
          <p:cNvPicPr/>
          <p:nvPr/>
        </p:nvPicPr>
        <p:blipFill>
          <a:blip r:embed="rId5">
            <a:extLst>
              <a:ext uri="{28A0092B-C50C-407E-A947-70E740481C1C}">
                <a14:useLocalDpi xmlns:a14="http://schemas.microsoft.com/office/drawing/2010/main" xmlns="" val="0"/>
              </a:ext>
            </a:extLst>
          </a:blip>
          <a:srcRect/>
          <a:stretch>
            <a:fillRect/>
          </a:stretch>
        </p:blipFill>
        <p:spPr bwMode="auto">
          <a:xfrm>
            <a:off x="6732240" y="3429000"/>
            <a:ext cx="1656184" cy="1754909"/>
          </a:xfrm>
          <a:prstGeom prst="rect">
            <a:avLst/>
          </a:prstGeom>
          <a:noFill/>
          <a:ln>
            <a:noFill/>
          </a:ln>
        </p:spPr>
      </p:pic>
      <p:pic>
        <p:nvPicPr>
          <p:cNvPr id="38914" name="Picture 2" descr="В Уфе нарисовали первые велосипедные дорожки - Новости Велоспорта - Летние - Спорт Mail.Ru"/>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3457" y="3429000"/>
            <a:ext cx="4896544" cy="323815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93997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Пешеходный переход</a:t>
            </a:r>
            <a:endParaRPr lang="ru-RU" b="1" dirty="0">
              <a:solidFill>
                <a:srgbClr val="FF0000"/>
              </a:solidFill>
            </a:endParaRPr>
          </a:p>
        </p:txBody>
      </p:sp>
      <p:sp>
        <p:nvSpPr>
          <p:cNvPr id="3" name="Объект 2"/>
          <p:cNvSpPr>
            <a:spLocks noGrp="1"/>
          </p:cNvSpPr>
          <p:nvPr>
            <p:ph idx="1"/>
          </p:nvPr>
        </p:nvSpPr>
        <p:spPr/>
        <p:txBody>
          <a:bodyPr/>
          <a:lstStyle/>
          <a:p>
            <a:pPr marL="0" indent="0">
              <a:buNone/>
            </a:pPr>
            <a:r>
              <a:rPr lang="ru-RU" dirty="0" smtClean="0"/>
              <a:t>Участок </a:t>
            </a:r>
            <a:r>
              <a:rPr lang="ru-RU" dirty="0"/>
              <a:t>проезжей части, трамвайных путей, обозначенный знаками </a:t>
            </a:r>
            <a:r>
              <a:rPr lang="ru-RU" dirty="0" smtClean="0"/>
              <a:t>и </a:t>
            </a:r>
            <a:r>
              <a:rPr lang="ru-RU" dirty="0"/>
              <a:t>(или) разметкой </a:t>
            </a:r>
            <a:r>
              <a:rPr lang="ru-RU" dirty="0" smtClean="0"/>
              <a:t>и </a:t>
            </a:r>
            <a:r>
              <a:rPr lang="ru-RU" dirty="0"/>
              <a:t>выделенный для движения пешеходов через дорогу. </a:t>
            </a:r>
          </a:p>
        </p:txBody>
      </p:sp>
      <p:pic>
        <p:nvPicPr>
          <p:cNvPr id="39938" name="Picture 2" descr="Шахты online &quot; 2012 &quot; Май"/>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08" y="3798346"/>
            <a:ext cx="4007768" cy="2699792"/>
          </a:xfrm>
          <a:prstGeom prst="rect">
            <a:avLst/>
          </a:prstGeom>
          <a:noFill/>
          <a:extLst>
            <a:ext uri="{909E8E84-426E-40DD-AFC4-6F175D3DCCD1}">
              <a14:hiddenFill xmlns:a14="http://schemas.microsoft.com/office/drawing/2010/main" xmlns="">
                <a:solidFill>
                  <a:srgbClr val="FFFFFF"/>
                </a:solidFill>
              </a14:hiddenFill>
            </a:ext>
          </a:extLst>
        </p:spPr>
      </p:pic>
      <p:pic>
        <p:nvPicPr>
          <p:cNvPr id="39940" name="Picture 4" descr="Новости - Автокадабр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82260" y="3611772"/>
            <a:ext cx="5715000" cy="2905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67850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Полоса движения</a:t>
            </a:r>
            <a:endParaRPr lang="ru-RU" dirty="0">
              <a:solidFill>
                <a:srgbClr val="FF0000"/>
              </a:solidFill>
            </a:endParaRPr>
          </a:p>
        </p:txBody>
      </p:sp>
      <p:sp>
        <p:nvSpPr>
          <p:cNvPr id="3" name="Объект 2"/>
          <p:cNvSpPr>
            <a:spLocks noGrp="1"/>
          </p:cNvSpPr>
          <p:nvPr>
            <p:ph idx="1"/>
          </p:nvPr>
        </p:nvSpPr>
        <p:spPr/>
        <p:txBody>
          <a:bodyPr/>
          <a:lstStyle/>
          <a:p>
            <a:pPr marL="0" indent="0">
              <a:buNone/>
            </a:pPr>
            <a:r>
              <a:rPr lang="ru-RU" dirty="0"/>
              <a:t>Л</a:t>
            </a:r>
            <a:r>
              <a:rPr lang="ru-RU" dirty="0" smtClean="0"/>
              <a:t>юбая </a:t>
            </a:r>
            <a:r>
              <a:rPr lang="ru-RU" dirty="0"/>
              <a:t>из продольных полос проезжей части, обозначенная или не обозначенная разметкой и имеющая ширину, достаточную для движения автомобилей в один ряд.</a:t>
            </a:r>
          </a:p>
          <a:p>
            <a:pPr marL="0" indent="0">
              <a:buNone/>
            </a:pPr>
            <a:endParaRPr lang="ru-RU" dirty="0"/>
          </a:p>
        </p:txBody>
      </p:sp>
      <p:pic>
        <p:nvPicPr>
          <p:cNvPr id="40962" name="Picture 2" descr="Общие - Общие положения - Автозапчасти (интернет-магазин)"/>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3789040"/>
            <a:ext cx="7128792" cy="21625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257122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Дороги для велосипедистов"/>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660232" y="3612054"/>
            <a:ext cx="2110036" cy="2739082"/>
          </a:xfrm>
          <a:prstGeom prst="rect">
            <a:avLst/>
          </a:prstGeom>
          <a:noFill/>
          <a:extLst>
            <a:ext uri="{909E8E84-426E-40DD-AFC4-6F175D3DCCD1}">
              <a14:hiddenFill xmlns:a14="http://schemas.microsoft.com/office/drawing/2010/main" xmlns="">
                <a:solidFill>
                  <a:srgbClr val="FFFFFF"/>
                </a:solidFill>
              </a14:hiddenFill>
            </a:ext>
          </a:extLst>
        </p:spPr>
      </p:pic>
      <p:pic>
        <p:nvPicPr>
          <p:cNvPr id="41990" name="Picture 6" descr="Минтранс разработал новые правила для велосипедистов - The Village - The Village - поток &quot;Транспорт&quot;"/>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29241" y="3552845"/>
            <a:ext cx="43815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dirty="0" smtClean="0"/>
              <a:t>Полоса для велосипедистов</a:t>
            </a:r>
            <a:endParaRPr lang="ru-RU" dirty="0"/>
          </a:p>
        </p:txBody>
      </p:sp>
      <p:sp>
        <p:nvSpPr>
          <p:cNvPr id="3" name="Объект 2"/>
          <p:cNvSpPr>
            <a:spLocks noGrp="1"/>
          </p:cNvSpPr>
          <p:nvPr>
            <p:ph idx="1"/>
          </p:nvPr>
        </p:nvSpPr>
        <p:spPr/>
        <p:txBody>
          <a:bodyPr/>
          <a:lstStyle/>
          <a:p>
            <a:pPr marL="0" indent="0">
              <a:buNone/>
            </a:pPr>
            <a:r>
              <a:rPr lang="ru-RU" dirty="0"/>
              <a:t>полоса проезжей части, предназначенная для движения велосипедистов и на мопедах, отделенная от остальной проезжей части горизонтальной </a:t>
            </a:r>
            <a:r>
              <a:rPr lang="ru-RU" dirty="0" smtClean="0"/>
              <a:t>разметкой</a:t>
            </a:r>
            <a:endParaRPr lang="ru-RU" dirty="0"/>
          </a:p>
        </p:txBody>
      </p:sp>
      <p:pic>
        <p:nvPicPr>
          <p:cNvPr id="41986" name="Picture 2" descr="Москву приспособят для велосипедистов"/>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61" y="3821847"/>
            <a:ext cx="3384376" cy="2476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174216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FF0000"/>
                </a:solidFill>
              </a:rPr>
              <a:t>Преимущество (приоритет)</a:t>
            </a:r>
            <a:endParaRPr lang="ru-RU" dirty="0">
              <a:solidFill>
                <a:srgbClr val="FF0000"/>
              </a:solidFill>
            </a:endParaRPr>
          </a:p>
        </p:txBody>
      </p:sp>
      <p:sp>
        <p:nvSpPr>
          <p:cNvPr id="3" name="Объект 2"/>
          <p:cNvSpPr>
            <a:spLocks noGrp="1"/>
          </p:cNvSpPr>
          <p:nvPr>
            <p:ph idx="1"/>
          </p:nvPr>
        </p:nvSpPr>
        <p:spPr/>
        <p:txBody>
          <a:bodyPr/>
          <a:lstStyle/>
          <a:p>
            <a:pPr marL="0" indent="0">
              <a:buNone/>
            </a:pPr>
            <a:r>
              <a:rPr lang="ru-RU" dirty="0"/>
              <a:t>П</a:t>
            </a:r>
            <a:r>
              <a:rPr lang="ru-RU" dirty="0" smtClean="0"/>
              <a:t>раво </a:t>
            </a:r>
            <a:r>
              <a:rPr lang="ru-RU" dirty="0"/>
              <a:t>на первоочередное движение в намеченном направлении по отношению к другим участникам движения</a:t>
            </a:r>
          </a:p>
        </p:txBody>
      </p:sp>
      <p:pic>
        <p:nvPicPr>
          <p:cNvPr id="43012" name="Picture 4" descr="Знаки приоритет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47664" y="3212976"/>
            <a:ext cx="5210175" cy="31691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14314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Велосипед</a:t>
            </a:r>
            <a:endParaRPr lang="ru-RU" dirty="0"/>
          </a:p>
        </p:txBody>
      </p:sp>
      <p:sp>
        <p:nvSpPr>
          <p:cNvPr id="3" name="Объект 2"/>
          <p:cNvSpPr>
            <a:spLocks noGrp="1"/>
          </p:cNvSpPr>
          <p:nvPr>
            <p:ph idx="1"/>
          </p:nvPr>
        </p:nvSpPr>
        <p:spPr/>
        <p:txBody>
          <a:bodyPr>
            <a:normAutofit/>
          </a:bodyPr>
          <a:lstStyle/>
          <a:p>
            <a:pPr marL="0" indent="0">
              <a:buNone/>
            </a:pPr>
            <a:r>
              <a:rPr lang="ru-RU" sz="4000" b="1" i="1" dirty="0"/>
              <a:t>"</a:t>
            </a:r>
            <a:r>
              <a:rPr lang="ru-RU" sz="4000" b="1" dirty="0">
                <a:solidFill>
                  <a:srgbClr val="FF0000"/>
                </a:solidFill>
              </a:rPr>
              <a:t>Велосипед</a:t>
            </a:r>
            <a:r>
              <a:rPr lang="ru-RU" sz="4000" b="1" i="1" dirty="0"/>
              <a:t>"</a:t>
            </a:r>
            <a:r>
              <a:rPr lang="ru-RU" sz="4000" dirty="0"/>
              <a:t> - транспортное средство, кроме инвалидных колясок, которое имеет по крайней мере два колеса и приводится в движение как правило мускульной энергией лиц, </a:t>
            </a:r>
          </a:p>
        </p:txBody>
      </p:sp>
    </p:spTree>
    <p:extLst>
      <p:ext uri="{BB962C8B-B14F-4D97-AF65-F5344CB8AC3E}">
        <p14:creationId xmlns:p14="http://schemas.microsoft.com/office/powerpoint/2010/main" xmlns="" val="13879082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W14 Осторожно. Малозаметное препятствие (Пленка 150 х 150) - Бонус-Вита, ООО - Москва"/>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24128" y="443880"/>
            <a:ext cx="3300114" cy="32011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smtClean="0">
                <a:solidFill>
                  <a:srgbClr val="FF0000"/>
                </a:solidFill>
              </a:rPr>
              <a:t>Препятствие </a:t>
            </a:r>
            <a:endParaRPr lang="ru-RU" b="1" dirty="0">
              <a:solidFill>
                <a:srgbClr val="FF0000"/>
              </a:solidFill>
            </a:endParaRPr>
          </a:p>
        </p:txBody>
      </p:sp>
      <p:pic>
        <p:nvPicPr>
          <p:cNvPr id="44034" name="Picture 2" descr="Общие положения. Особые режимы движения. ПДД онлайн"/>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1556792"/>
            <a:ext cx="4476750" cy="2647951"/>
          </a:xfrm>
          <a:prstGeom prst="rect">
            <a:avLst/>
          </a:prstGeom>
          <a:noFill/>
          <a:extLst>
            <a:ext uri="{909E8E84-426E-40DD-AFC4-6F175D3DCCD1}">
              <a14:hiddenFill xmlns:a14="http://schemas.microsoft.com/office/drawing/2010/main" xmlns="">
                <a:solidFill>
                  <a:srgbClr val="FFFFFF"/>
                </a:solidFill>
              </a14:hiddenFill>
            </a:ext>
          </a:extLst>
        </p:spPr>
      </p:pic>
      <p:pic>
        <p:nvPicPr>
          <p:cNvPr id="44038" name="Picture 6" descr="watcher_vicar: 10 стран с самыми плохими дорогами"/>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5816" y="3645024"/>
            <a:ext cx="4795292" cy="2783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779519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Препятствие</a:t>
            </a:r>
            <a:endParaRPr lang="ru-RU" b="1" dirty="0">
              <a:solidFill>
                <a:srgbClr val="FF0000"/>
              </a:solidFill>
            </a:endParaRPr>
          </a:p>
        </p:txBody>
      </p:sp>
      <p:sp>
        <p:nvSpPr>
          <p:cNvPr id="3" name="Объект 2"/>
          <p:cNvSpPr>
            <a:spLocks noGrp="1"/>
          </p:cNvSpPr>
          <p:nvPr>
            <p:ph idx="1"/>
          </p:nvPr>
        </p:nvSpPr>
        <p:spPr/>
        <p:txBody>
          <a:bodyPr/>
          <a:lstStyle/>
          <a:p>
            <a:pPr marL="0" indent="0">
              <a:buNone/>
            </a:pPr>
            <a:r>
              <a:rPr lang="ru-RU" dirty="0"/>
              <a:t>Н</a:t>
            </a:r>
            <a:r>
              <a:rPr lang="ru-RU" dirty="0" smtClean="0"/>
              <a:t>еподвижный </a:t>
            </a:r>
            <a:r>
              <a:rPr lang="ru-RU" dirty="0"/>
              <a:t>объект на полосе движения (неисправное или поврежденное транспортное средство, дефект проезжей части, посторонние предметы и т.п.), не позволяющий продолжить движение по этой полосе</a:t>
            </a:r>
          </a:p>
        </p:txBody>
      </p:sp>
    </p:spTree>
    <p:extLst>
      <p:ext uri="{BB962C8B-B14F-4D97-AF65-F5344CB8AC3E}">
        <p14:creationId xmlns:p14="http://schemas.microsoft.com/office/powerpoint/2010/main" xmlns="" val="198553215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Прилегающая территория</a:t>
            </a:r>
            <a:endParaRPr lang="ru-RU" dirty="0"/>
          </a:p>
        </p:txBody>
      </p:sp>
      <p:sp>
        <p:nvSpPr>
          <p:cNvPr id="4" name="AutoShape 2" descr="новая организация движения во дворе. надо оспорить. - Страница 3"/>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45060" name="Picture 4" descr="новая организация движения во дворе. надо оспорить. - Страница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8547" y="1412776"/>
            <a:ext cx="2736304" cy="2868910"/>
          </a:xfrm>
          <a:prstGeom prst="rect">
            <a:avLst/>
          </a:prstGeom>
          <a:noFill/>
          <a:extLst>
            <a:ext uri="{909E8E84-426E-40DD-AFC4-6F175D3DCCD1}">
              <a14:hiddenFill xmlns:a14="http://schemas.microsoft.com/office/drawing/2010/main" xmlns="">
                <a:solidFill>
                  <a:srgbClr val="FFFFFF"/>
                </a:solidFill>
              </a14:hiddenFill>
            </a:ext>
          </a:extLst>
        </p:spPr>
      </p:pic>
      <p:pic>
        <p:nvPicPr>
          <p:cNvPr id="45062" name="Picture 6" descr="Билет 24 АВТОДРОМ"/>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491880" y="1844824"/>
            <a:ext cx="4572000" cy="2895601"/>
          </a:xfrm>
          <a:prstGeom prst="rect">
            <a:avLst/>
          </a:prstGeom>
          <a:noFill/>
          <a:extLst>
            <a:ext uri="{909E8E84-426E-40DD-AFC4-6F175D3DCCD1}">
              <a14:hiddenFill xmlns:a14="http://schemas.microsoft.com/office/drawing/2010/main" xmlns="">
                <a:solidFill>
                  <a:srgbClr val="FFFFFF"/>
                </a:solidFill>
              </a14:hiddenFill>
            </a:ext>
          </a:extLst>
        </p:spPr>
      </p:pic>
      <p:pic>
        <p:nvPicPr>
          <p:cNvPr id="45064" name="Picture 8" descr="Город в городе &quot;Время культуры&quo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475656" y="4077072"/>
            <a:ext cx="6323856" cy="25622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082878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Прилегающая территория</a:t>
            </a:r>
            <a:endParaRPr lang="ru-RU" b="1" dirty="0">
              <a:solidFill>
                <a:srgbClr val="FF0000"/>
              </a:solidFill>
            </a:endParaRPr>
          </a:p>
        </p:txBody>
      </p:sp>
      <p:sp>
        <p:nvSpPr>
          <p:cNvPr id="3" name="Объект 2"/>
          <p:cNvSpPr>
            <a:spLocks noGrp="1"/>
          </p:cNvSpPr>
          <p:nvPr>
            <p:ph idx="1"/>
          </p:nvPr>
        </p:nvSpPr>
        <p:spPr/>
        <p:txBody>
          <a:bodyPr/>
          <a:lstStyle/>
          <a:p>
            <a:pPr marL="0" indent="0" algn="ctr">
              <a:buNone/>
            </a:pPr>
            <a:r>
              <a:rPr lang="ru-RU" dirty="0"/>
              <a:t>Т</a:t>
            </a:r>
            <a:r>
              <a:rPr lang="ru-RU" dirty="0" smtClean="0"/>
              <a:t>ерритория</a:t>
            </a:r>
            <a:r>
              <a:rPr lang="ru-RU" dirty="0"/>
              <a:t>, непосредственно прилегающая к дороге и не предназначенная для сквозного движения транспортных средств (</a:t>
            </a:r>
            <a:r>
              <a:rPr lang="ru-RU" dirty="0">
                <a:solidFill>
                  <a:srgbClr val="FF0000"/>
                </a:solidFill>
              </a:rPr>
              <a:t>дворы, жилые массивы, автостоянки, АЗС, предприятия и тому подобное)</a:t>
            </a:r>
          </a:p>
        </p:txBody>
      </p:sp>
    </p:spTree>
    <p:extLst>
      <p:ext uri="{BB962C8B-B14F-4D97-AF65-F5344CB8AC3E}">
        <p14:creationId xmlns:p14="http://schemas.microsoft.com/office/powerpoint/2010/main" xmlns="" val="266852945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7886" y="620688"/>
            <a:ext cx="8229600" cy="1143000"/>
          </a:xfrm>
        </p:spPr>
        <p:txBody>
          <a:bodyPr>
            <a:noAutofit/>
          </a:bodyPr>
          <a:lstStyle/>
          <a:p>
            <a:r>
              <a:rPr lang="ru-RU" sz="3200" dirty="0" err="1" smtClean="0"/>
              <a:t>Прицеп</a:t>
            </a:r>
            <a:r>
              <a:rPr lang="ru-RU" sz="3200" dirty="0" err="1"/>
              <a:t>транспортное</a:t>
            </a:r>
            <a:r>
              <a:rPr lang="ru-RU" sz="3200" dirty="0"/>
              <a:t> средство, не оборудованное двигателем и предназначенное для движения в составе с механическим транспортным средством</a:t>
            </a:r>
          </a:p>
        </p:txBody>
      </p:sp>
      <p:pic>
        <p:nvPicPr>
          <p:cNvPr id="46082" name="Picture 2" descr="Прицеп самосвальный МАЗ 856100-014 новый продам"/>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93373" y="2492896"/>
            <a:ext cx="3653135" cy="2781474"/>
          </a:xfrm>
          <a:prstGeom prst="rect">
            <a:avLst/>
          </a:prstGeom>
          <a:noFill/>
          <a:extLst>
            <a:ext uri="{909E8E84-426E-40DD-AFC4-6F175D3DCCD1}">
              <a14:hiddenFill xmlns:a14="http://schemas.microsoft.com/office/drawing/2010/main" xmlns="">
                <a:solidFill>
                  <a:srgbClr val="FFFFFF"/>
                </a:solidFill>
              </a14:hiddenFill>
            </a:ext>
          </a:extLst>
        </p:spPr>
      </p:pic>
      <p:pic>
        <p:nvPicPr>
          <p:cNvPr id="46084" name="Picture 4" descr="Прицеп для мини-трактора SP-01 - продам в г. Омск, фото, цена договорная - ОМЗ &quot;АгроТехника&quot; ООО : АгроВектор"/>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8395" y="2492896"/>
            <a:ext cx="3745573" cy="2925490"/>
          </a:xfrm>
          <a:prstGeom prst="rect">
            <a:avLst/>
          </a:prstGeom>
          <a:noFill/>
          <a:extLst>
            <a:ext uri="{909E8E84-426E-40DD-AFC4-6F175D3DCCD1}">
              <a14:hiddenFill xmlns:a14="http://schemas.microsoft.com/office/drawing/2010/main" xmlns="">
                <a:solidFill>
                  <a:srgbClr val="FFFFFF"/>
                </a:solidFill>
              </a14:hiddenFill>
            </a:ext>
          </a:extLst>
        </p:spPr>
      </p:pic>
      <p:pic>
        <p:nvPicPr>
          <p:cNvPr id="46086" name="Picture 6" descr="Движение с прицепом запрещено в Украине. Сравнить цены и поставщиков промышленных товаров на Prom.u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15816" y="4252839"/>
            <a:ext cx="3415289" cy="20430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2201577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a:xfrm>
            <a:off x="539552" y="836712"/>
            <a:ext cx="8229600" cy="1143000"/>
          </a:xfrm>
        </p:spPr>
        <p:txBody>
          <a:bodyPr>
            <a:noAutofit/>
          </a:bodyPr>
          <a:lstStyle/>
          <a:p>
            <a:r>
              <a:rPr lang="ru-RU" sz="3600" b="1" i="1" dirty="0">
                <a:solidFill>
                  <a:srgbClr val="FF0000"/>
                </a:solidFill>
              </a:rPr>
              <a:t>"Проезжая часть"</a:t>
            </a:r>
            <a:r>
              <a:rPr lang="ru-RU" sz="3600" dirty="0"/>
              <a:t> - элемент дороги, предназначенный для движения безрельсовых транспортных средств.</a:t>
            </a:r>
            <a:br>
              <a:rPr lang="ru-RU" sz="3600" dirty="0"/>
            </a:br>
            <a:endParaRPr lang="ru-RU" sz="3600" dirty="0"/>
          </a:p>
        </p:txBody>
      </p:sp>
      <p:pic>
        <p:nvPicPr>
          <p:cNvPr id="47106" name="Picture 2" descr="Экзамен ПДД онлайн 2014 и марафон 800 вопросов ПДД Steer.ru"/>
          <p:cNvPicPr>
            <a:picLocks noGrp="1" noChangeAspect="1" noChangeArrowheads="1"/>
          </p:cNvPicPr>
          <p:nvPr>
            <p:ph sz="quarter" idx="2"/>
          </p:nvPr>
        </p:nvPicPr>
        <p:blipFill>
          <a:blip r:embed="rId2">
            <a:extLst>
              <a:ext uri="{28A0092B-C50C-407E-A947-70E740481C1C}">
                <a14:useLocalDpi xmlns:a14="http://schemas.microsoft.com/office/drawing/2010/main" xmlns="" val="0"/>
              </a:ext>
            </a:extLst>
          </a:blip>
          <a:srcRect/>
          <a:stretch>
            <a:fillRect/>
          </a:stretch>
        </p:blipFill>
        <p:spPr bwMode="auto">
          <a:xfrm>
            <a:off x="683568" y="2132856"/>
            <a:ext cx="2808312"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47110" name="Picture 6" descr="Понятия ПДД. Дорога и ее элементы ПДД онлайн"/>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23728" y="4005064"/>
            <a:ext cx="4476750" cy="2514600"/>
          </a:xfrm>
          <a:prstGeom prst="rect">
            <a:avLst/>
          </a:prstGeom>
          <a:noFill/>
          <a:extLst>
            <a:ext uri="{909E8E84-426E-40DD-AFC4-6F175D3DCCD1}">
              <a14:hiddenFill xmlns:a14="http://schemas.microsoft.com/office/drawing/2010/main" xmlns="">
                <a:solidFill>
                  <a:srgbClr val="FFFFFF"/>
                </a:solidFill>
              </a14:hiddenFill>
            </a:ext>
          </a:extLst>
        </p:spPr>
      </p:pic>
      <p:pic>
        <p:nvPicPr>
          <p:cNvPr id="47108" name="Picture 4" descr="Виталий Чеусов - Йополис"/>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292080" y="1988840"/>
            <a:ext cx="2944738" cy="27363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879201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Разделительная полоса</a:t>
            </a:r>
            <a:endParaRPr lang="ru-RU" b="1" dirty="0">
              <a:solidFill>
                <a:srgbClr val="FF0000"/>
              </a:solidFill>
            </a:endParaRPr>
          </a:p>
        </p:txBody>
      </p:sp>
      <p:sp>
        <p:nvSpPr>
          <p:cNvPr id="3" name="Объект 2"/>
          <p:cNvSpPr>
            <a:spLocks noGrp="1"/>
          </p:cNvSpPr>
          <p:nvPr>
            <p:ph idx="1"/>
          </p:nvPr>
        </p:nvSpPr>
        <p:spPr/>
        <p:txBody>
          <a:bodyPr/>
          <a:lstStyle/>
          <a:p>
            <a:pPr marL="0" indent="0">
              <a:buNone/>
            </a:pPr>
            <a:r>
              <a:rPr lang="ru-RU" dirty="0"/>
              <a:t>Э</a:t>
            </a:r>
            <a:r>
              <a:rPr lang="ru-RU" dirty="0" smtClean="0"/>
              <a:t>лемент </a:t>
            </a:r>
            <a:r>
              <a:rPr lang="ru-RU" dirty="0"/>
              <a:t>дороги, выделенный </a:t>
            </a:r>
            <a:r>
              <a:rPr lang="ru-RU" dirty="0" smtClean="0"/>
              <a:t>и/или </a:t>
            </a:r>
            <a:r>
              <a:rPr lang="ru-RU" dirty="0"/>
              <a:t>с помощью разметки </a:t>
            </a:r>
            <a:r>
              <a:rPr lang="ru-RU" dirty="0" smtClean="0"/>
              <a:t>, </a:t>
            </a:r>
            <a:r>
              <a:rPr lang="ru-RU" dirty="0"/>
              <a:t>разделяющий смежные проезжие части и не предназначенный для движения и остановки транспортных средств.</a:t>
            </a:r>
          </a:p>
          <a:p>
            <a:pPr marL="0" indent="0">
              <a:buNone/>
            </a:pPr>
            <a:endParaRPr lang="ru-RU" dirty="0"/>
          </a:p>
        </p:txBody>
      </p:sp>
      <p:pic>
        <p:nvPicPr>
          <p:cNvPr id="48130" name="Picture 2" descr="Общие положения - Автоадвокат.рф Автоюристы, возврат водительских прав, лишение прав, правила дорожного движения"/>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1724" y="3861048"/>
            <a:ext cx="7488832" cy="26376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781821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FF0000"/>
                </a:solidFill>
              </a:rPr>
              <a:t>Разрешенная максимальная масса</a:t>
            </a:r>
            <a:endParaRPr lang="ru-RU" b="1" dirty="0">
              <a:solidFill>
                <a:srgbClr val="FF0000"/>
              </a:solidFill>
            </a:endParaRPr>
          </a:p>
        </p:txBody>
      </p:sp>
      <p:pic>
        <p:nvPicPr>
          <p:cNvPr id="49154" name="Picture 2" descr="Разрешенная максимальная масса - интернет-магазин товаров для автомобилей АвтоЕвроТрейд"/>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1796" y="1340768"/>
            <a:ext cx="4286250" cy="4286250"/>
          </a:xfrm>
          <a:prstGeom prst="rect">
            <a:avLst/>
          </a:prstGeom>
          <a:noFill/>
          <a:extLst>
            <a:ext uri="{909E8E84-426E-40DD-AFC4-6F175D3DCCD1}">
              <a14:hiddenFill xmlns:a14="http://schemas.microsoft.com/office/drawing/2010/main" xmlns="">
                <a:solidFill>
                  <a:srgbClr val="FFFFFF"/>
                </a:solidFill>
              </a14:hiddenFill>
            </a:ext>
          </a:extLst>
        </p:spPr>
      </p:pic>
      <p:pic>
        <p:nvPicPr>
          <p:cNvPr id="49156" name="Picture 4" descr="Билеты ГАИ ПДД Харьковские 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60032" y="1575688"/>
            <a:ext cx="3528392" cy="37975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31584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solidFill>
                  <a:srgbClr val="FF0000"/>
                </a:solidFill>
              </a:rPr>
              <a:t>Разрешенная максимальная масса</a:t>
            </a:r>
            <a:endParaRPr lang="ru-RU" dirty="0">
              <a:solidFill>
                <a:srgbClr val="FF0000"/>
              </a:solidFill>
            </a:endParaRPr>
          </a:p>
        </p:txBody>
      </p:sp>
      <p:sp>
        <p:nvSpPr>
          <p:cNvPr id="3" name="Объект 2"/>
          <p:cNvSpPr>
            <a:spLocks noGrp="1"/>
          </p:cNvSpPr>
          <p:nvPr>
            <p:ph idx="1"/>
          </p:nvPr>
        </p:nvSpPr>
        <p:spPr/>
        <p:txBody>
          <a:bodyPr>
            <a:normAutofit lnSpcReduction="10000"/>
          </a:bodyPr>
          <a:lstStyle/>
          <a:p>
            <a:pPr marL="0" indent="0">
              <a:buNone/>
            </a:pPr>
            <a:r>
              <a:rPr lang="ru-RU" dirty="0" smtClean="0"/>
              <a:t>Масса </a:t>
            </a:r>
            <a:r>
              <a:rPr lang="ru-RU" dirty="0"/>
              <a:t>снаряженного транспортного средства с грузом, водителем и пассажирами, установленная предприятием-изготовителем в качестве максимально допустимой. </a:t>
            </a:r>
            <a:endParaRPr lang="ru-RU" dirty="0" smtClean="0"/>
          </a:p>
          <a:p>
            <a:pPr marL="0" indent="0">
              <a:buNone/>
            </a:pPr>
            <a:r>
              <a:rPr lang="ru-RU" dirty="0" smtClean="0"/>
              <a:t>За </a:t>
            </a:r>
            <a:r>
              <a:rPr lang="ru-RU" dirty="0"/>
              <a:t>разрешенную максимальную массу состава транспортных средств, то есть сцепленных и движущихся как одно целое, принимается сумма разрешенных максимальных масс транспортных средств, входящих в состав</a:t>
            </a:r>
          </a:p>
        </p:txBody>
      </p:sp>
    </p:spTree>
    <p:extLst>
      <p:ext uri="{BB962C8B-B14F-4D97-AF65-F5344CB8AC3E}">
        <p14:creationId xmlns:p14="http://schemas.microsoft.com/office/powerpoint/2010/main" xmlns="" val="13503410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Регулировщик</a:t>
            </a:r>
            <a:endParaRPr lang="ru-RU" b="1" dirty="0"/>
          </a:p>
        </p:txBody>
      </p:sp>
      <p:pic>
        <p:nvPicPr>
          <p:cNvPr id="50178" name="Picture 2" descr="перекрёсток Тюнинг. Стайлинг. Автозвук."/>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56176" y="1680383"/>
            <a:ext cx="2381250" cy="1905000"/>
          </a:xfrm>
          <a:prstGeom prst="rect">
            <a:avLst/>
          </a:prstGeom>
          <a:noFill/>
          <a:extLst>
            <a:ext uri="{909E8E84-426E-40DD-AFC4-6F175D3DCCD1}">
              <a14:hiddenFill xmlns:a14="http://schemas.microsoft.com/office/drawing/2010/main" xmlns="">
                <a:solidFill>
                  <a:srgbClr val="FFFFFF"/>
                </a:solidFill>
              </a14:hiddenFill>
            </a:ext>
          </a:extLst>
        </p:spPr>
      </p:pic>
      <p:pic>
        <p:nvPicPr>
          <p:cNvPr id="50180" name="Picture 4" descr="Fun Must Be - Как легко запомнить сигналы регулировщика!"/>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1327957"/>
            <a:ext cx="5753100" cy="2257426"/>
          </a:xfrm>
          <a:prstGeom prst="rect">
            <a:avLst/>
          </a:prstGeom>
          <a:noFill/>
          <a:extLst>
            <a:ext uri="{909E8E84-426E-40DD-AFC4-6F175D3DCCD1}">
              <a14:hiddenFill xmlns:a14="http://schemas.microsoft.com/office/drawing/2010/main" xmlns="">
                <a:solidFill>
                  <a:srgbClr val="FFFFFF"/>
                </a:solidFill>
              </a14:hiddenFill>
            </a:ext>
          </a:extLst>
        </p:spPr>
      </p:pic>
      <p:pic>
        <p:nvPicPr>
          <p:cNvPr id="50182" name="Picture 6" descr="Описание Автошкола Сигналы и жесты регулировщика дорожного движения - что они означают? автор Pegas , характеристики обзоры с ра"/>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331640" y="3861048"/>
            <a:ext cx="6417295" cy="24909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963476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Велосипедист и велосипедная дорожка</a:t>
            </a:r>
            <a:endParaRPr lang="ru-RU" dirty="0"/>
          </a:p>
        </p:txBody>
      </p:sp>
      <p:sp>
        <p:nvSpPr>
          <p:cNvPr id="3" name="Объект 2"/>
          <p:cNvSpPr>
            <a:spLocks noGrp="1"/>
          </p:cNvSpPr>
          <p:nvPr>
            <p:ph idx="1"/>
          </p:nvPr>
        </p:nvSpPr>
        <p:spPr/>
        <p:txBody>
          <a:bodyPr/>
          <a:lstStyle/>
          <a:p>
            <a:pPr marL="0" indent="0">
              <a:buNone/>
            </a:pPr>
            <a:r>
              <a:rPr lang="ru-RU" b="1" dirty="0" smtClean="0">
                <a:solidFill>
                  <a:srgbClr val="FF0000"/>
                </a:solidFill>
              </a:rPr>
              <a:t>Велосипедист</a:t>
            </a:r>
            <a:r>
              <a:rPr lang="ru-RU" dirty="0" smtClean="0"/>
              <a:t> - лицо</a:t>
            </a:r>
            <a:r>
              <a:rPr lang="ru-RU" dirty="0"/>
              <a:t>, управляющее </a:t>
            </a:r>
            <a:r>
              <a:rPr lang="ru-RU" dirty="0" smtClean="0"/>
              <a:t>велосипедом.</a:t>
            </a:r>
          </a:p>
          <a:p>
            <a:pPr marL="0" indent="0">
              <a:buNone/>
            </a:pPr>
            <a:r>
              <a:rPr lang="ru-RU" b="1" dirty="0">
                <a:solidFill>
                  <a:srgbClr val="FF0000"/>
                </a:solidFill>
              </a:rPr>
              <a:t>"Велосипедная дорожка"</a:t>
            </a:r>
            <a:r>
              <a:rPr lang="ru-RU" dirty="0"/>
              <a:t> - </a:t>
            </a:r>
            <a:r>
              <a:rPr lang="ru-RU" dirty="0" smtClean="0"/>
              <a:t>отделенный </a:t>
            </a:r>
            <a:r>
              <a:rPr lang="ru-RU" dirty="0"/>
              <a:t>от проезжей части и тротуара элемент дороги (либо отдельная дорога), предназначенный для движения велосипедистов</a:t>
            </a:r>
          </a:p>
        </p:txBody>
      </p:sp>
    </p:spTree>
    <p:extLst>
      <p:ext uri="{BB962C8B-B14F-4D97-AF65-F5344CB8AC3E}">
        <p14:creationId xmlns:p14="http://schemas.microsoft.com/office/powerpoint/2010/main" xmlns="" val="17140107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Регулировщик</a:t>
            </a:r>
            <a:endParaRPr lang="ru-RU" b="1" dirty="0">
              <a:solidFill>
                <a:srgbClr val="FF0000"/>
              </a:solidFill>
            </a:endParaRPr>
          </a:p>
        </p:txBody>
      </p:sp>
      <p:sp>
        <p:nvSpPr>
          <p:cNvPr id="3" name="Объект 2"/>
          <p:cNvSpPr>
            <a:spLocks noGrp="1"/>
          </p:cNvSpPr>
          <p:nvPr>
            <p:ph idx="1"/>
          </p:nvPr>
        </p:nvSpPr>
        <p:spPr/>
        <p:txBody>
          <a:bodyPr>
            <a:normAutofit/>
          </a:bodyPr>
          <a:lstStyle/>
          <a:p>
            <a:pPr marL="0" indent="0" algn="ctr">
              <a:buNone/>
            </a:pPr>
            <a:r>
              <a:rPr lang="ru-RU" dirty="0"/>
              <a:t>Л</a:t>
            </a:r>
            <a:r>
              <a:rPr lang="ru-RU" dirty="0" smtClean="0"/>
              <a:t>ицо</a:t>
            </a:r>
            <a:r>
              <a:rPr lang="ru-RU" dirty="0"/>
              <a:t>, наделенное в установленном порядке полномочиями по регулированию дорожного движения с помощью сигналов, установленных Правилами, и непосредственно осуществляющее указанное регулирование. </a:t>
            </a:r>
          </a:p>
        </p:txBody>
      </p:sp>
    </p:spTree>
    <p:extLst>
      <p:ext uri="{BB962C8B-B14F-4D97-AF65-F5344CB8AC3E}">
        <p14:creationId xmlns:p14="http://schemas.microsoft.com/office/powerpoint/2010/main" xmlns="" val="28393945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6" name="Picture 6" descr="Запрещена стоянка автомобилей на улице Западной / новости &quot;П…"/>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38100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dirty="0" smtClean="0"/>
              <a:t>Стоянка </a:t>
            </a:r>
            <a:endParaRPr lang="ru-RU" dirty="0"/>
          </a:p>
        </p:txBody>
      </p:sp>
      <p:pic>
        <p:nvPicPr>
          <p:cNvPr id="51208" name="Picture 8" descr="Видеонаблюдение для стоянок"/>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868144" y="188640"/>
            <a:ext cx="3139108" cy="4438651"/>
          </a:xfrm>
          <a:prstGeom prst="rect">
            <a:avLst/>
          </a:prstGeom>
          <a:noFill/>
          <a:extLst>
            <a:ext uri="{909E8E84-426E-40DD-AFC4-6F175D3DCCD1}">
              <a14:hiddenFill xmlns:a14="http://schemas.microsoft.com/office/drawing/2010/main" xmlns="">
                <a:solidFill>
                  <a:srgbClr val="FFFFFF"/>
                </a:solidFill>
              </a14:hiddenFill>
            </a:ext>
          </a:extLst>
        </p:spPr>
      </p:pic>
      <p:pic>
        <p:nvPicPr>
          <p:cNvPr id="51210" name="Picture 10" descr="Стоянка яхт в Севастополе, арендовать яхту в Севастопол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70645" y="3998639"/>
            <a:ext cx="5429547" cy="23812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494088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FF0000"/>
                </a:solidFill>
              </a:rPr>
              <a:t>Стоянка</a:t>
            </a:r>
            <a:endParaRPr lang="ru-RU" b="1" dirty="0">
              <a:solidFill>
                <a:srgbClr val="FF0000"/>
              </a:solidFill>
            </a:endParaRPr>
          </a:p>
        </p:txBody>
      </p:sp>
      <p:sp>
        <p:nvSpPr>
          <p:cNvPr id="3" name="Объект 2"/>
          <p:cNvSpPr>
            <a:spLocks noGrp="1"/>
          </p:cNvSpPr>
          <p:nvPr>
            <p:ph idx="1"/>
          </p:nvPr>
        </p:nvSpPr>
        <p:spPr/>
        <p:txBody>
          <a:bodyPr/>
          <a:lstStyle/>
          <a:p>
            <a:pPr marL="0" indent="0" algn="ctr">
              <a:buNone/>
            </a:pPr>
            <a:r>
              <a:rPr lang="ru-RU" dirty="0"/>
              <a:t>П</a:t>
            </a:r>
            <a:r>
              <a:rPr lang="ru-RU" dirty="0" smtClean="0"/>
              <a:t>реднамеренное </a:t>
            </a:r>
            <a:r>
              <a:rPr lang="ru-RU" dirty="0"/>
              <a:t>прекращение движения транспортного средства на время более 5 минут по причинам, не связанным с посадкой или высадкой пассажиров либо загрузкой или разгрузкой транспортного средства</a:t>
            </a:r>
          </a:p>
        </p:txBody>
      </p:sp>
    </p:spTree>
    <p:extLst>
      <p:ext uri="{BB962C8B-B14F-4D97-AF65-F5344CB8AC3E}">
        <p14:creationId xmlns:p14="http://schemas.microsoft.com/office/powerpoint/2010/main" xmlns="" val="113551340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836712"/>
            <a:ext cx="8229600" cy="1143000"/>
          </a:xfrm>
        </p:spPr>
        <p:txBody>
          <a:bodyPr>
            <a:normAutofit fontScale="90000"/>
          </a:bodyPr>
          <a:lstStyle/>
          <a:p>
            <a:r>
              <a:rPr lang="ru-RU" dirty="0" smtClean="0">
                <a:solidFill>
                  <a:srgbClr val="FF0000"/>
                </a:solidFill>
              </a:rPr>
              <a:t>Темное время суток </a:t>
            </a:r>
            <a:r>
              <a:rPr lang="ru-RU" dirty="0" smtClean="0"/>
              <a:t>- </a:t>
            </a:r>
            <a:r>
              <a:rPr lang="ru-RU" dirty="0"/>
              <a:t>промежуток времени от конца вечерних сумерек до начала утренних сумерек.</a:t>
            </a:r>
            <a:br>
              <a:rPr lang="ru-RU" dirty="0"/>
            </a:br>
            <a:endParaRPr lang="ru-RU" dirty="0"/>
          </a:p>
        </p:txBody>
      </p:sp>
      <p:pic>
        <p:nvPicPr>
          <p:cNvPr id="52226" name="Picture 2" descr="Новости на news.qip.ru / Главные новост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80298" y="2420888"/>
            <a:ext cx="5715000" cy="4095750"/>
          </a:xfrm>
          <a:prstGeom prst="rect">
            <a:avLst/>
          </a:prstGeom>
          <a:noFill/>
          <a:extLst>
            <a:ext uri="{909E8E84-426E-40DD-AFC4-6F175D3DCCD1}">
              <a14:hiddenFill xmlns:a14="http://schemas.microsoft.com/office/drawing/2010/main" xmlns="">
                <a:solidFill>
                  <a:srgbClr val="FFFFFF"/>
                </a:solidFill>
              </a14:hiddenFill>
            </a:ext>
          </a:extLst>
        </p:spPr>
      </p:pic>
      <p:pic>
        <p:nvPicPr>
          <p:cNvPr id="52228" name="Picture 4" descr="1366x768 Ночь, фонари, город, дорога обои на рабочий стол 4279"/>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079" y="2420888"/>
            <a:ext cx="3280745" cy="40957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4522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2008 Сентябрь X-lo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74642" y="3337941"/>
            <a:ext cx="4269358" cy="295619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51520" y="1268760"/>
            <a:ext cx="8229600" cy="1143000"/>
          </a:xfrm>
        </p:spPr>
        <p:txBody>
          <a:bodyPr>
            <a:normAutofit fontScale="90000"/>
          </a:bodyPr>
          <a:lstStyle/>
          <a:p>
            <a:r>
              <a:rPr lang="ru-RU" b="1" i="1" dirty="0">
                <a:solidFill>
                  <a:srgbClr val="FF0000"/>
                </a:solidFill>
              </a:rPr>
              <a:t>"Транспортное средство"</a:t>
            </a:r>
            <a:r>
              <a:rPr lang="ru-RU" dirty="0"/>
              <a:t> - устройство, предназначенное для перевозки по дорогам людей, грузов или оборудования, установленного на нем.</a:t>
            </a:r>
            <a:br>
              <a:rPr lang="ru-RU" dirty="0"/>
            </a:br>
            <a:endParaRPr lang="ru-RU" dirty="0">
              <a:solidFill>
                <a:srgbClr val="FF0000"/>
              </a:solidFill>
            </a:endParaRPr>
          </a:p>
        </p:txBody>
      </p:sp>
      <p:pic>
        <p:nvPicPr>
          <p:cNvPr id="53250" name="Picture 2" descr="Купить бус Богдан А09202 2012 (желтый) без пробега, продажа нового Богдан А09202 на автобазаре в Черкассах"/>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3337941"/>
            <a:ext cx="5534472" cy="29371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9467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268760"/>
            <a:ext cx="8229600" cy="1143000"/>
          </a:xfrm>
        </p:spPr>
        <p:txBody>
          <a:bodyPr>
            <a:noAutofit/>
          </a:bodyPr>
          <a:lstStyle/>
          <a:p>
            <a:pPr indent="457200" algn="just"/>
            <a:r>
              <a:rPr lang="ru-RU" sz="3600" b="1" i="1" dirty="0">
                <a:solidFill>
                  <a:srgbClr val="FF0000"/>
                </a:solidFill>
              </a:rPr>
              <a:t>"Тротуар"</a:t>
            </a:r>
            <a:r>
              <a:rPr lang="ru-RU" sz="3600" dirty="0">
                <a:solidFill>
                  <a:srgbClr val="FF0000"/>
                </a:solidFill>
              </a:rPr>
              <a:t> </a:t>
            </a:r>
            <a:r>
              <a:rPr lang="ru-RU" sz="3600" dirty="0"/>
              <a:t>- элемент дороги, предназначенный для движения пешеходов и примыкающий к проезжей части или к велосипедной дорожке либо отделенный от них газоном</a:t>
            </a:r>
          </a:p>
        </p:txBody>
      </p:sp>
      <p:pic>
        <p:nvPicPr>
          <p:cNvPr id="54274" name="Picture 2" descr="Реферат Тротуар"/>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767" y="3573016"/>
            <a:ext cx="2472209" cy="3100908"/>
          </a:xfrm>
          <a:prstGeom prst="rect">
            <a:avLst/>
          </a:prstGeom>
          <a:noFill/>
          <a:extLst>
            <a:ext uri="{909E8E84-426E-40DD-AFC4-6F175D3DCCD1}">
              <a14:hiddenFill xmlns:a14="http://schemas.microsoft.com/office/drawing/2010/main" xmlns="">
                <a:solidFill>
                  <a:srgbClr val="FFFFFF"/>
                </a:solidFill>
              </a14:hiddenFill>
            </a:ext>
          </a:extLst>
        </p:spPr>
      </p:pic>
      <p:pic>
        <p:nvPicPr>
          <p:cNvPr id="54276" name="Picture 4" descr="Инженерно-Строительные Работы Ландшафтный дизайн"/>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99312" y="3573016"/>
            <a:ext cx="2978324" cy="3193183"/>
          </a:xfrm>
          <a:prstGeom prst="rect">
            <a:avLst/>
          </a:prstGeom>
          <a:noFill/>
          <a:extLst>
            <a:ext uri="{909E8E84-426E-40DD-AFC4-6F175D3DCCD1}">
              <a14:hiddenFill xmlns:a14="http://schemas.microsoft.com/office/drawing/2010/main" xmlns="">
                <a:solidFill>
                  <a:srgbClr val="FFFFFF"/>
                </a:solidFill>
              </a14:hiddenFill>
            </a:ext>
          </a:extLst>
        </p:spPr>
      </p:pic>
      <p:pic>
        <p:nvPicPr>
          <p:cNvPr id="54278" name="Picture 6" descr="Надо Знать"/>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699792" y="3562091"/>
            <a:ext cx="3299520" cy="314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13496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t>"Уступить </a:t>
            </a:r>
            <a:r>
              <a:rPr lang="ru-RU" b="1" i="1" dirty="0" smtClean="0"/>
              <a:t>дорогу</a:t>
            </a:r>
            <a:br>
              <a:rPr lang="ru-RU" b="1" i="1" dirty="0" smtClean="0"/>
            </a:br>
            <a:r>
              <a:rPr lang="ru-RU" b="1" i="1" dirty="0" smtClean="0"/>
              <a:t> </a:t>
            </a:r>
            <a:r>
              <a:rPr lang="ru-RU" b="1" i="1" dirty="0"/>
              <a:t>(не создавать помех)"</a:t>
            </a:r>
            <a:r>
              <a:rPr lang="ru-RU" dirty="0"/>
              <a:t> </a:t>
            </a:r>
          </a:p>
        </p:txBody>
      </p:sp>
      <p:pic>
        <p:nvPicPr>
          <p:cNvPr id="55298" name="Picture 2" descr="Волноваха - городской форум * Просмотр темы - Дорожный контроль"/>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463712"/>
            <a:ext cx="4824536" cy="3845608"/>
          </a:xfrm>
          <a:prstGeom prst="rect">
            <a:avLst/>
          </a:prstGeom>
          <a:noFill/>
          <a:extLst>
            <a:ext uri="{909E8E84-426E-40DD-AFC4-6F175D3DCCD1}">
              <a14:hiddenFill xmlns:a14="http://schemas.microsoft.com/office/drawing/2010/main" xmlns="">
                <a:solidFill>
                  <a:srgbClr val="FFFFFF"/>
                </a:solidFill>
              </a14:hiddenFill>
            </a:ext>
          </a:extLst>
        </p:spPr>
      </p:pic>
      <p:pic>
        <p:nvPicPr>
          <p:cNvPr id="55300" name="Picture 4" descr="Уступайте дорогу пожарным автомобилям"/>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4048" y="2463712"/>
            <a:ext cx="3744416" cy="362958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767497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a:solidFill>
                  <a:srgbClr val="FF0000"/>
                </a:solidFill>
              </a:rPr>
              <a:t>"Уступить дорогу </a:t>
            </a:r>
            <a:r>
              <a:rPr lang="ru-RU" b="1" i="1" dirty="0" smtClean="0">
                <a:solidFill>
                  <a:srgbClr val="FF0000"/>
                </a:solidFill>
              </a:rPr>
              <a:t/>
            </a:r>
            <a:br>
              <a:rPr lang="ru-RU" b="1" i="1" dirty="0" smtClean="0">
                <a:solidFill>
                  <a:srgbClr val="FF0000"/>
                </a:solidFill>
              </a:rPr>
            </a:br>
            <a:r>
              <a:rPr lang="ru-RU" b="1" i="1" dirty="0" smtClean="0">
                <a:solidFill>
                  <a:srgbClr val="FF0000"/>
                </a:solidFill>
              </a:rPr>
              <a:t>(</a:t>
            </a:r>
            <a:r>
              <a:rPr lang="ru-RU" b="1" i="1" dirty="0">
                <a:solidFill>
                  <a:srgbClr val="FF0000"/>
                </a:solidFill>
              </a:rPr>
              <a:t>не создавать помех)"</a:t>
            </a:r>
            <a:r>
              <a:rPr lang="ru-RU" dirty="0">
                <a:solidFill>
                  <a:srgbClr val="FF0000"/>
                </a:solidFill>
              </a:rPr>
              <a:t> </a:t>
            </a:r>
          </a:p>
        </p:txBody>
      </p:sp>
      <p:sp>
        <p:nvSpPr>
          <p:cNvPr id="3" name="Объект 2"/>
          <p:cNvSpPr>
            <a:spLocks noGrp="1"/>
          </p:cNvSpPr>
          <p:nvPr>
            <p:ph idx="1"/>
          </p:nvPr>
        </p:nvSpPr>
        <p:spPr/>
        <p:txBody>
          <a:bodyPr/>
          <a:lstStyle/>
          <a:p>
            <a:pPr marL="0" indent="0">
              <a:buNone/>
            </a:pPr>
            <a:r>
              <a:rPr lang="ru-RU" dirty="0"/>
              <a:t>Т</a:t>
            </a:r>
            <a:r>
              <a:rPr lang="ru-RU" dirty="0" smtClean="0"/>
              <a:t>ребование</a:t>
            </a:r>
            <a:r>
              <a:rPr lang="ru-RU" dirty="0"/>
              <a:t>, означающее, что участник дорожного движения не должен начинать, возобновлять или продолжать движение, осуществлять какой-либо маневр, если это может вынудить других участников движения, имеющих по отношению к нему преимущество, изменить направление движения или скорость.</a:t>
            </a:r>
          </a:p>
          <a:p>
            <a:pPr marL="0" indent="0">
              <a:buNone/>
            </a:pPr>
            <a:endParaRPr lang="ru-RU" dirty="0"/>
          </a:p>
        </p:txBody>
      </p:sp>
    </p:spTree>
    <p:extLst>
      <p:ext uri="{BB962C8B-B14F-4D97-AF65-F5344CB8AC3E}">
        <p14:creationId xmlns:p14="http://schemas.microsoft.com/office/powerpoint/2010/main" xmlns="" val="30761309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i="1" dirty="0">
                <a:solidFill>
                  <a:srgbClr val="FF0000"/>
                </a:solidFill>
              </a:rPr>
              <a:t>"Участник дорожного движения"</a:t>
            </a:r>
            <a:r>
              <a:rPr lang="ru-RU" dirty="0">
                <a:solidFill>
                  <a:srgbClr val="FF0000"/>
                </a:solidFill>
              </a:rPr>
              <a:t> </a:t>
            </a:r>
          </a:p>
        </p:txBody>
      </p:sp>
      <p:sp>
        <p:nvSpPr>
          <p:cNvPr id="3" name="Объект 2"/>
          <p:cNvSpPr>
            <a:spLocks noGrp="1"/>
          </p:cNvSpPr>
          <p:nvPr>
            <p:ph idx="1"/>
          </p:nvPr>
        </p:nvSpPr>
        <p:spPr/>
        <p:txBody>
          <a:bodyPr/>
          <a:lstStyle/>
          <a:p>
            <a:pPr marL="0" indent="0">
              <a:buNone/>
            </a:pPr>
            <a:r>
              <a:rPr lang="ru-RU" dirty="0"/>
              <a:t>Л</a:t>
            </a:r>
            <a:r>
              <a:rPr lang="ru-RU" dirty="0" smtClean="0"/>
              <a:t>ицо</a:t>
            </a:r>
            <a:r>
              <a:rPr lang="ru-RU" dirty="0"/>
              <a:t>, принимающее непосредственное участие в процессе движения в качестве водителя, пешехода, пассажира транспортного средства</a:t>
            </a:r>
          </a:p>
        </p:txBody>
      </p:sp>
      <p:pic>
        <p:nvPicPr>
          <p:cNvPr id="56322" name="Picture 2" descr="Поделки посвящ нные правилам дорожного движения - Поделки своими рукам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03570" y="3648907"/>
            <a:ext cx="3976836" cy="2837706"/>
          </a:xfrm>
          <a:prstGeom prst="rect">
            <a:avLst/>
          </a:prstGeom>
          <a:noFill/>
          <a:extLst>
            <a:ext uri="{909E8E84-426E-40DD-AFC4-6F175D3DCCD1}">
              <a14:hiddenFill xmlns:a14="http://schemas.microsoft.com/office/drawing/2010/main" xmlns="">
                <a:solidFill>
                  <a:srgbClr val="FFFFFF"/>
                </a:solidFill>
              </a14:hiddenFill>
            </a:ext>
          </a:extLst>
        </p:spPr>
      </p:pic>
      <p:pic>
        <p:nvPicPr>
          <p:cNvPr id="56324" name="Picture 4" descr="http://im3-tub-ru.yandex.net/i?id=8c0903b2e9538104a5a0bfb2b5c69b0c-140-144&amp;n=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205" y="4221088"/>
            <a:ext cx="2076450" cy="2292846"/>
          </a:xfrm>
          <a:prstGeom prst="rect">
            <a:avLst/>
          </a:prstGeom>
          <a:noFill/>
          <a:extLst>
            <a:ext uri="{909E8E84-426E-40DD-AFC4-6F175D3DCCD1}">
              <a14:hiddenFill xmlns:a14="http://schemas.microsoft.com/office/drawing/2010/main" xmlns="">
                <a:solidFill>
                  <a:srgbClr val="FFFFFF"/>
                </a:solidFill>
              </a14:hiddenFill>
            </a:ext>
          </a:extLst>
        </p:spPr>
      </p:pic>
      <p:pic>
        <p:nvPicPr>
          <p:cNvPr id="56326" name="Picture 6" descr="&quot;Юный участник дорожного движения&quot; в Нижнем Новгороде Автомобильный Дзержинск"/>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516216" y="3933056"/>
            <a:ext cx="2304256" cy="25535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092328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Ко Дню города в Херсоне появятся велодорожки - Рамблер-Новости"/>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516216" y="3879551"/>
            <a:ext cx="2520280" cy="2795789"/>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Поправки о велосипедном движении внесут в ПДД Все об Уфе и не только"/>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99249" y="2475966"/>
            <a:ext cx="2744650" cy="2807171"/>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Сусанин / Велосипедист из Удмуртии взял второе &quot;золото&quot; Универсиады в Китае"/>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2179" y="2295376"/>
            <a:ext cx="3168352" cy="316835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title"/>
          </p:nvPr>
        </p:nvSpPr>
        <p:spPr/>
        <p:txBody>
          <a:bodyPr>
            <a:normAutofit fontScale="90000"/>
          </a:bodyPr>
          <a:lstStyle/>
          <a:p>
            <a:r>
              <a:rPr lang="ru-RU" dirty="0" smtClean="0"/>
              <a:t>Велосипедист и велосипедная дорожка</a:t>
            </a:r>
            <a:endParaRPr lang="ru-RU" dirty="0"/>
          </a:p>
        </p:txBody>
      </p:sp>
      <p:sp>
        <p:nvSpPr>
          <p:cNvPr id="5" name="Текст 4"/>
          <p:cNvSpPr>
            <a:spLocks noGrp="1"/>
          </p:cNvSpPr>
          <p:nvPr>
            <p:ph type="body" idx="1"/>
          </p:nvPr>
        </p:nvSpPr>
        <p:spPr/>
        <p:txBody>
          <a:bodyPr/>
          <a:lstStyle/>
          <a:p>
            <a:r>
              <a:rPr lang="ru-RU" dirty="0" smtClean="0"/>
              <a:t>Велосипедист</a:t>
            </a:r>
            <a:endParaRPr lang="ru-RU" dirty="0"/>
          </a:p>
        </p:txBody>
      </p:sp>
      <p:sp>
        <p:nvSpPr>
          <p:cNvPr id="7" name="Текст 6"/>
          <p:cNvSpPr>
            <a:spLocks noGrp="1"/>
          </p:cNvSpPr>
          <p:nvPr>
            <p:ph type="body" sz="half" idx="3"/>
          </p:nvPr>
        </p:nvSpPr>
        <p:spPr/>
        <p:txBody>
          <a:bodyPr/>
          <a:lstStyle/>
          <a:p>
            <a:r>
              <a:rPr lang="ru-RU" dirty="0" smtClean="0"/>
              <a:t>Велосипедная дорожка</a:t>
            </a:r>
            <a:endParaRPr lang="ru-RU" dirty="0"/>
          </a:p>
        </p:txBody>
      </p:sp>
    </p:spTree>
    <p:extLst>
      <p:ext uri="{BB962C8B-B14F-4D97-AF65-F5344CB8AC3E}">
        <p14:creationId xmlns:p14="http://schemas.microsoft.com/office/powerpoint/2010/main" xmlns="" val="382951252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8396" y="1628800"/>
            <a:ext cx="8229600" cy="1143000"/>
          </a:xfrm>
        </p:spPr>
        <p:txBody>
          <a:bodyPr>
            <a:noAutofit/>
          </a:bodyPr>
          <a:lstStyle/>
          <a:p>
            <a:pPr algn="just"/>
            <a:r>
              <a:rPr lang="ru-RU" sz="3600" dirty="0" smtClean="0">
                <a:solidFill>
                  <a:srgbClr val="FF0000"/>
                </a:solidFill>
              </a:rPr>
              <a:t>Водитель</a:t>
            </a:r>
            <a:r>
              <a:rPr lang="ru-RU" sz="3600" dirty="0" smtClean="0"/>
              <a:t> - лицо</a:t>
            </a:r>
            <a:r>
              <a:rPr lang="ru-RU" sz="3600" dirty="0"/>
              <a:t>, управляющее каким-либо транспортным средством, погонщик, ведущий по дороге вьючных, верховых животных или стадо. К водителю приравнивается обучающий вождению.</a:t>
            </a:r>
            <a:br>
              <a:rPr lang="ru-RU" sz="3600" dirty="0"/>
            </a:br>
            <a:endParaRPr lang="ru-RU" sz="3600" dirty="0"/>
          </a:p>
        </p:txBody>
      </p:sp>
      <p:pic>
        <p:nvPicPr>
          <p:cNvPr id="5122" name="Picture 2" descr="водители в Томске"/>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7744" y="3717032"/>
            <a:ext cx="4490864" cy="28224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8654464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34c83b0-daba-48ad-8a7d-75e8d548d543">Z7KFWENHHMJR-705468112-3</_dlc_DocId>
    <_dlc_DocIdUrl xmlns="134c83b0-daba-48ad-8a7d-75e8d548d543">
      <Url>http://www.eduportal44.ru/Galich/school1/_layouts/15/DocIdRedir.aspx?ID=Z7KFWENHHMJR-705468112-3</Url>
      <Description>Z7KFWENHHMJR-705468112-3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BBF591ECDF2324785BC111DD201521C" ma:contentTypeVersion="1" ma:contentTypeDescription="Создание документа." ma:contentTypeScope="" ma:versionID="b7fd8e66069ebdf27e76101d04f59138">
  <xsd:schema xmlns:xsd="http://www.w3.org/2001/XMLSchema" xmlns:xs="http://www.w3.org/2001/XMLSchema" xmlns:p="http://schemas.microsoft.com/office/2006/metadata/properties" xmlns:ns2="134c83b0-daba-48ad-8a7d-75e8d548d543" targetNamespace="http://schemas.microsoft.com/office/2006/metadata/properties" ma:root="true" ma:fieldsID="a2f2ab80eb441aec93e1bfc7e6bf8f37" ns2:_="">
    <xsd:import namespace="134c83b0-daba-48ad-8a7d-75e8d548d54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c83b0-daba-48ad-8a7d-75e8d548d543" elementFormDefault="qualified">
    <xsd:import namespace="http://schemas.microsoft.com/office/2006/documentManagement/types"/>
    <xsd:import namespace="http://schemas.microsoft.com/office/infopath/2007/PartnerControls"/>
    <xsd:element name="_dlc_DocId" ma:index="8" nillable="true" ma:displayName="Значение идентификатора документа" ma:description="Значение идентификатора документа, присвоенного данному элементу." ma:internalName="_dlc_DocId" ma:readOnly="true">
      <xsd:simpleType>
        <xsd:restriction base="dms:Text"/>
      </xsd:simpleType>
    </xsd:element>
    <xsd:element name="_dlc_DocIdUrl" ma:index="9" nillable="true" ma:displayName="Идентификатор документа" ma:description="Постоянная ссылка на этот документ."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Сохранить идентификатор" ma:description="Сохранять идентификатор при добавлении." ma:hidden="true" ma:internalName="_dlc_DocIdPersistId" ma:readOnly="true">
      <xsd:simpleType>
        <xsd:restriction base="dms:Boolean"/>
      </xsd:simpleType>
    </xsd:element>
    <xsd:element name="SharedWithUsers" ma:index="11"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786BDA5-6764-4CF7-A207-DD367F0156CD}"/>
</file>

<file path=customXml/itemProps2.xml><?xml version="1.0" encoding="utf-8"?>
<ds:datastoreItem xmlns:ds="http://schemas.openxmlformats.org/officeDocument/2006/customXml" ds:itemID="{9A72BE68-9852-4BAC-B499-87C018E82397}"/>
</file>

<file path=customXml/itemProps3.xml><?xml version="1.0" encoding="utf-8"?>
<ds:datastoreItem xmlns:ds="http://schemas.openxmlformats.org/officeDocument/2006/customXml" ds:itemID="{73A4A604-FA27-4862-A1E5-8B0CE5310A81}"/>
</file>

<file path=customXml/itemProps4.xml><?xml version="1.0" encoding="utf-8"?>
<ds:datastoreItem xmlns:ds="http://schemas.openxmlformats.org/officeDocument/2006/customXml" ds:itemID="{CBA4C9EA-3F8F-4E32-9F5F-DE5EB1E7B1FA}"/>
</file>

<file path=docProps/app.xml><?xml version="1.0" encoding="utf-8"?>
<Properties xmlns="http://schemas.openxmlformats.org/officeDocument/2006/extended-properties" xmlns:vt="http://schemas.openxmlformats.org/officeDocument/2006/docPropsVTypes">
  <Template>Trek</Template>
  <TotalTime>243</TotalTime>
  <Words>1363</Words>
  <Application>Microsoft Office PowerPoint</Application>
  <PresentationFormat>On-screen Show (4:3)</PresentationFormat>
  <Paragraphs>137</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Трек</vt:lpstr>
      <vt:lpstr>Учим ПДД</vt:lpstr>
      <vt:lpstr>Автомагистраль</vt:lpstr>
      <vt:lpstr>В правилах дорожного движения используются следующие основные понятия и термины:</vt:lpstr>
      <vt:lpstr>Автопоезд - - механическое транспортное средство, сцепленное с прицепом (прицепами).</vt:lpstr>
      <vt:lpstr>Велосипед</vt:lpstr>
      <vt:lpstr>Велосипед</vt:lpstr>
      <vt:lpstr>Велосипедист и велосипедная дорожка</vt:lpstr>
      <vt:lpstr>Велосипедист и велосипедная дорожка</vt:lpstr>
      <vt:lpstr>Водитель - лицо, управляющее каким-либо транспортным средством, погонщик, ведущий по дороге вьючных, верховых животных или стадо. К водителю приравнивается обучающий вождению. </vt:lpstr>
      <vt:lpstr>Slide 10</vt:lpstr>
      <vt:lpstr>Главная дорога</vt:lpstr>
      <vt:lpstr>Главная дорога</vt:lpstr>
      <vt:lpstr>Дневные ходовые огни</vt:lpstr>
      <vt:lpstr>Дорога</vt:lpstr>
      <vt:lpstr>Дорожное движение</vt:lpstr>
      <vt:lpstr>Дорожно-транспортное происшествие</vt:lpstr>
      <vt:lpstr>Железнодорожный переезд - пересечение дороги с железнодорожными путями на одном уровне. </vt:lpstr>
      <vt:lpstr>Маршрутное транспортное средство - транспортное средство общего пользования (автобус, троллейбус, трамвай)</vt:lpstr>
      <vt:lpstr>Механическое транспортное средство</vt:lpstr>
      <vt:lpstr>Мопед</vt:lpstr>
      <vt:lpstr>Мопед</vt:lpstr>
      <vt:lpstr>Мотоцикл</vt:lpstr>
      <vt:lpstr>Мотоцикл</vt:lpstr>
      <vt:lpstr>"Населенный пункт" - застроенная территория, въезды на которую и выезды с которой обозначены знаками 5.23.1 - 5.26  . </vt:lpstr>
      <vt:lpstr>"Недостаточная видимость" - видимость дороги менее 300 м в условиях тумана, дождя, снегопада и тому подобного, а также в сумерки.</vt:lpstr>
      <vt:lpstr>Обгон</vt:lpstr>
      <vt:lpstr>Обгон</vt:lpstr>
      <vt:lpstr>Обочина</vt:lpstr>
      <vt:lpstr>Обочина</vt:lpstr>
      <vt:lpstr>Ограниченная видимость</vt:lpstr>
      <vt:lpstr>Ограниченная видимость</vt:lpstr>
      <vt:lpstr>Опасность для движения</vt:lpstr>
      <vt:lpstr>Опасность для движения</vt:lpstr>
      <vt:lpstr>Опасный груз</vt:lpstr>
      <vt:lpstr>!Опасный груз!</vt:lpstr>
      <vt:lpstr>Опережение-движение транспортного средства со скоростью, большей скорости попутного транспортного средства. </vt:lpstr>
      <vt:lpstr>Организованная перевозка группы детей</vt:lpstr>
      <vt:lpstr>Организованная транспортная колонна</vt:lpstr>
      <vt:lpstr>Организованная транспортная колонна</vt:lpstr>
      <vt:lpstr>Организованная пешая колонна</vt:lpstr>
      <vt:lpstr>Организованная пешая колонна</vt:lpstr>
      <vt:lpstr>Остановка</vt:lpstr>
      <vt:lpstr>Остановка</vt:lpstr>
      <vt:lpstr>Парковка, парковочное место</vt:lpstr>
      <vt:lpstr>Парковка, парковочное место</vt:lpstr>
      <vt:lpstr>Пассажир</vt:lpstr>
      <vt:lpstr>Пассажир</vt:lpstr>
      <vt:lpstr>Перекресток</vt:lpstr>
      <vt:lpstr>Перекресток</vt:lpstr>
      <vt:lpstr>Перестроение</vt:lpstr>
      <vt:lpstr>Пешеход</vt:lpstr>
      <vt:lpstr>Пешеход</vt:lpstr>
      <vt:lpstr>Пешеходная дорожка</vt:lpstr>
      <vt:lpstr>"Пешеходная зона" - территория, предназначенная для движения пешеходов, начало и конец которой обозначены соответственно </vt:lpstr>
      <vt:lpstr>Пешеходная и велосипедная дорожка</vt:lpstr>
      <vt:lpstr>Пешеходный переход</vt:lpstr>
      <vt:lpstr>Полоса движения</vt:lpstr>
      <vt:lpstr>Полоса для велосипедистов</vt:lpstr>
      <vt:lpstr>Преимущество (приоритет)</vt:lpstr>
      <vt:lpstr>Препятствие </vt:lpstr>
      <vt:lpstr>Препятствие</vt:lpstr>
      <vt:lpstr>Прилегающая территория</vt:lpstr>
      <vt:lpstr>Прилегающая территория</vt:lpstr>
      <vt:lpstr>Прицептранспортное средство, не оборудованное двигателем и предназначенное для движения в составе с механическим транспортным средством</vt:lpstr>
      <vt:lpstr>"Проезжая часть" - элемент дороги, предназначенный для движения безрельсовых транспортных средств. </vt:lpstr>
      <vt:lpstr>Разделительная полоса</vt:lpstr>
      <vt:lpstr>Разрешенная максимальная масса</vt:lpstr>
      <vt:lpstr>Разрешенная максимальная масса</vt:lpstr>
      <vt:lpstr>Регулировщик</vt:lpstr>
      <vt:lpstr>Регулировщик</vt:lpstr>
      <vt:lpstr>Стоянка </vt:lpstr>
      <vt:lpstr>Стоянка</vt:lpstr>
      <vt:lpstr>Темное время суток - промежуток времени от конца вечерних сумерек до начала утренних сумерек. </vt:lpstr>
      <vt:lpstr>"Транспортное средство" - устройство, предназначенное для перевозки по дорогам людей, грузов или оборудования, установленного на нем. </vt:lpstr>
      <vt:lpstr>"Тротуар" - элемент дороги, предназначенный для движения пешеходов и примыкающий к проезжей части или к велосипедной дорожке либо отделенный от них газоном</vt:lpstr>
      <vt:lpstr>"Уступить дорогу  (не создавать помех)" </vt:lpstr>
      <vt:lpstr>"Уступить дорогу  (не создавать помех)" </vt:lpstr>
      <vt:lpstr>"Участник дорожного движения"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Учим ПДД</dc:title>
  <dc:creator>obj</dc:creator>
  <cp:lastModifiedBy>Windows User</cp:lastModifiedBy>
  <cp:revision>21</cp:revision>
  <dcterms:created xsi:type="dcterms:W3CDTF">2015-02-13T03:37:16Z</dcterms:created>
  <dcterms:modified xsi:type="dcterms:W3CDTF">2017-05-15T21:21:55Z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0x0101002BBF591ECDF2324785BC111DD201521C</vt:lpwstr>
  </property>
  <property fmtid="{D5CDD505-2E9C-101B-9397-08002B2CF9AE}" pid="3" name="_dlc_DocIdItemGuid">
    <vt:lpwstr>006b0ff5-7d4e-410b-89b9-59de0bf7758d</vt:lpwstr>
  </property>
</Properties>
</file>