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725A7B7-3F5E-4771-ABD6-3715CAF46D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EF5DC-7148-4C96-B24C-0135E77828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340AD-0C40-45A7-B6E0-1AE42498F9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B030FF6-BFC5-4370-B978-40D0C1BC78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AC2B0D0-BBD6-448B-86C5-9C8741FA02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2E0E3BC-6413-47C9-871E-7CB69423F5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E9CFD-89C9-450D-A114-ADE232951C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9D9A2-A836-4FF9-ACF1-52B38AE7F7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2B031-02F0-4528-A3F7-E9152BB4E2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47A63-79DE-4E1D-849C-20042F68BC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39907-ABF8-466A-972E-A0FDDA5F04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2B469-752D-45CD-AAB0-0D41A9D310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7F25F-6F11-4BAF-A7F6-CD35BC6C46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B29A4-20C4-4884-A2FA-35BC1BA918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4057221-B76B-4438-82A5-677F108940F3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765175"/>
            <a:ext cx="7772400" cy="1470025"/>
          </a:xfrm>
        </p:spPr>
        <p:txBody>
          <a:bodyPr/>
          <a:lstStyle/>
          <a:p>
            <a:r>
              <a:rPr lang="ru-RU" sz="4800">
                <a:solidFill>
                  <a:srgbClr val="FF0000"/>
                </a:solidFill>
              </a:rPr>
              <a:t>ПРАВИЛА ДОРОЖНОЙ БЕЗОПАСНОСТИ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7650" y="2420938"/>
            <a:ext cx="3798888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FF0000"/>
                </a:solidFill>
              </a:rPr>
              <a:t>Почему дети попадают под машину?</a:t>
            </a:r>
          </a:p>
        </p:txBody>
      </p:sp>
      <p:pic>
        <p:nvPicPr>
          <p:cNvPr id="8198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600200"/>
            <a:ext cx="7632700" cy="4241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ЗНАЕТЕ ЛИ ВЫ?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Больше всего дорожных происшествий с детьми происходит в апреле – мае и в сентябре – октябре. В течение суток самое травмоопасное время – вторая половина дня.</a:t>
            </a: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Больше всего от дорожных происшествий страдают дети от 7 до 14 лет. На их долю приходится более 62% всех происшествий, случившихся с несовершеннолетними. </a:t>
            </a: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Наибольшее число аварий с участием детей и подростков происходит в крупных городах (65%).</a:t>
            </a: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Среди категорий участников дорожного движения  наиболее часто попадают в аварию юные пешеходы (52,7%) и юные велосипедисты (7,1%), а  также дети-пассажиры (35,5%)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FF0000"/>
                </a:solidFill>
              </a:rPr>
              <a:t>ПРАВИЛА ДЛЯ ПЕШЕХОДОВ</a:t>
            </a:r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989138"/>
            <a:ext cx="4038600" cy="4141787"/>
          </a:xfrm>
        </p:spPr>
        <p:txBody>
          <a:bodyPr/>
          <a:lstStyle/>
          <a:p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Опиши, что происходит на картинке. </a:t>
            </a:r>
          </a:p>
          <a:p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Найди причину аварии, которая произошла или могла бы произойти.</a:t>
            </a:r>
          </a:p>
          <a:p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Вспомни Правила дорожного движения, которые помогут избежать несчастных случаев в данной ситуации.</a:t>
            </a:r>
          </a:p>
        </p:txBody>
      </p:sp>
      <p:pic>
        <p:nvPicPr>
          <p:cNvPr id="9232" name="Picture 1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420938"/>
            <a:ext cx="4465638" cy="29527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ОПАСНЫЕ СИТУАЦИИ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этих двух картинках пока не происходит ничего опасного для людей. Но в любой момент могут возникнуть опасные ситуации. Можете ли вы назвать их?</a:t>
            </a:r>
          </a:p>
        </p:txBody>
      </p:sp>
      <p:pic>
        <p:nvPicPr>
          <p:cNvPr id="12296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600200"/>
            <a:ext cx="3095625" cy="2189163"/>
          </a:xfrm>
          <a:noFill/>
          <a:ln/>
        </p:spPr>
      </p:pic>
      <p:pic>
        <p:nvPicPr>
          <p:cNvPr id="12297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68363" y="3941763"/>
            <a:ext cx="3214687" cy="21891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FF0000"/>
                </a:solidFill>
              </a:rPr>
              <a:t>БУДЬ ОСТОРОЖЕН </a:t>
            </a:r>
            <a:br>
              <a:rPr lang="ru-RU" sz="4000">
                <a:solidFill>
                  <a:srgbClr val="FF0000"/>
                </a:solidFill>
              </a:rPr>
            </a:br>
            <a:r>
              <a:rPr lang="ru-RU" sz="4000">
                <a:solidFill>
                  <a:srgbClr val="FF0000"/>
                </a:solidFill>
              </a:rPr>
              <a:t>НА ДОРОГЕ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445125"/>
            <a:ext cx="8229600" cy="86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Укажи неосторожных людей, которые подвергают себя опасности.</a:t>
            </a:r>
          </a:p>
        </p:txBody>
      </p:sp>
      <p:pic>
        <p:nvPicPr>
          <p:cNvPr id="14344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1449388"/>
            <a:ext cx="5400675" cy="38893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l"/>
            <a:r>
              <a:rPr lang="ru-RU" sz="1800">
                <a:solidFill>
                  <a:srgbClr val="000000"/>
                </a:solidFill>
                <a:effectLst/>
              </a:rPr>
              <a:t>Посмотри внимательно на рисунки. На каких из них ребенок может быть сбит машиной потому, что водитель не видит его?</a:t>
            </a:r>
          </a:p>
        </p:txBody>
      </p:sp>
      <p:pic>
        <p:nvPicPr>
          <p:cNvPr id="19465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1400" y="1643063"/>
            <a:ext cx="4035425" cy="1630362"/>
          </a:xfrm>
          <a:noFill/>
          <a:ln/>
        </p:spPr>
      </p:pic>
      <p:pic>
        <p:nvPicPr>
          <p:cNvPr id="19467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3933825"/>
            <a:ext cx="3529013" cy="1760538"/>
          </a:xfrm>
          <a:noFill/>
          <a:ln/>
        </p:spPr>
      </p:pic>
      <p:pic>
        <p:nvPicPr>
          <p:cNvPr id="19468" name="Picture 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219700" y="4076700"/>
            <a:ext cx="3309938" cy="1706563"/>
          </a:xfrm>
          <a:noFill/>
          <a:ln/>
        </p:spPr>
      </p:pic>
      <p:pic>
        <p:nvPicPr>
          <p:cNvPr id="19470" name="Picture 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659438" y="1658938"/>
            <a:ext cx="2014537" cy="2070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2">
      <a:dk1>
        <a:srgbClr val="EA9306"/>
      </a:dk1>
      <a:lt1>
        <a:srgbClr val="FFFFFF"/>
      </a:lt1>
      <a:dk2>
        <a:srgbClr val="FAC120"/>
      </a:dk2>
      <a:lt2>
        <a:srgbClr val="FFFDD1"/>
      </a:lt2>
      <a:accent1>
        <a:srgbClr val="CC6600"/>
      </a:accent1>
      <a:accent2>
        <a:srgbClr val="FF9933"/>
      </a:accent2>
      <a:accent3>
        <a:srgbClr val="FCDDAB"/>
      </a:accent3>
      <a:accent4>
        <a:srgbClr val="DADADA"/>
      </a:accent4>
      <a:accent5>
        <a:srgbClr val="E2B8AA"/>
      </a:accent5>
      <a:accent6>
        <a:srgbClr val="E78A2D"/>
      </a:accent6>
      <a:hlink>
        <a:srgbClr val="A50021"/>
      </a:hlink>
      <a:folHlink>
        <a:srgbClr val="666633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Z7KFWENHHMJR-705468112-1</_dlc_DocId>
    <_dlc_DocIdUrl xmlns="134c83b0-daba-48ad-8a7d-75e8d548d543">
      <Url>http://www.eduportal44.ru/Galich/school1/_layouts/15/DocIdRedir.aspx?ID=Z7KFWENHHMJR-705468112-1</Url>
      <Description>Z7KFWENHHMJR-705468112-1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BBF591ECDF2324785BC111DD201521C" ma:contentTypeVersion="1" ma:contentTypeDescription="Создание документа." ma:contentTypeScope="" ma:versionID="b7fd8e66069ebdf27e76101d04f59138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a2f2ab80eb441aec93e1bfc7e6bf8f37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1DDBDA6-5166-4AA6-A2D1-929587067597}"/>
</file>

<file path=customXml/itemProps2.xml><?xml version="1.0" encoding="utf-8"?>
<ds:datastoreItem xmlns:ds="http://schemas.openxmlformats.org/officeDocument/2006/customXml" ds:itemID="{14564BCA-E6E2-4B6E-B66E-09A4DCB06BAB}"/>
</file>

<file path=customXml/itemProps3.xml><?xml version="1.0" encoding="utf-8"?>
<ds:datastoreItem xmlns:ds="http://schemas.openxmlformats.org/officeDocument/2006/customXml" ds:itemID="{2AB4CC49-1F3C-4907-9715-3118A19787DB}"/>
</file>

<file path=customXml/itemProps4.xml><?xml version="1.0" encoding="utf-8"?>
<ds:datastoreItem xmlns:ds="http://schemas.openxmlformats.org/officeDocument/2006/customXml" ds:itemID="{84A5E491-3208-4A8D-96C1-A63DD11A255C}"/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258</TotalTime>
  <Words>207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Клен</vt:lpstr>
      <vt:lpstr>ПРАВИЛА ДОРОЖНОЙ БЕЗОПАСНОСТИ</vt:lpstr>
      <vt:lpstr>Почему дети попадают под машину?</vt:lpstr>
      <vt:lpstr>ЗНАЕТЕ ЛИ ВЫ?</vt:lpstr>
      <vt:lpstr>ПРАВИЛА ДЛЯ ПЕШЕХОДОВ</vt:lpstr>
      <vt:lpstr>ОПАСНЫЕ СИТУАЦИИ</vt:lpstr>
      <vt:lpstr>БУДЬ ОСТОРОЖЕН  НА ДОРОГЕ</vt:lpstr>
      <vt:lpstr>Посмотри внимательно на рисунки. На каких из них ребенок может быть сбит машиной потому, что водитель не видит его?</vt:lpstr>
    </vt:vector>
  </TitlesOfParts>
  <Company>Tycoon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ДОРОЖНОЙ БЕЗОПАСНОСТИ</dc:title>
  <dc:creator>User</dc:creator>
  <cp:lastModifiedBy>USER</cp:lastModifiedBy>
  <cp:revision>5</cp:revision>
  <dcterms:created xsi:type="dcterms:W3CDTF">2008-09-12T19:27:37Z</dcterms:created>
  <dcterms:modified xsi:type="dcterms:W3CDTF">2017-09-25T10:13:33Z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0x0101002BBF591ECDF2324785BC111DD201521C</vt:lpwstr>
  </property>
  <property fmtid="{D5CDD505-2E9C-101B-9397-08002B2CF9AE}" pid="3" name="_dlc_DocIdItemGuid">
    <vt:lpwstr>e7e7a753-c8cc-4f3b-8759-cb1343cd8fc8</vt:lpwstr>
  </property>
</Properties>
</file>