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4" r:id="rId5"/>
    <p:sldId id="259" r:id="rId6"/>
    <p:sldId id="262" r:id="rId7"/>
    <p:sldId id="260" r:id="rId8"/>
    <p:sldId id="270" r:id="rId9"/>
    <p:sldId id="263" r:id="rId10"/>
    <p:sldId id="265" r:id="rId11"/>
    <p:sldId id="266" r:id="rId12"/>
    <p:sldId id="267" r:id="rId13"/>
    <p:sldId id="269" r:id="rId14"/>
    <p:sldId id="268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FD463D-C146-4A62-B52A-A5E4CA909EF1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BEECE4-B949-42AE-8D1E-D6B3796D7ED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14290"/>
            <a:ext cx="8062912" cy="20320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МОУ СО школа №2</a:t>
            </a:r>
            <a:br>
              <a:rPr lang="ru-RU" dirty="0" smtClean="0"/>
            </a:br>
            <a:r>
              <a:rPr lang="ru-RU" dirty="0" smtClean="0"/>
              <a:t>урок русского языка в 3 классе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357430"/>
            <a:ext cx="8062912" cy="3536174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/>
              <a:t>Тема: </a:t>
            </a:r>
          </a:p>
          <a:p>
            <a:pPr algn="l"/>
            <a:r>
              <a:rPr lang="ru-RU" sz="4000" b="1" dirty="0" smtClean="0"/>
              <a:t>«Мягкий знак на конце существительных после шипящих»</a:t>
            </a:r>
          </a:p>
          <a:p>
            <a:r>
              <a:rPr lang="ru-RU" sz="4000" b="1" dirty="0" smtClean="0"/>
              <a:t>Учитель: Смирнова М.А.</a:t>
            </a:r>
          </a:p>
          <a:p>
            <a:pPr algn="l"/>
            <a:endParaRPr lang="ru-RU" sz="4000" b="1" dirty="0" smtClean="0"/>
          </a:p>
          <a:p>
            <a:pPr algn="l"/>
            <a:endParaRPr lang="ru-RU" sz="4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 </a:t>
            </a:r>
            <a:r>
              <a:rPr lang="ru-RU" sz="4000" dirty="0" err="1" smtClean="0"/>
              <a:t>полноч</a:t>
            </a:r>
            <a:r>
              <a:rPr lang="ru-RU" sz="4000" dirty="0" smtClean="0"/>
              <a:t>… на манеж… вышел циркач… и его </a:t>
            </a:r>
            <a:r>
              <a:rPr lang="ru-RU" sz="4000" dirty="0" err="1" smtClean="0"/>
              <a:t>доч</a:t>
            </a:r>
            <a:r>
              <a:rPr lang="ru-RU" sz="4000" dirty="0" smtClean="0"/>
              <a:t>… .  На нём был плащ… . В руках он держал меч… . Скрипач играл марш… . Вот морж… поймал мяч… . Стояла </a:t>
            </a:r>
            <a:r>
              <a:rPr lang="ru-RU" sz="4000" dirty="0" err="1" smtClean="0"/>
              <a:t>тиш</a:t>
            </a:r>
            <a:r>
              <a:rPr lang="ru-RU" sz="4000" dirty="0" smtClean="0"/>
              <a:t>… .</a:t>
            </a:r>
            <a:endParaRPr lang="ru-RU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В полноч</a:t>
            </a:r>
            <a:r>
              <a:rPr lang="ru-RU" sz="4400" u="sng" dirty="0" smtClean="0">
                <a:solidFill>
                  <a:srgbClr val="FF0000"/>
                </a:solidFill>
              </a:rPr>
              <a:t>ь  </a:t>
            </a:r>
            <a:r>
              <a:rPr lang="ru-RU" sz="4400" dirty="0" smtClean="0"/>
              <a:t>на манеж  вышел циркач и его доч</a:t>
            </a:r>
            <a:r>
              <a:rPr lang="ru-RU" sz="4400" u="sng" dirty="0" smtClean="0">
                <a:solidFill>
                  <a:srgbClr val="FF0000"/>
                </a:solidFill>
              </a:rPr>
              <a:t>ь</a:t>
            </a:r>
            <a:r>
              <a:rPr lang="ru-RU" sz="4400" dirty="0" smtClean="0"/>
              <a:t>. На нём был плащ. В руках он держал меч. Скрипач играл марш. Вот морж поймал мяч.  Стояла тиш</a:t>
            </a:r>
            <a:r>
              <a:rPr lang="ru-RU" sz="4400" u="sng" dirty="0" smtClean="0">
                <a:solidFill>
                  <a:srgbClr val="FF0000"/>
                </a:solidFill>
              </a:rPr>
              <a:t>ь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/>
              <a:t>Чтобы знать, как писать,</a:t>
            </a:r>
          </a:p>
          <a:p>
            <a:pPr>
              <a:buNone/>
            </a:pPr>
            <a:r>
              <a:rPr lang="ru-RU" sz="3600" b="1" dirty="0" smtClean="0"/>
              <a:t>Надо род определять.</a:t>
            </a:r>
          </a:p>
          <a:p>
            <a:pPr>
              <a:buNone/>
            </a:pPr>
            <a:r>
              <a:rPr lang="ru-RU" sz="3600" b="1" dirty="0" smtClean="0"/>
              <a:t>Если женский род, то надо</a:t>
            </a:r>
          </a:p>
          <a:p>
            <a:pPr>
              <a:buNone/>
            </a:pPr>
            <a:r>
              <a:rPr lang="ru-RU" sz="3600" b="1" dirty="0" smtClean="0"/>
              <a:t>Мягкий знак употреблять. </a:t>
            </a:r>
          </a:p>
          <a:p>
            <a:pPr>
              <a:buNone/>
            </a:pPr>
            <a:r>
              <a:rPr lang="ru-RU" sz="3600" b="1" dirty="0" smtClean="0"/>
              <a:t>Если  род мужской  у слова</a:t>
            </a:r>
          </a:p>
          <a:p>
            <a:pPr>
              <a:buNone/>
            </a:pPr>
            <a:r>
              <a:rPr lang="ru-RU" sz="3600" b="1" dirty="0" smtClean="0"/>
              <a:t>-Нету знака никакого!</a:t>
            </a:r>
            <a:endParaRPr lang="ru-RU" sz="36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 напоследок загадка.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Чем кончается </a:t>
            </a:r>
          </a:p>
          <a:p>
            <a:pPr algn="ctr">
              <a:buNone/>
            </a:pPr>
            <a:r>
              <a:rPr lang="ru-RU" sz="5400" dirty="0" smtClean="0"/>
              <a:t>день и</a:t>
            </a:r>
          </a:p>
          <a:p>
            <a:pPr algn="ctr">
              <a:buNone/>
            </a:pPr>
            <a:r>
              <a:rPr lang="ru-RU" sz="5400" dirty="0" smtClean="0"/>
              <a:t> ночь?</a:t>
            </a:r>
            <a:endParaRPr lang="ru-RU" sz="5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Закончите предложения: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Сегодня на уроке я узнал(а)…</a:t>
            </a:r>
          </a:p>
          <a:p>
            <a:pPr>
              <a:buNone/>
            </a:pPr>
            <a:r>
              <a:rPr lang="ru-RU" sz="3600" b="1" dirty="0" smtClean="0"/>
              <a:t>Самым интересным было…</a:t>
            </a:r>
          </a:p>
          <a:p>
            <a:pPr>
              <a:buNone/>
            </a:pPr>
            <a:r>
              <a:rPr lang="ru-RU" sz="3600" b="1" dirty="0" smtClean="0"/>
              <a:t>Что у меня получилось…</a:t>
            </a:r>
          </a:p>
          <a:p>
            <a:pPr>
              <a:buNone/>
            </a:pPr>
            <a:r>
              <a:rPr lang="ru-RU" sz="3600" b="1" dirty="0" smtClean="0"/>
              <a:t>Что у меня не получилось…. Почему?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6000" dirty="0" smtClean="0"/>
              <a:t>Стр. 84  упр. 2</a:t>
            </a:r>
            <a:endParaRPr lang="ru-RU" sz="60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Девиз нашего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5400" b="1" dirty="0" smtClean="0"/>
              <a:t>Просит знаний настоящих</a:t>
            </a:r>
          </a:p>
          <a:p>
            <a:pPr algn="ctr">
              <a:buNone/>
            </a:pPr>
            <a:r>
              <a:rPr lang="ru-RU" sz="5400" b="1" dirty="0" smtClean="0"/>
              <a:t> мягкий знак </a:t>
            </a:r>
          </a:p>
          <a:p>
            <a:pPr algn="ctr">
              <a:buNone/>
            </a:pPr>
            <a:r>
              <a:rPr lang="ru-RU" sz="5400" b="1" dirty="0" smtClean="0"/>
              <a:t>после шипящих.</a:t>
            </a:r>
          </a:p>
          <a:p>
            <a:pPr>
              <a:buNone/>
            </a:pPr>
            <a:endParaRPr lang="ru-RU" sz="5400" b="1" dirty="0" smtClean="0"/>
          </a:p>
          <a:p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79674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  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лист</a:t>
            </a:r>
            <a:r>
              <a:rPr lang="ru-RU" u="sng" dirty="0" smtClean="0">
                <a:solidFill>
                  <a:srgbClr val="FF0000"/>
                </a:solidFill>
              </a:rPr>
              <a:t>ь</a:t>
            </a:r>
            <a:r>
              <a:rPr lang="ru-RU" dirty="0" smtClean="0">
                <a:solidFill>
                  <a:schemeClr val="tx1"/>
                </a:solidFill>
              </a:rPr>
              <a:t>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пал</a:t>
            </a:r>
            <a:r>
              <a:rPr lang="ru-RU" u="sng" dirty="0" smtClean="0">
                <a:solidFill>
                  <a:srgbClr val="FF0000"/>
                </a:solidFill>
              </a:rPr>
              <a:t>ь</a:t>
            </a:r>
            <a:r>
              <a:rPr lang="ru-RU" dirty="0" smtClean="0">
                <a:solidFill>
                  <a:schemeClr val="tx1"/>
                </a:solidFill>
              </a:rPr>
              <a:t>то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357554" y="2643182"/>
            <a:ext cx="14668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000240"/>
            <a:ext cx="14668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143248"/>
            <a:ext cx="14668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286256"/>
            <a:ext cx="2143140" cy="1905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000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/>
          <a:lstStyle/>
          <a:p>
            <a:r>
              <a:rPr lang="ru-RU" dirty="0" smtClean="0"/>
              <a:t>Растрогались добрые существа женского рода на конце корня с шипящими буквами </a:t>
            </a:r>
            <a:r>
              <a:rPr lang="ru-RU" b="1" dirty="0" smtClean="0">
                <a:solidFill>
                  <a:schemeClr val="accent1"/>
                </a:solidFill>
              </a:rPr>
              <a:t>Ч, Щ, Ж, Ш </a:t>
            </a:r>
            <a:r>
              <a:rPr lang="ru-RU" dirty="0" smtClean="0"/>
              <a:t>и согласились дружить с ними.</a:t>
            </a:r>
          </a:p>
          <a:p>
            <a:r>
              <a:rPr lang="ru-RU" dirty="0" smtClean="0"/>
              <a:t>Но сильные существа мужского рода не захотели терять свою твёрдость. Они сказали мягкому знаку:</a:t>
            </a:r>
          </a:p>
          <a:p>
            <a:pPr>
              <a:buNone/>
            </a:pPr>
            <a:r>
              <a:rPr lang="ru-RU" dirty="0" smtClean="0"/>
              <a:t> - Пожалуйста, не приставай к нам!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Вывод: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На конце существительных женского рода после шипящих пишется мягкий знак.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На конце существительных мужского рода после шипящих мягкий знак не пишется .</a:t>
            </a:r>
          </a:p>
          <a:p>
            <a:pPr>
              <a:buNone/>
            </a:pPr>
            <a:endParaRPr lang="ru-RU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85791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Так запоминаем: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род мужской гонит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Ь </a:t>
            </a:r>
            <a:r>
              <a:rPr lang="ru-RU" dirty="0" smtClean="0">
                <a:solidFill>
                  <a:schemeClr val="tx1"/>
                </a:solidFill>
              </a:rPr>
              <a:t>метлой вон,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женский род наоборот,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>
                <a:solidFill>
                  <a:schemeClr val="tx1"/>
                </a:solidFill>
              </a:rPr>
              <a:t> в друзья берёт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285860"/>
            <a:ext cx="18002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571876"/>
            <a:ext cx="1752600" cy="1595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</a:t>
            </a:r>
          </a:p>
          <a:p>
            <a:pPr algn="ctr">
              <a:buNone/>
            </a:pPr>
            <a:r>
              <a:rPr lang="ru-RU" sz="4000" b="1" dirty="0" smtClean="0"/>
              <a:t> Объясняй так:</a:t>
            </a:r>
          </a:p>
          <a:p>
            <a:r>
              <a:rPr lang="ru-RU" sz="4000" b="1" dirty="0" smtClean="0"/>
              <a:t>1. Существительное.</a:t>
            </a:r>
          </a:p>
          <a:p>
            <a:r>
              <a:rPr lang="ru-RU" sz="4000" b="1" dirty="0" smtClean="0"/>
              <a:t>2. Шипящие : Ч, Ж, Ш, Щ.</a:t>
            </a:r>
          </a:p>
          <a:p>
            <a:r>
              <a:rPr lang="ru-RU" sz="4000" b="1" dirty="0" smtClean="0"/>
              <a:t>3. М. р. или ж.р.</a:t>
            </a:r>
          </a:p>
          <a:p>
            <a:r>
              <a:rPr lang="ru-RU" sz="4000" b="1" dirty="0" smtClean="0"/>
              <a:t>4. Ь пишется или не пишется</a:t>
            </a:r>
          </a:p>
          <a:p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428868"/>
            <a:ext cx="16287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2214554"/>
            <a:ext cx="1781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4143380"/>
            <a:ext cx="1357322" cy="165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6" y="4714884"/>
            <a:ext cx="16383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76663" y="2833688"/>
            <a:ext cx="1590675" cy="145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Замени словосочетания одним словом.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/>
              <a:t>1. Близкий приятель, друг.</a:t>
            </a:r>
          </a:p>
          <a:p>
            <a:pPr>
              <a:buNone/>
            </a:pPr>
            <a:r>
              <a:rPr lang="ru-RU" sz="4000" b="1" dirty="0" smtClean="0"/>
              <a:t>2. Сила, могущество.</a:t>
            </a:r>
          </a:p>
          <a:p>
            <a:pPr>
              <a:buNone/>
            </a:pPr>
            <a:r>
              <a:rPr lang="ru-RU" sz="4000" b="1" dirty="0" smtClean="0"/>
              <a:t>3. Часть суток с вечера до утра.</a:t>
            </a:r>
          </a:p>
          <a:p>
            <a:pPr>
              <a:buNone/>
            </a:pPr>
            <a:r>
              <a:rPr lang="ru-RU" sz="4000" b="1" dirty="0" smtClean="0"/>
              <a:t>4. 12 часов, середина ночи.</a:t>
            </a:r>
          </a:p>
          <a:p>
            <a:pPr>
              <a:buNone/>
            </a:pPr>
            <a:r>
              <a:rPr lang="ru-RU" sz="4000" b="1" dirty="0" smtClean="0"/>
              <a:t>5. Молодые люди.</a:t>
            </a:r>
          </a:p>
          <a:p>
            <a:pPr>
              <a:buNone/>
            </a:pPr>
            <a:r>
              <a:rPr lang="ru-RU" sz="4000" b="1" dirty="0" smtClean="0"/>
              <a:t> 6. Мелкие деньги.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358246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Z7KFWENHHMJR-190-551</_dlc_DocId>
    <_dlc_DocIdUrl xmlns="134c83b0-daba-48ad-8a7d-75e8d548d543">
      <Url>http://www.eduportal44.ru/Galich/imc/_layouts/15/DocIdRedir.aspx?ID=Z7KFWENHHMJR-190-551</Url>
      <Description>Z7KFWENHHMJR-190-551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7A67D901C132742A3E3FBBB6E11E696" ma:contentTypeVersion="3" ma:contentTypeDescription="Создание документа." ma:contentTypeScope="" ma:versionID="61d4533494d76c2d8edd418e530a59e0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5d80c88de0807abe4e1d7104d0c63fe9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31D6819-AF10-43CC-9662-3861350AA915}"/>
</file>

<file path=customXml/itemProps2.xml><?xml version="1.0" encoding="utf-8"?>
<ds:datastoreItem xmlns:ds="http://schemas.openxmlformats.org/officeDocument/2006/customXml" ds:itemID="{3735E220-712E-48F2-969D-2257090B8293}"/>
</file>

<file path=customXml/itemProps3.xml><?xml version="1.0" encoding="utf-8"?>
<ds:datastoreItem xmlns:ds="http://schemas.openxmlformats.org/officeDocument/2006/customXml" ds:itemID="{EA8F506E-2861-4055-A130-E1B8171895DE}"/>
</file>

<file path=customXml/itemProps4.xml><?xml version="1.0" encoding="utf-8"?>
<ds:datastoreItem xmlns:ds="http://schemas.openxmlformats.org/officeDocument/2006/customXml" ds:itemID="{D4D024CE-FA85-4A84-81AE-526499E4B42F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313</TotalTime>
  <Words>342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МОУ СО школа №2 урок русского языка в 3 классе </vt:lpstr>
      <vt:lpstr>Девиз нашего урока:</vt:lpstr>
      <vt:lpstr>     листья    пальто </vt:lpstr>
      <vt:lpstr>Слайд 4</vt:lpstr>
      <vt:lpstr>        Так запоминаем: род мужской гонит  Ь метлой вон,  женский род наоборот,  Ь в друзья берёт   </vt:lpstr>
      <vt:lpstr>Алгоритм </vt:lpstr>
      <vt:lpstr>Слайд 7</vt:lpstr>
      <vt:lpstr> Замени словосочетания одним словом.</vt:lpstr>
      <vt:lpstr>Слайд 9</vt:lpstr>
      <vt:lpstr>Самостоятельная работа</vt:lpstr>
      <vt:lpstr>Слайд 11</vt:lpstr>
      <vt:lpstr>Слайд 12</vt:lpstr>
      <vt:lpstr>И напоследок загадка.</vt:lpstr>
      <vt:lpstr>Закончите предложения:</vt:lpstr>
      <vt:lpstr>Домашнее задание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СО школа №2 урок русского языка во 2 классе </dc:title>
  <dc:creator>User</dc:creator>
  <cp:lastModifiedBy>User</cp:lastModifiedBy>
  <cp:revision>35</cp:revision>
  <dcterms:created xsi:type="dcterms:W3CDTF">2013-11-17T07:45:40Z</dcterms:created>
  <dcterms:modified xsi:type="dcterms:W3CDTF">2013-11-27T15:16:20Z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0x01010087A67D901C132742A3E3FBBB6E11E696</vt:lpwstr>
  </property>
  <property fmtid="{D5CDD505-2E9C-101B-9397-08002B2CF9AE}" pid="3" name="_dlc_DocIdItemGuid">
    <vt:lpwstr>3afac151-5270-4925-bef7-871f00cfb339</vt:lpwstr>
  </property>
</Properties>
</file>