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65" r:id="rId12"/>
    <p:sldId id="266" r:id="rId13"/>
    <p:sldId id="267" r:id="rId14"/>
    <p:sldId id="268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Речевое развитие детей 3-4 лет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88119" y="4965234"/>
            <a:ext cx="7766936" cy="1096899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tabLst>
                <a:tab pos="228600" algn="l"/>
              </a:tabLs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Подготовила: учитель-логопед Чистякова А.В.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64822" y="392856"/>
            <a:ext cx="5995852" cy="1097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28600" algn="l"/>
              </a:tabLst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дошкольное образовательное учреждение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28600" algn="l"/>
              </a:tabLst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«Центр развития ребенка - детский сад №13»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28600" algn="l"/>
              </a:tabLst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города Галича Костромской области</a:t>
            </a:r>
            <a:endParaRPr lang="ru-RU" sz="14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60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0262" y="177076"/>
            <a:ext cx="9836331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Звуковая культура речи </a:t>
            </a:r>
          </a:p>
          <a:p>
            <a:pPr algn="ctr"/>
            <a:endParaRPr lang="ru-RU" sz="2000" b="1" dirty="0" smtClean="0">
              <a:solidFill>
                <a:schemeClr val="tx2"/>
              </a:solidFill>
              <a:latin typeface="Open Sans"/>
            </a:endParaRP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3-4 лет: </a:t>
            </a:r>
            <a:endParaRPr lang="ru-RU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детей внятно произносить в словах гласные звуки (а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у, и, о, э, ы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 некоторые согласные звуки (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п-б-т-д-к-г-ф-в-с-з-ц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Наибольшее беспокойство у родителей вызывает звукопроизношение детей, так как это наиболее заметный дефект. Окружающие могут не заметить ограниченность словаря или особенности грамматического строя речи, а вот не правильное произношение – как на ладошке. Здесь на помощь придут игры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Чистоговорки</a:t>
            </a:r>
            <a:r>
              <a:rPr lang="ru-RU" sz="20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мама варит суп. (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П.)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БЫ, бы, бы – идёт дым из трубы. (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Б) «Бублик, баранку, батон и буханку Пекарь из теста испёк спозаранку». (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П-б) «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есть иголки у ежа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Речевые </a:t>
            </a:r>
            <a:r>
              <a:rPr lang="ru-RU" sz="2000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:«Насос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«Комар», «Жук». Дети, подражая действию насоса, произносят звук «С-С-С…», комара- «з-з-з», «ж-ж-ж» и др.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Логоритмика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-упражнения, где движения сопровождаются произнесением соответствующего текста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совершенствования правильного звукопроизношения используйте артикуляционную гимнастику.</a:t>
            </a:r>
          </a:p>
          <a:p>
            <a:endParaRPr lang="ru-RU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15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1520" y="440680"/>
            <a:ext cx="8739051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Советы логопеда:</a:t>
            </a:r>
          </a:p>
          <a:p>
            <a:pPr algn="ctr"/>
            <a:endParaRPr lang="ru-RU" sz="2000" b="1" dirty="0" smtClean="0">
              <a:solidFill>
                <a:schemeClr val="tx2"/>
              </a:solidFill>
            </a:endParaRP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Речь взрослых (родителей и педагогов) должна быть: четкой, неторопливой, грамматически и фонетически правильно оформленной.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следует искажать слова, имитировать детскую речь; обращайте внимание детей, на то, как дети согласовывают слова в предложении, поправляйте ребенка (исправлять допущенные ошибки); играя с ребенком упражняйте его в согласовании имен существительных с разными частями речи, например с глаголами: возьмите куклу и спросите: «Кто к нам приехал в гости? и ребенок дает вам полный ответ: «К нам в гости приехала кукла».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Используйте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игру «Чего не стало?» называть существительное в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Р.п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ед.ч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(поставить 3-4 игрушки и поочерёдно прятать одну из них…) учите ребенка самостоятельно описывать игрушку. Для этого нужно: поставить игрушку, посмотреть, затем задать вопросы: 1. Что это? или кто это? 2. Какого цвета? 3. Это что у зайки? (показать на ушки, хвостик, лапки) 4. Как можно назвать зайку? </a:t>
            </a:r>
            <a:endParaRPr lang="ru-RU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19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3142" y="495776"/>
            <a:ext cx="8974183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Мелкая моторика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головном мозге человека центры, отвечающие за речь и движения пальцев рук, расположены очень близко. Стимулируя тонкую моторику и активизируя тем самым соответствующие отделы мозга, мы активизируем и соседние зоны, отвечающие за речь. </a:t>
            </a:r>
            <a:endParaRPr lang="ru-RU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Самомассаж пальцев рук</a:t>
            </a:r>
          </a:p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 в том, что в головном мозге человека центры, отвечающие за речь и движения пальцев рук, расположены очень близко. Стимулируя тонкую моторику и активизируя тем самым соответствующие отделы мозга, мы активизируем и соседние зоны, отвечающие за речь. </a:t>
            </a:r>
            <a:endParaRPr lang="ru-RU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гимнастика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000" b="1" u="sng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000" b="1" u="sng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492" y="3882932"/>
            <a:ext cx="3618411" cy="27138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492" y="3843744"/>
            <a:ext cx="3618411" cy="271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5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3623" y="302359"/>
            <a:ext cx="767033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sz="2000" b="1" u="sng" dirty="0" smtClean="0">
                <a:solidFill>
                  <a:srgbClr val="2C3C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предметами домашнего обихода</a:t>
            </a:r>
          </a:p>
          <a:p>
            <a:pPr lvl="0"/>
            <a:endParaRPr lang="ru-RU" sz="2000" b="1" u="sng" dirty="0" smtClean="0">
              <a:solidFill>
                <a:srgbClr val="2C3C4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2C3C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Достоинством </a:t>
            </a:r>
            <a:r>
              <a:rPr lang="ru-RU" sz="2000" b="1" dirty="0" smtClean="0">
                <a:solidFill>
                  <a:srgbClr val="2C3C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таких игр </a:t>
            </a:r>
            <a:r>
              <a:rPr lang="ru-RU" sz="2000" b="1" dirty="0">
                <a:solidFill>
                  <a:srgbClr val="2C3C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развитие мелкой моторики у детей является то, что для их проведения не требуется какие-то специальные игрушки, пособия. В играх используются подручные материалы, которые есть в любом доме: </a:t>
            </a:r>
            <a:r>
              <a:rPr lang="ru-RU" sz="2000" b="1" dirty="0" smtClean="0">
                <a:solidFill>
                  <a:srgbClr val="2C3C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прищепки, </a:t>
            </a:r>
            <a:r>
              <a:rPr lang="ru-RU" sz="2000" b="1" dirty="0">
                <a:solidFill>
                  <a:srgbClr val="2C3C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крупа и т.д</a:t>
            </a:r>
            <a:r>
              <a:rPr lang="ru-RU" sz="2000" b="1" dirty="0" smtClean="0">
                <a:solidFill>
                  <a:srgbClr val="2C3C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u="sng" dirty="0">
                <a:solidFill>
                  <a:srgbClr val="2C3C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 </a:t>
            </a:r>
            <a:r>
              <a:rPr lang="ru-RU" sz="2000" b="1" u="sng" dirty="0" smtClean="0">
                <a:solidFill>
                  <a:srgbClr val="2C3C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крупой</a:t>
            </a:r>
          </a:p>
          <a:p>
            <a:endParaRPr lang="ru-RU" sz="2000" b="1" u="sng" dirty="0">
              <a:solidFill>
                <a:srgbClr val="2C3C4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2C3C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Крупа - очень полезный и приятный материал для занятий с ребенком, кроме того они способствуют развитию мелкой моторики. Для игр с крупами подойдет все, что есть в доме: гречка, просо, фасоль, семечки, горох и даже  обычная соль, ну и конечно различные емкости, ложечки и сито. Возьмите яркий поднос. Тонким слоем рассыпьте любую мелкую крупу. Проведите пальчиком ребенка по крупе. Позвольте малышу самому нарисовать несколько хаотичных линий. Затем попробуйте вместе нарисовать рисунок. Крупу можно пересыпать, искать в ней предметы, пересыпать, сортировать, перекладывать, собирать, рисовать, делать аппликацию и многое другое.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3975" y="3731623"/>
            <a:ext cx="2799534" cy="20213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3961" y="681182"/>
            <a:ext cx="3099548" cy="23232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681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3327" y="307540"/>
            <a:ext cx="90394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u="sng" dirty="0">
                <a:solidFill>
                  <a:srgbClr val="2C3C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 </a:t>
            </a:r>
            <a:r>
              <a:rPr lang="ru-RU" sz="2000" b="1" u="sng" dirty="0" smtClean="0">
                <a:solidFill>
                  <a:srgbClr val="2C3C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пуговицами</a:t>
            </a:r>
          </a:p>
          <a:p>
            <a:endParaRPr lang="ru-RU" sz="2000" b="1" u="sng" dirty="0">
              <a:solidFill>
                <a:srgbClr val="2C3C4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2C3C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Цель этих </a:t>
            </a:r>
            <a:r>
              <a:rPr lang="ru-RU" sz="2000" b="1" dirty="0" smtClean="0">
                <a:solidFill>
                  <a:srgbClr val="2C3C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игр:</a:t>
            </a:r>
            <a:r>
              <a:rPr lang="ru-RU" sz="2000" b="1" dirty="0">
                <a:solidFill>
                  <a:srgbClr val="2C3C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развивать воображение, внимание, сенсорное восприятие, усидчивость, зрительно-моторную координацию, мелкую моторику пальцев рук.  Подберите пуговицы разного цвета и размера. Сначала выложите рисунок сами, затем попросите ребенка сделать то же самостоятельно. После того, как ребенок научится выполнять задание без вашей помощи, предложите ему придумывать свои варианты рисунков.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872" y="2995318"/>
            <a:ext cx="4995591" cy="37448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044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79973">
            <a:off x="5431971" y="2833412"/>
            <a:ext cx="3810000" cy="36861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25900" y="163873"/>
            <a:ext cx="9162062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, serif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Речь возникает при наличии определенных биологических предпосылок и, прежде всего нормального созревания и функционирования центральной нервной системы. Однако речь является важнейшей социальной функцией, поэтому для ее развития одних биологических предпосылок недостаточно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в общении формируется в жизненной практике взаимодействия ребенка с окружающими людьми.</a:t>
            </a:r>
          </a:p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семье для ребёнка нужно создавать такие условия, чтобы он испытывал</a:t>
            </a:r>
          </a:p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удовлетворение от общения со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взрослыми.  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Расширяя круг представлений ребёнка об окружающих предметах и явлениях, беседуя с ним на различные бытовые темы, близкие и доступные</a:t>
            </a:r>
          </a:p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пониманию малыша, родители будут тем самым не только расширять его</a:t>
            </a:r>
          </a:p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кругозор, но и способствовать овладению правильной речью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слушайте ребёнка, разговаривайте с ним, не перебивая и не</a:t>
            </a:r>
          </a:p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подгоняя.</a:t>
            </a:r>
          </a:p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Комментируйте словами все свои действия и действия ребёнка. Обсуждайте</a:t>
            </a:r>
          </a:p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всё, что происходит вокруг. Задавайте ребёнку как можно больше вопросов и внимательно выслушивайте его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ответы.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Поощряйте стремление ребёнка задавать вопросы, именно они формируют</a:t>
            </a:r>
          </a:p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познавательный интерес ребёнка.</a:t>
            </a:r>
          </a:p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Поддерживайте любопытство и детское воображение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Поощряйте общение и игры с другими детьми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помните, что главными условиями успешной работы с ребёнком являются</a:t>
            </a:r>
          </a:p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психологического комфорта и ощущение ребёнком каждодневного</a:t>
            </a:r>
          </a:p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успеха и победы над самим собой.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, serif"/>
              </a:rPr>
              <a:t> </a:t>
            </a:r>
            <a:endParaRPr lang="ru-RU" b="0" i="0" dirty="0">
              <a:solidFill>
                <a:schemeClr val="tx2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62208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3223" y="431073"/>
            <a:ext cx="7903029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tx2"/>
                </a:solidFill>
                <a:latin typeface="Open Sans"/>
              </a:rPr>
              <a:t>Основные задачи речевого развития детей: </a:t>
            </a:r>
            <a:endParaRPr lang="ru-RU" sz="4000" b="1" dirty="0" smtClean="0">
              <a:solidFill>
                <a:schemeClr val="tx2"/>
              </a:solidFill>
              <a:latin typeface="Open Sans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chemeClr val="tx2"/>
                </a:solidFill>
                <a:latin typeface="Open Sans"/>
              </a:rPr>
              <a:t>овладение </a:t>
            </a:r>
            <a:r>
              <a:rPr lang="ru-RU" sz="3200" dirty="0">
                <a:solidFill>
                  <a:schemeClr val="tx2"/>
                </a:solidFill>
                <a:latin typeface="Open Sans"/>
              </a:rPr>
              <a:t>нормами и правилами родного языка, определёнными для каждого возраста; </a:t>
            </a:r>
            <a:endParaRPr lang="ru-RU" sz="3200" dirty="0" smtClean="0">
              <a:solidFill>
                <a:schemeClr val="tx2"/>
              </a:solidFill>
              <a:latin typeface="Open Sans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ru-RU" sz="3200" dirty="0" smtClean="0">
                <a:solidFill>
                  <a:schemeClr val="tx2"/>
                </a:solidFill>
                <a:latin typeface="Open Sans"/>
              </a:rPr>
              <a:t> </a:t>
            </a:r>
            <a:r>
              <a:rPr lang="ru-RU" sz="3200" dirty="0">
                <a:solidFill>
                  <a:schemeClr val="tx2"/>
                </a:solidFill>
                <a:latin typeface="Open Sans"/>
              </a:rPr>
              <a:t>развитие у детей коммуникативных способностей (способности общаться) </a:t>
            </a:r>
            <a:r>
              <a:rPr lang="ru-RU" sz="3200" dirty="0" smtClean="0">
                <a:solidFill>
                  <a:schemeClr val="tx2"/>
                </a:solidFill>
                <a:latin typeface="Open Sans"/>
              </a:rPr>
              <a:t>.</a:t>
            </a:r>
          </a:p>
          <a:p>
            <a:r>
              <a:rPr lang="ru-RU" sz="3200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3200" dirty="0">
                <a:solidFill>
                  <a:srgbClr val="FF0000"/>
                </a:solidFill>
                <a:latin typeface="Open Sans"/>
              </a:rPr>
              <a:t>Хорошо развитая речь ребёнка способствует успешному обучению в школе.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340826" y="404949"/>
            <a:ext cx="3716383" cy="21423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Словарь</a:t>
            </a:r>
            <a:endParaRPr lang="ru-RU" sz="4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08214" y="3269325"/>
            <a:ext cx="4310743" cy="24427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Активный</a:t>
            </a:r>
          </a:p>
          <a:p>
            <a:pPr algn="ctr"/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Слова, которые ребенок произносит в своей речи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199018" y="3269325"/>
            <a:ext cx="4415245" cy="24427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Пассивный</a:t>
            </a:r>
          </a:p>
          <a:p>
            <a:pPr algn="ctr"/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Слова, узнаваемые при </a:t>
            </a:r>
            <a:r>
              <a:rPr lang="ru-RU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аудировании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 не используемые в речи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 rot="1648982">
            <a:off x="3776084" y="2574518"/>
            <a:ext cx="484632" cy="5094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20306823">
            <a:off x="6096361" y="2619669"/>
            <a:ext cx="484632" cy="4749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81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8457" y="675646"/>
            <a:ext cx="88304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речи детей 3-4 лет </a:t>
            </a:r>
            <a:endParaRPr lang="ru-RU" sz="32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1.Формирование </a:t>
            </a:r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словаря. </a:t>
            </a:r>
            <a:endParaRPr lang="ru-RU" sz="32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Активный </a:t>
            </a:r>
            <a:r>
              <a:rPr lang="ru-RU" sz="20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словарь: </a:t>
            </a:r>
            <a:endParaRPr lang="ru-RU" sz="2000" b="1" u="sng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концу четвертого года словарный запас ребенка достигает приблизительно 1500 — 2000 слов. </a:t>
            </a:r>
            <a:endParaRPr lang="ru-RU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взрослые должны расширять и активизировать словарь на основе обогащения представлений о ближайшем окружении. (Название и назначение предметов одежды, обуви, головных уборов, посуды, мебели, видов транспорта; детали и части предметов- у платья-рукава, воротник, карманы, пуговицы;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цвет, форма, размер), особенности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поверхности (пушистая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шороховатая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Обогащать словарь названиями частей суток, домашних и диких животных, овощей и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фруктов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речи присутствуют существительные, глаголы, местоимения (мой, твой, наш), наречия (тут, там, здесь), числительные (один, два), притяжательные прилагательные (дядина шляпа, мамино пальто)</a:t>
            </a:r>
          </a:p>
        </p:txBody>
      </p:sp>
    </p:spTree>
    <p:extLst>
      <p:ext uri="{BB962C8B-B14F-4D97-AF65-F5344CB8AC3E}">
        <p14:creationId xmlns:p14="http://schemas.microsoft.com/office/powerpoint/2010/main" val="6259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8720" y="443525"/>
            <a:ext cx="804672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2.Грамматический строй</a:t>
            </a:r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 совершенствовать умение согласовывать прилагательные с существительными в роде, числе, падеже. </a:t>
            </a:r>
            <a:endParaRPr lang="ru-RU" sz="28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Упражнение:</a:t>
            </a:r>
          </a:p>
          <a:p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Жёлтое…. (солнце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sz="28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Пушистые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…(          )</a:t>
            </a:r>
          </a:p>
          <a:p>
            <a:endParaRPr lang="ru-RU" sz="28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Машина…какая? 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         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4989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5657" y="566283"/>
            <a:ext cx="809897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Грамматический строй: </a:t>
            </a:r>
            <a:endParaRPr lang="ru-RU" sz="32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Учить детей употреблять в речи существительные в форме единственного и множественного числа, обозначающих животных и их 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детенышей.</a:t>
            </a:r>
          </a:p>
          <a:p>
            <a:endParaRPr lang="ru-RU" sz="28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8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Утка- 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утенок- утята. </a:t>
            </a:r>
            <a:endParaRPr lang="ru-RU" sz="28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Кошка- 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……..- …….. 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Собака-………- …….. и т.д.</a:t>
            </a:r>
          </a:p>
        </p:txBody>
      </p:sp>
    </p:spTree>
    <p:extLst>
      <p:ext uri="{BB962C8B-B14F-4D97-AF65-F5344CB8AC3E}">
        <p14:creationId xmlns:p14="http://schemas.microsoft.com/office/powerpoint/2010/main" val="277930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8640" y="822347"/>
            <a:ext cx="873905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Грамматический строй</a:t>
            </a:r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 научить употреблять существительные с предлогами. </a:t>
            </a:r>
            <a:endParaRPr lang="ru-RU" sz="28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8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Зайчик 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под столом, над столом, на столе ) </a:t>
            </a:r>
            <a:endParaRPr lang="ru-RU" sz="28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Ворона 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(над крышей, на 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крыше)</a:t>
            </a:r>
          </a:p>
          <a:p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Мячик 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(под столом) Поросенок (в коробке).</a:t>
            </a:r>
          </a:p>
        </p:txBody>
      </p:sp>
    </p:spTree>
    <p:extLst>
      <p:ext uri="{BB962C8B-B14F-4D97-AF65-F5344CB8AC3E}">
        <p14:creationId xmlns:p14="http://schemas.microsoft.com/office/powerpoint/2010/main" val="236599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6206" y="610664"/>
            <a:ext cx="845166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3.Связная речь </a:t>
            </a:r>
            <a:endParaRPr lang="ru-RU" sz="32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8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диалогической речи. Вовлечение детей в разговор во время 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рассматривания 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предметов, иллюстраций; наблюдений за живой и неживой природой ; после просмотра мультфильмов и спектаклей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endParaRPr lang="ru-RU" sz="28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инициативной речи во взаимодействии со взрослыми и сверстниками.</a:t>
            </a:r>
          </a:p>
        </p:txBody>
      </p:sp>
    </p:spTree>
    <p:extLst>
      <p:ext uri="{BB962C8B-B14F-4D97-AF65-F5344CB8AC3E}">
        <p14:creationId xmlns:p14="http://schemas.microsoft.com/office/powerpoint/2010/main" val="179777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5063" y="558412"/>
            <a:ext cx="86955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Рассказывайте, читайте детям сказки.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чтения обязательно задавайте вопросы по прочитанному, рассматривайте иллюстрации к сказке. А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знакомые сказки можно и проиграть. Сказка нужна всем – и большим и маленьким. Сказкой можно успокоить, поднять настроение , научить понимать другого , улучшить самочувствие. Сказка поможет скоротать время , познакомиться с нравственными понятиями , сблизить ребёнка и родителей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66978">
            <a:off x="1228589" y="3122839"/>
            <a:ext cx="2664969" cy="34739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0948" y="2880201"/>
            <a:ext cx="2533876" cy="34552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41071">
            <a:off x="7295140" y="3032407"/>
            <a:ext cx="2324703" cy="358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50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34c83b0-daba-48ad-8a7d-75e8d548d543">Z7KFWENHHMJR-1336-3431</_dlc_DocId>
    <_dlc_DocIdUrl xmlns="134c83b0-daba-48ad-8a7d-75e8d548d543">
      <Url>http://www.eduportal44.ru/Galich/ds13galich/_layouts/15/DocIdRedir.aspx?ID=Z7KFWENHHMJR-1336-3431</Url>
      <Description>Z7KFWENHHMJR-1336-3431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66FD0A4444FED4BB496490CD564CBCA" ma:contentTypeVersion="1" ma:contentTypeDescription="Создание документа." ma:contentTypeScope="" ma:versionID="2368e3fa2ec5134dcb4fd2c4aa87cb96">
  <xsd:schema xmlns:xsd="http://www.w3.org/2001/XMLSchema" xmlns:xs="http://www.w3.org/2001/XMLSchema" xmlns:p="http://schemas.microsoft.com/office/2006/metadata/properties" xmlns:ns2="134c83b0-daba-48ad-8a7d-75e8d548d543" targetNamespace="http://schemas.microsoft.com/office/2006/metadata/properties" ma:root="true" ma:fieldsID="643cda1be1e5a7ad8304c0b010a3b144" ns2:_="">
    <xsd:import namespace="134c83b0-daba-48ad-8a7d-75e8d548d54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4c83b0-daba-48ad-8a7d-75e8d548d54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D64925E-DF2D-4F4F-AB65-7C2CAA3EED3E}"/>
</file>

<file path=customXml/itemProps2.xml><?xml version="1.0" encoding="utf-8"?>
<ds:datastoreItem xmlns:ds="http://schemas.openxmlformats.org/officeDocument/2006/customXml" ds:itemID="{BC575A8D-8476-463A-8E19-E1EA522FD6B2}"/>
</file>

<file path=customXml/itemProps3.xml><?xml version="1.0" encoding="utf-8"?>
<ds:datastoreItem xmlns:ds="http://schemas.openxmlformats.org/officeDocument/2006/customXml" ds:itemID="{454CD2C2-0D9C-402B-B521-84E4E90B1F69}"/>
</file>

<file path=customXml/itemProps4.xml><?xml version="1.0" encoding="utf-8"?>
<ds:datastoreItem xmlns:ds="http://schemas.openxmlformats.org/officeDocument/2006/customXml" ds:itemID="{17000411-08C2-466E-8DC3-7E18763EC3A3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212</TotalTime>
  <Words>1164</Words>
  <Application>Microsoft Office PowerPoint</Application>
  <PresentationFormat>Широкоэкранный</PresentationFormat>
  <Paragraphs>106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Calibri</vt:lpstr>
      <vt:lpstr>Open Sans</vt:lpstr>
      <vt:lpstr>Times New Roman</vt:lpstr>
      <vt:lpstr>Times New Roman, serif</vt:lpstr>
      <vt:lpstr>Trebuchet MS</vt:lpstr>
      <vt:lpstr>Wingdings</vt:lpstr>
      <vt:lpstr>Wingdings 3</vt:lpstr>
      <vt:lpstr>Аспект</vt:lpstr>
      <vt:lpstr>Речевое развитие детей 3-4 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Речевое развитие детей 3-4 лет</dc:title>
  <dc:creator>Владимир</dc:creator>
  <cp:lastModifiedBy>Владимир</cp:lastModifiedBy>
  <cp:revision>18</cp:revision>
  <dcterms:created xsi:type="dcterms:W3CDTF">2018-01-16T12:44:21Z</dcterms:created>
  <dcterms:modified xsi:type="dcterms:W3CDTF">2018-01-20T16:13:27Z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0x010100466FD0A4444FED4BB496490CD564CBCA</vt:lpwstr>
  </property>
  <property fmtid="{D5CDD505-2E9C-101B-9397-08002B2CF9AE}" pid="3" name="_dlc_DocIdItemGuid">
    <vt:lpwstr>8b5daabd-4543-4423-b45d-4bad40e26c0e</vt:lpwstr>
  </property>
</Properties>
</file>