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wav" ContentType="audio/wav"/>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9" r:id="rId3"/>
    <p:sldId id="257" r:id="rId4"/>
    <p:sldId id="258"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89" r:id="rId19"/>
    <p:sldId id="291" r:id="rId20"/>
    <p:sldId id="274" r:id="rId21"/>
    <p:sldId id="275" r:id="rId22"/>
    <p:sldId id="276" r:id="rId23"/>
    <p:sldId id="277" r:id="rId24"/>
    <p:sldId id="278" r:id="rId25"/>
    <p:sldId id="279" r:id="rId26"/>
    <p:sldId id="280" r:id="rId27"/>
    <p:sldId id="281" r:id="rId28"/>
    <p:sldId id="290"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1" initials="1"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9BFFF"/>
    <a:srgbClr val="00FF00"/>
    <a:srgbClr val="81DEFF"/>
    <a:srgbClr val="47CFFF"/>
    <a:srgbClr val="9FE6FF"/>
    <a:srgbClr val="C1EFFF"/>
    <a:srgbClr val="7DDDFF"/>
    <a:srgbClr val="92FD31"/>
    <a:srgbClr val="FFFF66"/>
    <a:srgbClr val="FFFF9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727" autoAdjust="0"/>
  </p:normalViewPr>
  <p:slideViewPr>
    <p:cSldViewPr>
      <p:cViewPr varScale="1">
        <p:scale>
          <a:sx n="68" d="100"/>
          <a:sy n="68" d="100"/>
        </p:scale>
        <p:origin x="-876" y="-96"/>
      </p:cViewPr>
      <p:guideLst>
        <p:guide orient="horz" pos="2160"/>
        <p:guide pos="2880"/>
      </p:guideLst>
    </p:cSldViewPr>
  </p:slideViewPr>
  <p:outlineViewPr>
    <p:cViewPr>
      <p:scale>
        <a:sx n="33" d="100"/>
        <a:sy n="33" d="100"/>
      </p:scale>
      <p:origin x="0" y="745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46" Type="http://schemas.openxmlformats.org/officeDocument/2006/relationships/customXml" Target="../customXml/item4.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257FC3-8CD6-45B8-A9F3-84982DF45F3B}" type="datetimeFigureOut">
              <a:rPr lang="ru-RU" smtClean="0"/>
              <a:pPr/>
              <a:t>03.05.2015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529F9-5EC8-49BF-99F8-A0C05C5FB14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8529F9-5EC8-49BF-99F8-A0C05C5FB14C}"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араллелограмм 8"/>
          <p:cNvSpPr/>
          <p:nvPr userDrawn="1"/>
        </p:nvSpPr>
        <p:spPr>
          <a:xfrm rot="7922373" flipH="1">
            <a:off x="663605" y="6009495"/>
            <a:ext cx="513398" cy="668855"/>
          </a:xfrm>
          <a:prstGeom prst="parallelogram">
            <a:avLst>
              <a:gd name="adj" fmla="val 4205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
        <p:nvSpPr>
          <p:cNvPr id="8" name="Овал 7"/>
          <p:cNvSpPr/>
          <p:nvPr userDrawn="1"/>
        </p:nvSpPr>
        <p:spPr>
          <a:xfrm>
            <a:off x="142844" y="5929330"/>
            <a:ext cx="214315" cy="21431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00371432.jpg"/>
          <p:cNvPicPr>
            <a:picLocks noChangeAspect="1"/>
          </p:cNvPicPr>
          <p:nvPr userDrawn="1"/>
        </p:nvPicPr>
        <p:blipFill>
          <a:blip r:embed="rId2" cstate="screen">
            <a:clrChange>
              <a:clrFrom>
                <a:srgbClr val="FFFFFF"/>
              </a:clrFrom>
              <a:clrTo>
                <a:srgbClr val="FFFFFF">
                  <a:alpha val="0"/>
                </a:srgbClr>
              </a:clrTo>
            </a:clrChange>
          </a:blip>
          <a:stretch>
            <a:fillRect/>
          </a:stretch>
        </p:blipFill>
        <p:spPr>
          <a:xfrm>
            <a:off x="1" y="4286257"/>
            <a:ext cx="2143140" cy="2411678"/>
          </a:xfrm>
          <a:prstGeom prst="rect">
            <a:avLst/>
          </a:prstGeom>
        </p:spPr>
      </p:pic>
      <p:sp>
        <p:nvSpPr>
          <p:cNvPr id="10" name="Капля 9"/>
          <p:cNvSpPr/>
          <p:nvPr userDrawn="1"/>
        </p:nvSpPr>
        <p:spPr>
          <a:xfrm flipH="1" flipV="1">
            <a:off x="1571605" y="214291"/>
            <a:ext cx="7000924" cy="5214998"/>
          </a:xfrm>
          <a:prstGeom prst="teardrop">
            <a:avLst>
              <a:gd name="adj" fmla="val 99058"/>
            </a:avLst>
          </a:prstGeom>
          <a:solidFill>
            <a:srgbClr val="AFEAFF">
              <a:alpha val="66667"/>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2143109" y="1571613"/>
            <a:ext cx="6143668" cy="1470025"/>
          </a:xfrm>
        </p:spPr>
        <p:txBody>
          <a:bodyPr/>
          <a:lstStyle>
            <a:lvl1pPr>
              <a:defRPr>
                <a:solidFill>
                  <a:srgbClr val="002060"/>
                </a:solidFill>
                <a:effectLst>
                  <a:outerShdw blurRad="38100" dist="38100" dir="2700000" algn="tl">
                    <a:srgbClr val="000000">
                      <a:alpha val="43137"/>
                    </a:srgbClr>
                  </a:outerShdw>
                </a:effectLst>
                <a:latin typeface="Comic Sans MS" pitchFamily="66" charset="0"/>
              </a:defRPr>
            </a:lvl1pPr>
          </a:lstStyle>
          <a:p>
            <a:r>
              <a:rPr lang="ru-RU" dirty="0" smtClean="0"/>
              <a:t>Образец заголовка</a:t>
            </a:r>
            <a:endParaRPr lang="ru-RU" dirty="0"/>
          </a:p>
        </p:txBody>
      </p:sp>
      <p:pic>
        <p:nvPicPr>
          <p:cNvPr id="11" name="Рисунок 10" descr="0_88ac3_cf0015e2_XL.png"/>
          <p:cNvPicPr>
            <a:picLocks noChangeAspect="1"/>
          </p:cNvPicPr>
          <p:nvPr userDrawn="1"/>
        </p:nvPicPr>
        <p:blipFill>
          <a:blip r:embed="rId3" cstate="screen"/>
          <a:stretch>
            <a:fillRect/>
          </a:stretch>
        </p:blipFill>
        <p:spPr>
          <a:xfrm rot="1887376">
            <a:off x="7238590" y="430424"/>
            <a:ext cx="1547607" cy="905349"/>
          </a:xfrm>
          <a:prstGeom prst="rect">
            <a:avLst/>
          </a:prstGeom>
        </p:spPr>
      </p:pic>
      <p:pic>
        <p:nvPicPr>
          <p:cNvPr id="12" name="Рисунок 11" descr="81951132_large_1af4a84625dc.png"/>
          <p:cNvPicPr>
            <a:picLocks noChangeAspect="1"/>
          </p:cNvPicPr>
          <p:nvPr userDrawn="1"/>
        </p:nvPicPr>
        <p:blipFill>
          <a:blip r:embed="rId4" cstate="screen"/>
          <a:stretch>
            <a:fillRect/>
          </a:stretch>
        </p:blipFill>
        <p:spPr>
          <a:xfrm rot="651989">
            <a:off x="6286512" y="5214951"/>
            <a:ext cx="1357323" cy="1357322"/>
          </a:xfrm>
          <a:prstGeom prst="rect">
            <a:avLst/>
          </a:prstGeom>
        </p:spPr>
      </p:pic>
      <p:sp>
        <p:nvSpPr>
          <p:cNvPr id="3" name="Подзаголовок 2"/>
          <p:cNvSpPr>
            <a:spLocks noGrp="1"/>
          </p:cNvSpPr>
          <p:nvPr>
            <p:ph type="subTitle" idx="1"/>
          </p:nvPr>
        </p:nvSpPr>
        <p:spPr>
          <a:xfrm>
            <a:off x="1785917" y="3886200"/>
            <a:ext cx="5986483" cy="1752600"/>
          </a:xfrm>
        </p:spPr>
        <p:txBody>
          <a:bodyPr/>
          <a:lstStyle>
            <a:lvl1pPr marL="0" indent="0" algn="ctr">
              <a:buNone/>
              <a:defRPr>
                <a:solidFill>
                  <a:srgbClr val="0070C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Tree>
  </p:cSld>
  <p:clrMapOvr>
    <a:masterClrMapping/>
  </p:clrMapOvr>
  <p:transition spd="med" advClick="0" advTm="5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advTm="5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advTm="5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advTm="5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Tree>
  </p:cSld>
  <p:clrMapOvr>
    <a:masterClrMapping/>
  </p:clrMapOvr>
  <p:transition spd="med" advClick="0" advTm="5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advTm="5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transition spd="med" advClick="0" advTm="5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transition spd="med" advClick="0" advTm="5000">
    <p:circl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spd="med" advClick="0" advTm="5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advClick="0" advTm="5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transition spd="med" advClick="0" advTm="50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rgbClr val="5E9EFF">
                <a:alpha val="75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9" name="Прямоугольник 8"/>
          <p:cNvSpPr/>
          <p:nvPr userDrawn="1"/>
        </p:nvSpPr>
        <p:spPr>
          <a:xfrm>
            <a:off x="142844" y="142853"/>
            <a:ext cx="8786875" cy="6572296"/>
          </a:xfrm>
          <a:prstGeom prst="rect">
            <a:avLst/>
          </a:prstGeom>
          <a:noFill/>
          <a:ln>
            <a:solidFill>
              <a:srgbClr val="92D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Grass_texture.png"/>
          <p:cNvPicPr>
            <a:picLocks noChangeAspect="1"/>
          </p:cNvPicPr>
          <p:nvPr userDrawn="1"/>
        </p:nvPicPr>
        <p:blipFill>
          <a:blip r:embed="rId13" cstate="screen"/>
          <a:srcRect/>
          <a:stretch>
            <a:fillRect/>
          </a:stretch>
        </p:blipFill>
        <p:spPr>
          <a:xfrm>
            <a:off x="4500562" y="5577370"/>
            <a:ext cx="4643439" cy="1280631"/>
          </a:xfrm>
          <a:prstGeom prst="rect">
            <a:avLst/>
          </a:prstGeom>
        </p:spPr>
      </p:pic>
      <p:pic>
        <p:nvPicPr>
          <p:cNvPr id="8" name="Рисунок 7" descr="Grass_texture.png"/>
          <p:cNvPicPr>
            <a:picLocks noChangeAspect="1"/>
          </p:cNvPicPr>
          <p:nvPr userDrawn="1"/>
        </p:nvPicPr>
        <p:blipFill>
          <a:blip r:embed="rId13" cstate="screen"/>
          <a:srcRect/>
          <a:stretch>
            <a:fillRect/>
          </a:stretch>
        </p:blipFill>
        <p:spPr>
          <a:xfrm flipH="1">
            <a:off x="1" y="5572141"/>
            <a:ext cx="4643439" cy="1280631"/>
          </a:xfrm>
          <a:prstGeom prst="rect">
            <a:avLst/>
          </a:prstGeom>
        </p:spPr>
      </p:pic>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2DC42-713C-4627-B8A6-21D5721F12CF}" type="datetimeFigureOut">
              <a:rPr lang="ru-RU" smtClean="0"/>
              <a:pPr/>
              <a:t>03.05.2015</a:t>
            </a:fld>
            <a:endParaRPr lang="ru-RU"/>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1E7F4-CAF6-4684-BBD1-0C2E67B7BAFA}" type="slidenum">
              <a:rPr lang="ru-RU" smtClean="0"/>
              <a:pPr/>
              <a:t>‹#›</a:t>
            </a:fld>
            <a:endParaRPr lang="ru-RU"/>
          </a:p>
        </p:txBody>
      </p:sp>
      <p:pic>
        <p:nvPicPr>
          <p:cNvPr id="10" name="Рисунок 9" descr="0_88ac3_cf0015e2_XL.png"/>
          <p:cNvPicPr>
            <a:picLocks noChangeAspect="1"/>
          </p:cNvPicPr>
          <p:nvPr userDrawn="1"/>
        </p:nvPicPr>
        <p:blipFill>
          <a:blip r:embed="rId14" cstate="screen"/>
          <a:stretch>
            <a:fillRect/>
          </a:stretch>
        </p:blipFill>
        <p:spPr>
          <a:xfrm rot="1877580">
            <a:off x="415176" y="5927021"/>
            <a:ext cx="1071571" cy="626868"/>
          </a:xfrm>
          <a:prstGeom prst="rect">
            <a:avLst/>
          </a:prstGeom>
        </p:spPr>
      </p:pic>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circl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C:\Users\1\Desktop\&#1084;&#1091;&#1079;&#1099;&#1082;&#1072;%20&#1082;%20&#1087;&#1088;&#1077;&#1079;&#1077;&#1085;&#1090;&#1072;&#1094;&#1080;&#1080;\&#1086;&#1073;&#1088;&#1077;&#1079;&#1082;&#1072;%20detskaja-v-kazhdom-malenkom-rebjonke-(mp3crazy.ru).mp3" TargetMode="Externa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95736" y="332656"/>
            <a:ext cx="5832648" cy="1800200"/>
          </a:xfrm>
        </p:spPr>
        <p:txBody>
          <a:bodyPr>
            <a:noAutofit/>
          </a:bodyPr>
          <a:lstStyle/>
          <a:p>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Times New Roman" pitchFamily="18" charset="0"/>
              </a:rPr>
              <a:t>Муниципальное дошкольное</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ea typeface="Calibri" pitchFamily="34" charset="0"/>
                <a:cs typeface="Arial" charset="0"/>
              </a:rPr>
              <a:t/>
            </a:r>
            <a:b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ea typeface="Calibri" pitchFamily="34" charset="0"/>
                <a:cs typeface="Arial" charset="0"/>
              </a:rPr>
            </a:b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Times New Roman" pitchFamily="18" charset="0"/>
              </a:rPr>
              <a:t>образовательное учреждение</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cs typeface="Arial" charset="0"/>
              </a:rPr>
              <a:t/>
            </a:r>
            <a:b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cs typeface="Arial" charset="0"/>
              </a:rPr>
            </a:b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Calibri" pitchFamily="34" charset="0"/>
                <a:ea typeface="Calibri" pitchFamily="34" charset="0"/>
                <a:cs typeface="Calibri" pitchFamily="34" charset="0"/>
              </a:rPr>
              <a:t>«</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Calibri" pitchFamily="34" charset="0"/>
              </a:rPr>
              <a:t>Центр развития ребёнка </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Calibri" pitchFamily="34" charset="0"/>
                <a:ea typeface="Calibri" pitchFamily="34" charset="0"/>
                <a:cs typeface="Calibri" pitchFamily="34" charset="0"/>
              </a:rPr>
              <a:t>–</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Calibri" pitchFamily="34" charset="0"/>
              </a:rPr>
              <a:t> детский сад №13</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Calibri" pitchFamily="34" charset="0"/>
                <a:ea typeface="Calibri" pitchFamily="34" charset="0"/>
                <a:cs typeface="Calibri" pitchFamily="34" charset="0"/>
              </a:rPr>
              <a:t>»</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Calibri" pitchFamily="34" charset="0"/>
              </a:rPr>
              <a:t> </a:t>
            </a: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cs typeface="Arial" charset="0"/>
              </a:rPr>
              <a:t/>
            </a:r>
            <a:b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cs typeface="Arial" charset="0"/>
              </a:rPr>
            </a:br>
            <a:r>
              <a:rPr lang="ru-RU" sz="2000" b="1" dirty="0" smtClean="0">
                <a:solidFill>
                  <a:schemeClr val="bg1"/>
                </a:solidFill>
                <a:effectLst>
                  <a:glow rad="101600">
                    <a:schemeClr val="tx1">
                      <a:lumMod val="50000"/>
                      <a:lumOff val="50000"/>
                      <a:alpha val="60000"/>
                    </a:schemeClr>
                  </a:glow>
                  <a:outerShdw blurRad="38100" dist="38100" dir="2700000" algn="tl">
                    <a:srgbClr val="000000"/>
                  </a:outerShdw>
                </a:effectLst>
                <a:latin typeface="Times New Roman" pitchFamily="18" charset="0"/>
                <a:ea typeface="Calibri" pitchFamily="34" charset="0"/>
                <a:cs typeface="Calibri" pitchFamily="34" charset="0"/>
              </a:rPr>
              <a:t>г. Галича Костромской области </a:t>
            </a:r>
            <a:endParaRPr lang="ru-RU" sz="2000" b="1" i="1" dirty="0">
              <a:solidFill>
                <a:srgbClr val="002060"/>
              </a:solidFill>
              <a:effectLst>
                <a:glow rad="101600">
                  <a:schemeClr val="tx1">
                    <a:lumMod val="50000"/>
                    <a:lumOff val="50000"/>
                    <a:alpha val="60000"/>
                  </a:schemeClr>
                </a:glow>
                <a:outerShdw blurRad="38100" dist="38100" dir="2700000" algn="tl">
                  <a:srgbClr val="000000"/>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979712" y="1988841"/>
            <a:ext cx="6048672" cy="3059916"/>
          </a:xfrm>
          <a:prstGeom prst="wedgeEllipseCallout">
            <a:avLst>
              <a:gd name="adj1" fmla="val -64247"/>
              <a:gd name="adj2" fmla="val 30702"/>
            </a:avLst>
          </a:prstGeom>
          <a:noFill/>
          <a:ln w="25400">
            <a:noFill/>
            <a:miter lim="800000"/>
            <a:headEnd/>
            <a:tailEnd/>
          </a:ln>
          <a:effectLst>
            <a:glow rad="228600">
              <a:schemeClr val="accent5">
                <a:lumMod val="75000"/>
                <a:alpha val="40000"/>
              </a:schemeClr>
            </a:glow>
          </a:effectLst>
        </p:spPr>
      </p:pic>
    </p:spTree>
  </p:cSld>
  <p:clrMapOvr>
    <a:masterClrMapping/>
  </p:clrMapOvr>
  <p:transition spd="med" advClick="0" advTm="7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10" presetID="2" presetClass="entr" presetSubtype="1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Autofit/>
          </a:bodyPr>
          <a:lstStyle/>
          <a:p>
            <a:r>
              <a:rPr lang="ru-RU" sz="3200" b="1" dirty="0" smtClean="0">
                <a:ln w="0">
                  <a:solidFill>
                    <a:schemeClr val="tx1"/>
                  </a:solidFill>
                </a:ln>
                <a:solidFill>
                  <a:srgbClr val="FF0000"/>
                </a:solidFill>
                <a:ea typeface="Times New Roman" pitchFamily="18" charset="0"/>
                <a:cs typeface="Times New Roman" pitchFamily="18" charset="0"/>
              </a:rPr>
              <a:t>2.Условия для осуществления </a:t>
            </a:r>
            <a:br>
              <a:rPr lang="ru-RU" sz="3200" b="1" dirty="0" smtClean="0">
                <a:ln w="0">
                  <a:solidFill>
                    <a:schemeClr val="tx1"/>
                  </a:solidFill>
                </a:ln>
                <a:solidFill>
                  <a:srgbClr val="FF0000"/>
                </a:solidFill>
                <a:ea typeface="Times New Roman" pitchFamily="18" charset="0"/>
                <a:cs typeface="Times New Roman" pitchFamily="18" charset="0"/>
              </a:rPr>
            </a:br>
            <a:r>
              <a:rPr lang="ru-RU" sz="3200" b="1" dirty="0" smtClean="0">
                <a:ln w="0">
                  <a:solidFill>
                    <a:schemeClr val="tx1"/>
                  </a:solidFill>
                </a:ln>
                <a:solidFill>
                  <a:srgbClr val="FF0000"/>
                </a:solidFill>
                <a:ea typeface="Times New Roman" pitchFamily="18" charset="0"/>
                <a:cs typeface="Times New Roman" pitchFamily="18" charset="0"/>
              </a:rPr>
              <a:t>поставленных задач.</a:t>
            </a:r>
            <a:endParaRPr lang="ru-RU" sz="3200" dirty="0"/>
          </a:p>
        </p:txBody>
      </p:sp>
      <p:sp>
        <p:nvSpPr>
          <p:cNvPr id="4" name="Содержимое 3"/>
          <p:cNvSpPr>
            <a:spLocks noGrp="1"/>
          </p:cNvSpPr>
          <p:nvPr>
            <p:ph idx="1"/>
          </p:nvPr>
        </p:nvSpPr>
        <p:spPr>
          <a:xfrm>
            <a:off x="323528" y="1600201"/>
            <a:ext cx="8363272" cy="4525963"/>
          </a:xfrm>
        </p:spPr>
        <p:txBody>
          <a:bodyPr>
            <a:normAutofit fontScale="85000" lnSpcReduction="20000"/>
          </a:bodyPr>
          <a:lstStyle/>
          <a:p>
            <a:pPr marL="0" lvl="0" indent="450000" algn="just">
              <a:spcBef>
                <a:spcPts val="0"/>
              </a:spcBef>
              <a:buNone/>
            </a:pPr>
            <a:r>
              <a:rPr lang="ru-RU" dirty="0" smtClean="0">
                <a:latin typeface="Times New Roman" pitchFamily="18" charset="0"/>
                <a:ea typeface="Times New Roman" pitchFamily="18" charset="0"/>
                <a:cs typeface="Times New Roman" pitchFamily="18" charset="0"/>
              </a:rPr>
              <a:t>Для осуществления поставленных задач я создаю следующие </a:t>
            </a:r>
            <a:r>
              <a:rPr lang="ru-RU" b="1" i="1" u="sng" dirty="0" smtClean="0">
                <a:latin typeface="Times New Roman" pitchFamily="18" charset="0"/>
                <a:ea typeface="Times New Roman" pitchFamily="18" charset="0"/>
                <a:cs typeface="Times New Roman" pitchFamily="18" charset="0"/>
              </a:rPr>
              <a:t>условия:</a:t>
            </a:r>
          </a:p>
          <a:p>
            <a:pPr marL="0" lvl="0" indent="450000" algn="just">
              <a:spcBef>
                <a:spcPts val="0"/>
              </a:spcBef>
              <a:buNone/>
            </a:pPr>
            <a:endParaRPr lang="ru-RU" b="1" i="1" u="sng" dirty="0" smtClean="0">
              <a:latin typeface="Times New Roman" pitchFamily="18" charset="0"/>
              <a:ea typeface="Times New Roman" pitchFamily="18" charset="0"/>
              <a:cs typeface="Times New Roman" pitchFamily="18" charset="0"/>
            </a:endParaRPr>
          </a:p>
          <a:p>
            <a:pPr marL="0" lvl="0" indent="0">
              <a:spcBef>
                <a:spcPts val="0"/>
              </a:spcBef>
              <a:buNone/>
            </a:pPr>
            <a:r>
              <a:rPr lang="ru-RU" dirty="0" smtClean="0">
                <a:latin typeface="Times New Roman" pitchFamily="18" charset="0"/>
                <a:cs typeface="Times New Roman" pitchFamily="18" charset="0"/>
              </a:rPr>
              <a:t>  1. Профессиональная компетентность воспитания. </a:t>
            </a:r>
          </a:p>
          <a:p>
            <a:pPr marL="0" lvl="0" indent="0">
              <a:spcBef>
                <a:spcPts val="0"/>
              </a:spcBef>
              <a:buNone/>
            </a:pPr>
            <a:r>
              <a:rPr lang="ru-RU" dirty="0" smtClean="0">
                <a:latin typeface="Times New Roman" pitchFamily="18" charset="0"/>
                <a:cs typeface="Times New Roman" pitchFamily="18" charset="0"/>
              </a:rPr>
              <a:t>  2. Перспективное планирование по  </a:t>
            </a:r>
          </a:p>
          <a:p>
            <a:pPr marL="0" lvl="0" indent="0">
              <a:spcBef>
                <a:spcPts val="0"/>
              </a:spcBef>
              <a:buNone/>
            </a:pPr>
            <a:r>
              <a:rPr lang="ru-RU" dirty="0" smtClean="0">
                <a:latin typeface="Times New Roman" pitchFamily="18" charset="0"/>
                <a:cs typeface="Times New Roman" pitchFamily="18" charset="0"/>
              </a:rPr>
              <a:t>      исследовательской деятельности детей.</a:t>
            </a:r>
          </a:p>
          <a:p>
            <a:pPr marL="0" indent="0">
              <a:spcBef>
                <a:spcPts val="0"/>
              </a:spcBef>
              <a:buNone/>
            </a:pPr>
            <a:r>
              <a:rPr lang="ru-RU" dirty="0" smtClean="0">
                <a:latin typeface="Times New Roman" pitchFamily="18" charset="0"/>
                <a:cs typeface="Times New Roman" pitchFamily="18" charset="0"/>
              </a:rPr>
              <a:t>  3. Создание хорошего психологического климата с </a:t>
            </a:r>
          </a:p>
          <a:p>
            <a:pPr marL="0" indent="0">
              <a:spcBef>
                <a:spcPts val="0"/>
              </a:spcBef>
              <a:buNone/>
            </a:pPr>
            <a:r>
              <a:rPr lang="ru-RU" dirty="0" smtClean="0">
                <a:latin typeface="Times New Roman" pitchFamily="18" charset="0"/>
                <a:cs typeface="Times New Roman" pitchFamily="18" charset="0"/>
              </a:rPr>
              <a:t>      детьми при общении и развитие речевой </a:t>
            </a:r>
          </a:p>
          <a:p>
            <a:pPr marL="0" indent="0">
              <a:spcBef>
                <a:spcPts val="0"/>
              </a:spcBef>
              <a:buNone/>
            </a:pPr>
            <a:r>
              <a:rPr lang="ru-RU" dirty="0" smtClean="0">
                <a:latin typeface="Times New Roman" pitchFamily="18" charset="0"/>
                <a:cs typeface="Times New Roman" pitchFamily="18" charset="0"/>
              </a:rPr>
              <a:t>      активности.</a:t>
            </a:r>
          </a:p>
          <a:p>
            <a:pPr marL="0" lvl="0" indent="0">
              <a:spcBef>
                <a:spcPts val="0"/>
              </a:spcBef>
              <a:buNone/>
            </a:pPr>
            <a:r>
              <a:rPr lang="ru-RU" dirty="0" smtClean="0">
                <a:latin typeface="Times New Roman" pitchFamily="18" charset="0"/>
                <a:cs typeface="Times New Roman" pitchFamily="18" charset="0"/>
              </a:rPr>
              <a:t>  4. Социально - бытовые условия в ДОУ. </a:t>
            </a:r>
          </a:p>
          <a:p>
            <a:pPr marL="0" lvl="0" indent="0">
              <a:spcBef>
                <a:spcPts val="0"/>
              </a:spcBef>
              <a:buNone/>
            </a:pPr>
            <a:r>
              <a:rPr lang="ru-RU" dirty="0" smtClean="0">
                <a:latin typeface="Times New Roman" pitchFamily="18" charset="0"/>
                <a:cs typeface="Times New Roman" pitchFamily="18" charset="0"/>
              </a:rPr>
              <a:t>  5. Общественная направленность деятельности детей.</a:t>
            </a:r>
          </a:p>
          <a:p>
            <a:pPr marL="0" lvl="0" indent="0">
              <a:spcBef>
                <a:spcPts val="0"/>
              </a:spcBef>
              <a:buNone/>
            </a:pPr>
            <a:r>
              <a:rPr lang="ru-RU" dirty="0" smtClean="0">
                <a:latin typeface="Times New Roman" pitchFamily="18" charset="0"/>
                <a:cs typeface="Times New Roman" pitchFamily="18" charset="0"/>
              </a:rPr>
              <a:t>  6. Развивающая среда в группе. </a:t>
            </a:r>
          </a:p>
          <a:p>
            <a:endParaRPr lang="ru-RU" dirty="0"/>
          </a:p>
        </p:txBody>
      </p:sp>
    </p:spTree>
  </p:cSld>
  <p:clrMapOvr>
    <a:masterClrMapping/>
  </p:clrMapOvr>
  <p:transition spd="med" advClick="0" advTm="25000">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467544" y="1196752"/>
            <a:ext cx="3456384" cy="4176464"/>
          </a:xfrm>
          <a:prstGeom prst="roundRect">
            <a:avLst/>
          </a:prstGeom>
          <a:noFill/>
          <a:ln w="12700">
            <a:solidFill>
              <a:schemeClr val="tx1"/>
            </a:solidFill>
            <a:miter lim="800000"/>
            <a:headEnd/>
            <a:tailEnd/>
          </a:ln>
          <a:effectLst>
            <a:softEdge rad="317500"/>
          </a:effectLst>
        </p:spPr>
      </p:pic>
      <p:sp>
        <p:nvSpPr>
          <p:cNvPr id="8" name="Заголовок 7"/>
          <p:cNvSpPr>
            <a:spLocks noGrp="1"/>
          </p:cNvSpPr>
          <p:nvPr>
            <p:ph type="title"/>
          </p:nvPr>
        </p:nvSpPr>
        <p:spPr>
          <a:xfrm>
            <a:off x="3995936" y="1628800"/>
            <a:ext cx="4320480" cy="3312368"/>
          </a:xfrm>
        </p:spPr>
        <p:txBody>
          <a:bodyPr>
            <a:normAutofit/>
          </a:bodyPr>
          <a:lstStyle/>
          <a:p>
            <a:r>
              <a:rPr lang="ru-RU" sz="3200" b="1" dirty="0" smtClean="0">
                <a:ln w="9525">
                  <a:solidFill>
                    <a:schemeClr val="tx1"/>
                  </a:solidFill>
                </a:ln>
                <a:solidFill>
                  <a:schemeClr val="bg1"/>
                </a:solidFill>
              </a:rPr>
              <a:t>Уголок природы позволяет детям проводить наблюдения за жизнью растений.</a:t>
            </a:r>
            <a:endParaRPr lang="ru-RU" sz="3200" b="1" dirty="0">
              <a:ln w="9525">
                <a:solidFill>
                  <a:schemeClr val="tx1"/>
                </a:solidFill>
              </a:ln>
              <a:solidFill>
                <a:schemeClr val="bg1"/>
              </a:solidFill>
            </a:endParaRPr>
          </a:p>
        </p:txBody>
      </p:sp>
      <p:sp>
        <p:nvSpPr>
          <p:cNvPr id="11" name="Прямоугольник 10"/>
          <p:cNvSpPr/>
          <p:nvPr/>
        </p:nvSpPr>
        <p:spPr>
          <a:xfrm>
            <a:off x="467544" y="260648"/>
            <a:ext cx="8280920" cy="707886"/>
          </a:xfrm>
          <a:prstGeom prst="rect">
            <a:avLst/>
          </a:prstGeom>
          <a:noFill/>
        </p:spPr>
        <p:txBody>
          <a:bodyPr wrap="square" lIns="91440" tIns="45720" rIns="91440" bIns="45720">
            <a:spAutoFit/>
          </a:bodyPr>
          <a:lstStyle/>
          <a:p>
            <a:pPr algn="ctr"/>
            <a:r>
              <a:rPr lang="ru-RU" sz="4000" b="1" dirty="0" smtClean="0">
                <a:ln w="0">
                  <a:solidFill>
                    <a:schemeClr val="tx1"/>
                  </a:solidFill>
                  <a:prstDash val="solid"/>
                </a:ln>
                <a:solidFill>
                  <a:srgbClr val="FFFF00"/>
                </a:solidFill>
                <a:effectLst>
                  <a:outerShdw blurRad="41275" dist="20320" dir="1800000" algn="tl" rotWithShape="0">
                    <a:srgbClr val="000000">
                      <a:alpha val="40000"/>
                    </a:srgbClr>
                  </a:outerShdw>
                </a:effectLst>
                <a:latin typeface="+mj-lt"/>
                <a:ea typeface="Times New Roman" pitchFamily="18" charset="0"/>
                <a:cs typeface="Times New Roman" pitchFamily="18" charset="0"/>
              </a:rPr>
              <a:t>Развивающая среда в группе :</a:t>
            </a:r>
            <a:endParaRPr lang="ru-RU" sz="4000" b="1" dirty="0">
              <a:ln w="0">
                <a:solidFill>
                  <a:schemeClr val="tx1"/>
                </a:solidFill>
                <a:prstDash val="solid"/>
              </a:ln>
              <a:solidFill>
                <a:srgbClr val="FFFF00"/>
              </a:solidFill>
              <a:effectLst>
                <a:outerShdw blurRad="41275" dist="20320" dir="1800000" algn="tl" rotWithShape="0">
                  <a:srgbClr val="000000">
                    <a:alpha val="40000"/>
                  </a:srgbClr>
                </a:outerShdw>
              </a:effectLst>
              <a:latin typeface="+mj-lt"/>
            </a:endParaRPr>
          </a:p>
        </p:txBody>
      </p:sp>
    </p:spTree>
  </p:cSld>
  <p:clrMapOvr>
    <a:masterClrMapping/>
  </p:clrMapOvr>
  <p:transition spd="med" advClick="0" advTm="10000">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 name="Подзаголовок 4"/>
          <p:cNvSpPr>
            <a:spLocks noGrp="1"/>
          </p:cNvSpPr>
          <p:nvPr>
            <p:ph type="subTitle" idx="4294967295"/>
          </p:nvPr>
        </p:nvSpPr>
        <p:spPr>
          <a:xfrm>
            <a:off x="611560" y="4077072"/>
            <a:ext cx="8100392" cy="1871662"/>
          </a:xfrm>
        </p:spPr>
        <p:txBody>
          <a:bodyPr>
            <a:noAutofit/>
          </a:bodyPr>
          <a:lstStyle/>
          <a:p>
            <a:pPr algn="ctr">
              <a:buNone/>
            </a:pPr>
            <a:r>
              <a:rPr lang="ru-RU" sz="2800" b="1" dirty="0" smtClean="0">
                <a:ln w="0">
                  <a:solidFill>
                    <a:schemeClr val="tx1"/>
                  </a:solidFill>
                </a:ln>
                <a:solidFill>
                  <a:schemeClr val="bg1"/>
                </a:solidFill>
                <a:latin typeface="+mj-lt"/>
              </a:rPr>
              <a:t>В уголке экспериментирования находятся материалы и оборудование необходимое для проведения опытов.</a:t>
            </a:r>
            <a:endParaRPr lang="ru-RU" sz="2800" b="1" dirty="0">
              <a:ln w="0">
                <a:solidFill>
                  <a:schemeClr val="tx1"/>
                </a:solidFill>
              </a:ln>
              <a:solidFill>
                <a:schemeClr val="bg1"/>
              </a:solidFill>
              <a:latin typeface="+mj-lt"/>
            </a:endParaRPr>
          </a:p>
        </p:txBody>
      </p:sp>
      <p:pic>
        <p:nvPicPr>
          <p:cNvPr id="3" name="Picture 5"/>
          <p:cNvPicPr>
            <a:picLocks noChangeAspect="1" noChangeArrowheads="1"/>
          </p:cNvPicPr>
          <p:nvPr/>
        </p:nvPicPr>
        <p:blipFill>
          <a:blip r:embed="rId2" cstate="print"/>
          <a:srcRect/>
          <a:stretch>
            <a:fillRect/>
          </a:stretch>
        </p:blipFill>
        <p:spPr bwMode="auto">
          <a:xfrm rot="21266226">
            <a:off x="353265" y="365712"/>
            <a:ext cx="3836514" cy="3771191"/>
          </a:xfrm>
          <a:prstGeom prst="wedgeEllipseCallout">
            <a:avLst>
              <a:gd name="adj1" fmla="val 87035"/>
              <a:gd name="adj2" fmla="val 20709"/>
            </a:avLst>
          </a:prstGeom>
          <a:noFill/>
          <a:ln w="38100">
            <a:noFill/>
            <a:miter lim="800000"/>
            <a:headEnd/>
            <a:tailEnd/>
          </a:ln>
          <a:effectLst>
            <a:glow rad="228600">
              <a:schemeClr val="accent2">
                <a:satMod val="175000"/>
                <a:alpha val="40000"/>
              </a:schemeClr>
            </a:glow>
          </a:effectLst>
        </p:spPr>
      </p:pic>
      <p:pic>
        <p:nvPicPr>
          <p:cNvPr id="4" name="Picture 4"/>
          <p:cNvPicPr>
            <a:picLocks noChangeAspect="1" noChangeArrowheads="1"/>
          </p:cNvPicPr>
          <p:nvPr/>
        </p:nvPicPr>
        <p:blipFill>
          <a:blip r:embed="rId3" cstate="print"/>
          <a:srcRect/>
          <a:stretch>
            <a:fillRect/>
          </a:stretch>
        </p:blipFill>
        <p:spPr bwMode="auto">
          <a:xfrm>
            <a:off x="5724128" y="1484784"/>
            <a:ext cx="2736304" cy="2284994"/>
          </a:xfrm>
          <a:prstGeom prst="ellipse">
            <a:avLst/>
          </a:prstGeom>
          <a:noFill/>
          <a:ln w="25400">
            <a:noFill/>
            <a:miter lim="800000"/>
            <a:headEnd/>
            <a:tailEnd/>
          </a:ln>
          <a:effectLst>
            <a:glow rad="228600">
              <a:schemeClr val="accent2">
                <a:satMod val="175000"/>
                <a:alpha val="40000"/>
              </a:schemeClr>
            </a:glow>
            <a:softEdge rad="63500"/>
          </a:effectLst>
        </p:spPr>
      </p:pic>
    </p:spTree>
  </p:cSld>
  <p:clrMapOvr>
    <a:masterClrMapping/>
  </p:clrMapOvr>
  <p:transition spd="med" advClick="0" advTm="10000">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74638"/>
            <a:ext cx="3754760" cy="5242594"/>
          </a:xfrm>
        </p:spPr>
        <p:txBody>
          <a:bodyPr>
            <a:normAutofit/>
          </a:bodyPr>
          <a:lstStyle/>
          <a:p>
            <a:r>
              <a:rPr lang="ru-RU" sz="3200" b="1" dirty="0" smtClean="0">
                <a:ln>
                  <a:solidFill>
                    <a:schemeClr val="tx1"/>
                  </a:solidFill>
                </a:ln>
                <a:solidFill>
                  <a:schemeClr val="bg1"/>
                </a:solidFill>
              </a:rPr>
              <a:t>Сухой аквариум - модель природного водоёма, мини экосистема.</a:t>
            </a:r>
            <a:endParaRPr lang="ru-RU" sz="3200" b="1" dirty="0">
              <a:ln>
                <a:solidFill>
                  <a:schemeClr val="tx1"/>
                </a:solidFill>
              </a:ln>
              <a:solidFill>
                <a:schemeClr val="bg1"/>
              </a:solidFill>
            </a:endParaRPr>
          </a:p>
        </p:txBody>
      </p:sp>
      <p:pic>
        <p:nvPicPr>
          <p:cNvPr id="3" name="Picture 5"/>
          <p:cNvPicPr>
            <a:picLocks noChangeAspect="1" noChangeArrowheads="1"/>
          </p:cNvPicPr>
          <p:nvPr/>
        </p:nvPicPr>
        <p:blipFill>
          <a:blip r:embed="rId2" cstate="print"/>
          <a:srcRect/>
          <a:stretch>
            <a:fillRect/>
          </a:stretch>
        </p:blipFill>
        <p:spPr bwMode="auto">
          <a:xfrm>
            <a:off x="539552" y="476672"/>
            <a:ext cx="3744416" cy="5040560"/>
          </a:xfrm>
          <a:prstGeom prst="roundRect">
            <a:avLst/>
          </a:prstGeom>
          <a:noFill/>
          <a:ln w="50800">
            <a:noFill/>
            <a:miter lim="800000"/>
            <a:headEnd/>
            <a:tailEnd/>
          </a:ln>
          <a:effectLst>
            <a:glow rad="228600">
              <a:schemeClr val="accent2">
                <a:satMod val="175000"/>
                <a:alpha val="40000"/>
              </a:schemeClr>
            </a:glow>
            <a:softEdge rad="12700"/>
          </a:effectLst>
        </p:spPr>
      </p:pic>
    </p:spTree>
  </p:cSld>
  <p:clrMapOvr>
    <a:masterClrMapping/>
  </p:clrMapOvr>
  <p:transition spd="med" advClick="0" advTm="10000">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24744"/>
            <a:ext cx="7920880" cy="710952"/>
          </a:xfrm>
        </p:spPr>
        <p:txBody>
          <a:bodyPr>
            <a:noAutofit/>
          </a:bodyPr>
          <a:lstStyle/>
          <a:p>
            <a:r>
              <a:rPr lang="ru-RU" sz="3200" b="1" dirty="0" smtClean="0">
                <a:ln>
                  <a:solidFill>
                    <a:schemeClr val="tx1"/>
                  </a:solidFill>
                </a:ln>
                <a:solidFill>
                  <a:schemeClr val="bg1"/>
                </a:solidFill>
              </a:rPr>
              <a:t>Календарь природы совмещён с уголком природы. Дети отмечают сезонные изменения в погоде</a:t>
            </a:r>
            <a:endParaRPr lang="ru-RU" sz="3200" b="1" dirty="0">
              <a:ln>
                <a:solidFill>
                  <a:schemeClr val="tx1"/>
                </a:solidFill>
              </a:ln>
              <a:solidFill>
                <a:schemeClr val="bg1"/>
              </a:solidFill>
            </a:endParaRPr>
          </a:p>
        </p:txBody>
      </p:sp>
      <p:pic>
        <p:nvPicPr>
          <p:cNvPr id="4" name="Picture 5"/>
          <p:cNvPicPr>
            <a:picLocks noChangeAspect="1" noChangeArrowheads="1"/>
          </p:cNvPicPr>
          <p:nvPr/>
        </p:nvPicPr>
        <p:blipFill>
          <a:blip r:embed="rId2" cstate="print">
            <a:lum bright="22000" contrast="24000"/>
          </a:blip>
          <a:srcRect l="2251" t="8909" b="2319"/>
          <a:stretch>
            <a:fillRect/>
          </a:stretch>
        </p:blipFill>
        <p:spPr bwMode="auto">
          <a:xfrm>
            <a:off x="2411760" y="2492896"/>
            <a:ext cx="4651714" cy="3168352"/>
          </a:xfrm>
          <a:prstGeom prst="roundRect">
            <a:avLst/>
          </a:prstGeom>
          <a:noFill/>
          <a:ln w="50800">
            <a:noFill/>
            <a:miter lim="800000"/>
            <a:headEnd/>
            <a:tailEnd/>
          </a:ln>
          <a:effectLst>
            <a:glow rad="228600">
              <a:schemeClr val="accent2">
                <a:satMod val="175000"/>
                <a:alpha val="40000"/>
              </a:schemeClr>
            </a:glow>
          </a:effectLst>
        </p:spPr>
      </p:pic>
    </p:spTree>
  </p:cSld>
  <p:clrMapOvr>
    <a:masterClrMapping/>
  </p:clrMapOvr>
  <p:transition spd="med" advClick="0" advTm="10000">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229600" cy="2304256"/>
          </a:xfrm>
        </p:spPr>
        <p:txBody>
          <a:bodyPr>
            <a:normAutofit/>
          </a:bodyPr>
          <a:lstStyle/>
          <a:p>
            <a:r>
              <a:rPr lang="ru-RU" sz="3200" b="1" dirty="0" smtClean="0">
                <a:ln>
                  <a:solidFill>
                    <a:schemeClr val="tx1"/>
                  </a:solidFill>
                </a:ln>
                <a:solidFill>
                  <a:schemeClr val="bg1"/>
                </a:solidFill>
              </a:rPr>
              <a:t>Дневник наблюдений служит для регистрации явлений, а также динамики изменений какого-то объекта.</a:t>
            </a:r>
            <a:endParaRPr lang="ru-RU" sz="3200" b="1" dirty="0">
              <a:ln>
                <a:solidFill>
                  <a:schemeClr val="tx1"/>
                </a:solidFill>
              </a:ln>
              <a:solidFill>
                <a:schemeClr val="bg1"/>
              </a:solidFill>
            </a:endParaRPr>
          </a:p>
        </p:txBody>
      </p:sp>
      <p:pic>
        <p:nvPicPr>
          <p:cNvPr id="3" name="Picture 4"/>
          <p:cNvPicPr>
            <a:picLocks noChangeAspect="1" noChangeArrowheads="1"/>
          </p:cNvPicPr>
          <p:nvPr/>
        </p:nvPicPr>
        <p:blipFill>
          <a:blip r:embed="rId2" cstate="print">
            <a:lum bright="5000" contrast="48000"/>
          </a:blip>
          <a:srcRect l="1001" t="4501" r="3626" b="4501"/>
          <a:stretch>
            <a:fillRect/>
          </a:stretch>
        </p:blipFill>
        <p:spPr bwMode="auto">
          <a:xfrm>
            <a:off x="2627784" y="2348880"/>
            <a:ext cx="4528195" cy="3240360"/>
          </a:xfrm>
          <a:prstGeom prst="roundRect">
            <a:avLst/>
          </a:prstGeom>
          <a:noFill/>
          <a:ln w="50800">
            <a:noFill/>
            <a:miter lim="800000"/>
            <a:headEnd/>
            <a:tailEnd/>
          </a:ln>
          <a:effectLst>
            <a:glow rad="228600">
              <a:schemeClr val="accent2">
                <a:satMod val="175000"/>
                <a:alpha val="40000"/>
              </a:schemeClr>
            </a:glow>
          </a:effectLst>
        </p:spPr>
      </p:pic>
    </p:spTree>
  </p:cSld>
  <p:clrMapOvr>
    <a:masterClrMapping/>
  </p:clrMapOvr>
  <p:transition spd="med" advClick="0" advTm="10000">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n>
                  <a:solidFill>
                    <a:schemeClr val="tx1"/>
                  </a:solidFill>
                </a:ln>
                <a:solidFill>
                  <a:srgbClr val="FF0000"/>
                </a:solidFill>
              </a:rPr>
              <a:t>3.Педагогические принципы.</a:t>
            </a:r>
            <a:endParaRPr lang="ru-RU" sz="3200" dirty="0">
              <a:ln>
                <a:solidFill>
                  <a:schemeClr val="tx1"/>
                </a:solidFill>
              </a:ln>
              <a:solidFill>
                <a:srgbClr val="FF0000"/>
              </a:solidFill>
            </a:endParaRPr>
          </a:p>
        </p:txBody>
      </p:sp>
      <p:sp>
        <p:nvSpPr>
          <p:cNvPr id="3" name="Прямоугольник 2"/>
          <p:cNvSpPr/>
          <p:nvPr/>
        </p:nvSpPr>
        <p:spPr>
          <a:xfrm>
            <a:off x="3203848" y="1484784"/>
            <a:ext cx="3312368" cy="3785652"/>
          </a:xfrm>
          <a:prstGeom prst="rect">
            <a:avLst/>
          </a:prstGeom>
        </p:spPr>
        <p:txBody>
          <a:bodyPr wrap="square">
            <a:spAutoFit/>
          </a:bodyPr>
          <a:lstStyle/>
          <a:p>
            <a:pPr marL="342900" indent="-342900" algn="just" fontAlgn="base">
              <a:spcBef>
                <a:spcPct val="0"/>
              </a:spcBef>
              <a:spcAft>
                <a:spcPct val="0"/>
              </a:spcAft>
              <a:buFont typeface="+mj-lt"/>
              <a:buAutoNum type="arabicPeriod"/>
            </a:pPr>
            <a:r>
              <a:rPr lang="ru-RU" sz="2400" b="1" dirty="0" smtClean="0">
                <a:latin typeface="Times New Roman" pitchFamily="18" charset="0"/>
                <a:ea typeface="Times New Roman" pitchFamily="18" charset="0"/>
                <a:cs typeface="Times New Roman" pitchFamily="18" charset="0"/>
              </a:rPr>
              <a:t>Научность.</a:t>
            </a:r>
            <a:r>
              <a:rPr lang="ru-RU" sz="2400" b="1" dirty="0" smtClean="0">
                <a:latin typeface="Times New Roman" pitchFamily="18" charset="0"/>
                <a:cs typeface="Times New Roman" pitchFamily="18" charset="0"/>
              </a:rPr>
              <a:t>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Доступность.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Гуманность.</a:t>
            </a:r>
            <a:endParaRPr lang="ru-RU" sz="2400" dirty="0" smtClean="0">
              <a:latin typeface="Times New Roman" pitchFamily="18" charset="0"/>
              <a:cs typeface="Times New Roman" pitchFamily="18" charset="0"/>
            </a:endParaRPr>
          </a:p>
          <a:p>
            <a:pPr marL="342900" indent="-342900" algn="just" fontAlgn="base">
              <a:spcBef>
                <a:spcPct val="0"/>
              </a:spcBef>
              <a:spcAft>
                <a:spcPct val="0"/>
              </a:spcAft>
              <a:buFont typeface="+mj-lt"/>
              <a:buAutoNum type="arabicPeriod"/>
            </a:pPr>
            <a:r>
              <a:rPr lang="ru-RU" sz="2400" b="1" dirty="0" err="1" smtClean="0">
                <a:latin typeface="Times New Roman" pitchFamily="18" charset="0"/>
                <a:cs typeface="Times New Roman" pitchFamily="18" charset="0"/>
              </a:rPr>
              <a:t>Прогностичность</a:t>
            </a:r>
            <a:r>
              <a:rPr lang="ru-RU" sz="2400" b="1" dirty="0" smtClean="0">
                <a:latin typeface="Times New Roman" pitchFamily="18" charset="0"/>
                <a:cs typeface="Times New Roman" pitchFamily="18" charset="0"/>
              </a:rPr>
              <a:t>.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Деятельность.</a:t>
            </a:r>
            <a:r>
              <a:rPr lang="ru-RU" sz="2400" dirty="0" smtClean="0">
                <a:latin typeface="Times New Roman" pitchFamily="18" charset="0"/>
                <a:cs typeface="Times New Roman" pitchFamily="18" charset="0"/>
              </a:rPr>
              <a:t>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Интеграция.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Целостность.</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Конструктивизм.</a:t>
            </a:r>
            <a:endParaRPr lang="ru-RU" sz="2400" dirty="0" smtClean="0">
              <a:latin typeface="Times New Roman" pitchFamily="18" charset="0"/>
              <a:cs typeface="Times New Roman" pitchFamily="18" charset="0"/>
            </a:endParaRP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Регионализм. </a:t>
            </a:r>
          </a:p>
          <a:p>
            <a:pPr marL="342900" indent="-342900" algn="just" fontAlgn="base">
              <a:spcBef>
                <a:spcPct val="0"/>
              </a:spcBef>
              <a:spcAft>
                <a:spcPct val="0"/>
              </a:spcAft>
              <a:buFont typeface="+mj-lt"/>
              <a:buAutoNum type="arabicPeriod"/>
            </a:pPr>
            <a:r>
              <a:rPr lang="ru-RU" sz="2400" b="1" dirty="0" smtClean="0">
                <a:latin typeface="Times New Roman" pitchFamily="18" charset="0"/>
                <a:cs typeface="Times New Roman" pitchFamily="18" charset="0"/>
              </a:rPr>
              <a:t> Системность.</a:t>
            </a:r>
            <a:endParaRPr lang="ru-RU" sz="2400" dirty="0" smtClean="0">
              <a:latin typeface="Times New Roman" pitchFamily="18" charset="0"/>
              <a:cs typeface="Times New Roman" pitchFamily="18" charset="0"/>
            </a:endParaRPr>
          </a:p>
        </p:txBody>
      </p:sp>
    </p:spTree>
  </p:cSld>
  <p:clrMapOvr>
    <a:masterClrMapping/>
  </p:clrMapOvr>
  <p:transition spd="med" advClick="0" advTm="20000">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n>
                  <a:solidFill>
                    <a:schemeClr val="tx1"/>
                  </a:solidFill>
                </a:ln>
                <a:solidFill>
                  <a:srgbClr val="FF0000"/>
                </a:solidFill>
              </a:rPr>
              <a:t>4. Взаимодействие детского сада и семьи .</a:t>
            </a:r>
            <a:endParaRPr lang="ru-RU" sz="3200" b="1" dirty="0">
              <a:ln>
                <a:solidFill>
                  <a:schemeClr val="tx1"/>
                </a:solidFill>
              </a:ln>
              <a:solidFill>
                <a:srgbClr val="FF0000"/>
              </a:solidFill>
            </a:endParaRPr>
          </a:p>
        </p:txBody>
      </p:sp>
      <p:sp>
        <p:nvSpPr>
          <p:cNvPr id="5" name="Содержимое 4"/>
          <p:cNvSpPr>
            <a:spLocks noGrp="1"/>
          </p:cNvSpPr>
          <p:nvPr>
            <p:ph idx="1"/>
          </p:nvPr>
        </p:nvSpPr>
        <p:spPr>
          <a:xfrm>
            <a:off x="467544" y="1340768"/>
            <a:ext cx="8229600" cy="4525963"/>
          </a:xfrm>
        </p:spPr>
        <p:txBody>
          <a:bodyPr>
            <a:normAutofit/>
          </a:bodyPr>
          <a:lstStyle/>
          <a:p>
            <a:pPr marL="0" indent="450000" algn="just">
              <a:spcBef>
                <a:spcPts val="0"/>
              </a:spcBef>
              <a:buNone/>
            </a:pPr>
            <a:r>
              <a:rPr lang="ru-RU" sz="3000" dirty="0" smtClean="0"/>
              <a:t>Впервые во ФГОС  ДО подчёркивается , что родители, семья являются участниками образовательных отношений.</a:t>
            </a:r>
          </a:p>
          <a:p>
            <a:pPr marL="0" indent="450000" algn="just">
              <a:spcBef>
                <a:spcPts val="0"/>
              </a:spcBef>
              <a:buNone/>
            </a:pPr>
            <a:r>
              <a:rPr lang="ru-RU" sz="3000" dirty="0" smtClean="0"/>
              <a:t>Родители становятся единомышленниками. Создаю обстановку доверия и сотрудничества. Педагогическое взаимодействие стараюсь строить не только в одном направлении (от </a:t>
            </a:r>
            <a:r>
              <a:rPr lang="ru-RU" sz="3000" dirty="0" err="1" smtClean="0"/>
              <a:t>д</a:t>
            </a:r>
            <a:r>
              <a:rPr lang="ru-RU" sz="3000" dirty="0" smtClean="0"/>
              <a:t>/с к родителям) , а навстречу от родителей к детскому саду.</a:t>
            </a:r>
            <a:endParaRPr lang="ru-RU" sz="3000" dirty="0"/>
          </a:p>
        </p:txBody>
      </p:sp>
      <p:sp>
        <p:nvSpPr>
          <p:cNvPr id="6" name="Заголовок 1"/>
          <p:cNvSpPr txBox="1">
            <a:spLocks/>
          </p:cNvSpPr>
          <p:nvPr/>
        </p:nvSpPr>
        <p:spPr>
          <a:xfrm>
            <a:off x="4932040" y="1556792"/>
            <a:ext cx="3995936" cy="338437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advClick="0" advTm="25000">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1143000"/>
          </a:xfrm>
        </p:spPr>
        <p:txBody>
          <a:bodyPr>
            <a:normAutofit/>
          </a:bodyPr>
          <a:lstStyle/>
          <a:p>
            <a:r>
              <a:rPr lang="ru-RU" sz="3000" b="1" dirty="0" smtClean="0">
                <a:ln>
                  <a:solidFill>
                    <a:schemeClr val="tx1"/>
                  </a:solidFill>
                </a:ln>
                <a:solidFill>
                  <a:srgbClr val="FFFF00"/>
                </a:solidFill>
              </a:rPr>
              <a:t>Совместная деятельность детей и родителей.</a:t>
            </a:r>
            <a:endParaRPr lang="ru-RU" sz="3000" b="1" dirty="0">
              <a:ln>
                <a:solidFill>
                  <a:schemeClr val="tx1"/>
                </a:solidFill>
              </a:ln>
              <a:solidFill>
                <a:srgbClr val="FFFF00"/>
              </a:solidFill>
            </a:endParaRPr>
          </a:p>
        </p:txBody>
      </p:sp>
      <p:pic>
        <p:nvPicPr>
          <p:cNvPr id="3" name="Picture 2"/>
          <p:cNvPicPr>
            <a:picLocks noChangeAspect="1" noChangeArrowheads="1"/>
          </p:cNvPicPr>
          <p:nvPr/>
        </p:nvPicPr>
        <p:blipFill>
          <a:blip r:embed="rId2" cstate="print"/>
          <a:srcRect/>
          <a:stretch>
            <a:fillRect/>
          </a:stretch>
        </p:blipFill>
        <p:spPr bwMode="auto">
          <a:xfrm>
            <a:off x="1259632" y="1556792"/>
            <a:ext cx="6624736" cy="3678067"/>
          </a:xfrm>
          <a:prstGeom prst="roundRect">
            <a:avLst/>
          </a:prstGeom>
          <a:noFill/>
          <a:ln w="76200">
            <a:noFill/>
            <a:miter lim="800000"/>
            <a:headEnd/>
            <a:tailEnd/>
          </a:ln>
          <a:effectLst>
            <a:softEdge rad="317500"/>
          </a:effectLst>
        </p:spPr>
      </p:pic>
    </p:spTree>
  </p:cSld>
  <p:clrMapOvr>
    <a:masterClrMapping/>
  </p:clrMapOvr>
  <p:transition spd="med" advClick="0" advTm="7000">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DDFF"/>
        </a:solidFill>
        <a:effectLst/>
      </p:bgPr>
    </p:bg>
    <p:spTree>
      <p:nvGrpSpPr>
        <p:cNvPr id="1" name=""/>
        <p:cNvGrpSpPr/>
        <p:nvPr/>
      </p:nvGrpSpPr>
      <p:grpSpPr>
        <a:xfrm>
          <a:off x="0" y="0"/>
          <a:ext cx="0" cy="0"/>
          <a:chOff x="0" y="0"/>
          <a:chExt cx="0" cy="0"/>
        </a:xfrm>
      </p:grpSpPr>
      <p:pic>
        <p:nvPicPr>
          <p:cNvPr id="1026" name="Picture 2" descr="F:\IMG_20141204_110818.jpg"/>
          <p:cNvPicPr>
            <a:picLocks noChangeAspect="1" noChangeArrowheads="1"/>
          </p:cNvPicPr>
          <p:nvPr/>
        </p:nvPicPr>
        <p:blipFill>
          <a:blip r:embed="rId2" cstate="print"/>
          <a:srcRect l="8369"/>
          <a:stretch>
            <a:fillRect/>
          </a:stretch>
        </p:blipFill>
        <p:spPr bwMode="auto">
          <a:xfrm>
            <a:off x="1979712" y="980728"/>
            <a:ext cx="5544616" cy="4158462"/>
          </a:xfrm>
          <a:prstGeom prst="roundRect">
            <a:avLst/>
          </a:prstGeom>
          <a:noFill/>
          <a:ln w="76200">
            <a:noFill/>
          </a:ln>
          <a:effectLst>
            <a:glow rad="101600">
              <a:schemeClr val="accent5">
                <a:lumMod val="75000"/>
                <a:alpha val="60000"/>
              </a:schemeClr>
            </a:glow>
            <a:softEdge rad="63500"/>
          </a:effectLst>
        </p:spPr>
      </p:pic>
    </p:spTree>
  </p:cSld>
  <p:clrMapOvr>
    <a:masterClrMapping/>
  </p:clrMapOvr>
  <p:transition spd="med" advClick="0" advTm="5000">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2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1412776"/>
            <a:ext cx="7531200" cy="3369556"/>
          </a:xfrm>
        </p:spPr>
        <p:txBody>
          <a:bodyPr>
            <a:normAutofit fontScale="90000"/>
          </a:bodyPr>
          <a:lstStyle/>
          <a:p>
            <a:r>
              <a:rPr lang="ru-RU" sz="2700" spc="200" dirty="0" smtClean="0"/>
              <a:t>Сколько всех на небе звёзд?</a:t>
            </a:r>
            <a:br>
              <a:rPr lang="ru-RU" sz="2700" spc="200" dirty="0" smtClean="0"/>
            </a:br>
            <a:r>
              <a:rPr lang="ru-RU" sz="2700" spc="200" dirty="0" smtClean="0"/>
              <a:t>Как устроен длинный мост?</a:t>
            </a:r>
            <a:br>
              <a:rPr lang="ru-RU" sz="2700" spc="200" dirty="0" smtClean="0"/>
            </a:br>
            <a:r>
              <a:rPr lang="ru-RU" sz="2700" spc="200" dirty="0" smtClean="0"/>
              <a:t>Кто живёт на самой </a:t>
            </a:r>
            <a:br>
              <a:rPr lang="ru-RU" sz="2700" spc="200" dirty="0" smtClean="0"/>
            </a:br>
            <a:r>
              <a:rPr lang="ru-RU" sz="2700" spc="200" dirty="0" smtClean="0"/>
              <a:t>солнечной планете?</a:t>
            </a:r>
            <a:br>
              <a:rPr lang="ru-RU" sz="2700" spc="200" dirty="0" smtClean="0"/>
            </a:br>
            <a:r>
              <a:rPr lang="ru-RU" sz="2700" spc="200" dirty="0" smtClean="0"/>
              <a:t>Как железо добывают?</a:t>
            </a:r>
            <a:br>
              <a:rPr lang="ru-RU" sz="2700" spc="200" dirty="0" smtClean="0"/>
            </a:br>
            <a:r>
              <a:rPr lang="ru-RU" sz="2700" spc="200" dirty="0" smtClean="0"/>
              <a:t>Как микробов изучают?</a:t>
            </a:r>
            <a:br>
              <a:rPr lang="ru-RU" sz="2700" spc="200" dirty="0" smtClean="0"/>
            </a:br>
            <a:r>
              <a:rPr lang="ru-RU" sz="2700" spc="200" dirty="0" smtClean="0"/>
              <a:t>Как растёт на грядке лук?</a:t>
            </a:r>
            <a:br>
              <a:rPr lang="ru-RU" sz="2700" spc="200" dirty="0" smtClean="0"/>
            </a:br>
            <a:r>
              <a:rPr lang="ru-RU" sz="2700" spc="200" dirty="0" smtClean="0"/>
              <a:t>Воду для чего на грядку льют? </a:t>
            </a:r>
            <a:br>
              <a:rPr lang="ru-RU" sz="2700" spc="200" dirty="0" smtClean="0"/>
            </a:br>
            <a:r>
              <a:rPr lang="ru-RU" sz="2700" spc="200" dirty="0" smtClean="0"/>
              <a:t>Всё узнать помогут</a:t>
            </a:r>
            <a:br>
              <a:rPr lang="ru-RU" sz="2700" spc="200" dirty="0" smtClean="0"/>
            </a:br>
            <a:r>
              <a:rPr lang="ru-RU" sz="2700" u="sng" spc="200" dirty="0" smtClean="0"/>
              <a:t>Добрые советы и эксперименты!</a:t>
            </a:r>
            <a:r>
              <a:rPr lang="ru-RU" u="sng" dirty="0" smtClean="0"/>
              <a:t/>
            </a:r>
            <a:br>
              <a:rPr lang="ru-RU" u="sng" dirty="0" smtClean="0"/>
            </a:br>
            <a:endParaRPr lang="ru-RU" i="1" spc="400" dirty="0">
              <a:solidFill>
                <a:srgbClr val="002060"/>
              </a:solidFill>
              <a:effectLst>
                <a:outerShdw blurRad="38100" dist="38100" dir="2700000" algn="tl">
                  <a:srgbClr val="000000">
                    <a:alpha val="43137"/>
                  </a:srgbClr>
                </a:outerShdw>
              </a:effectLst>
            </a:endParaRPr>
          </a:p>
        </p:txBody>
      </p:sp>
    </p:spTree>
  </p:cSld>
  <p:clrMapOvr>
    <a:masterClrMapping/>
  </p:clrMapOvr>
  <p:transition spd="med" advClick="0" advTm="15000">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1DEF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n>
                  <a:solidFill>
                    <a:schemeClr val="tx1"/>
                  </a:solidFill>
                </a:ln>
                <a:solidFill>
                  <a:srgbClr val="FFFF00"/>
                </a:solidFill>
              </a:rPr>
              <a:t>Совместная деятельность родителей, </a:t>
            </a:r>
            <a:br>
              <a:rPr lang="ru-RU" sz="3200" b="1" dirty="0" smtClean="0">
                <a:ln>
                  <a:solidFill>
                    <a:schemeClr val="tx1"/>
                  </a:solidFill>
                </a:ln>
                <a:solidFill>
                  <a:srgbClr val="FFFF00"/>
                </a:solidFill>
              </a:rPr>
            </a:br>
            <a:r>
              <a:rPr lang="ru-RU" sz="3200" b="1" dirty="0" smtClean="0">
                <a:ln>
                  <a:solidFill>
                    <a:schemeClr val="tx1"/>
                  </a:solidFill>
                </a:ln>
                <a:solidFill>
                  <a:srgbClr val="FFFF00"/>
                </a:solidFill>
              </a:rPr>
              <a:t>детей и воспитателя «Зимние забавы» .</a:t>
            </a:r>
            <a:endParaRPr lang="ru-RU" sz="3200" b="1" dirty="0">
              <a:ln>
                <a:solidFill>
                  <a:schemeClr val="tx1"/>
                </a:solidFill>
              </a:ln>
              <a:solidFill>
                <a:srgbClr val="FFFF00"/>
              </a:solidFill>
            </a:endParaRPr>
          </a:p>
        </p:txBody>
      </p:sp>
      <p:pic>
        <p:nvPicPr>
          <p:cNvPr id="2050" name="Picture 2" descr="F:\фото д. сад\IMG_20150131_143421.jpg"/>
          <p:cNvPicPr>
            <a:picLocks noChangeAspect="1" noChangeArrowheads="1"/>
          </p:cNvPicPr>
          <p:nvPr/>
        </p:nvPicPr>
        <p:blipFill>
          <a:blip r:embed="rId2" cstate="print">
            <a:lum bright="10000" contrast="10000"/>
          </a:blip>
          <a:srcRect/>
          <a:stretch>
            <a:fillRect/>
          </a:stretch>
        </p:blipFill>
        <p:spPr bwMode="auto">
          <a:xfrm>
            <a:off x="2411760" y="1772816"/>
            <a:ext cx="5184576" cy="3888432"/>
          </a:xfrm>
          <a:prstGeom prst="roundRect">
            <a:avLst/>
          </a:prstGeom>
          <a:noFill/>
          <a:effectLst>
            <a:glow rad="228600">
              <a:schemeClr val="accent1">
                <a:lumMod val="75000"/>
                <a:alpha val="40000"/>
              </a:schemeClr>
            </a:glow>
          </a:effectLst>
        </p:spPr>
      </p:pic>
    </p:spTree>
  </p:cSld>
  <p:clrMapOvr>
    <a:masterClrMapping/>
  </p:clrMapOvr>
  <p:transition spd="med" advClick="0" advTm="7000">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sz="3200" b="1" dirty="0" smtClean="0">
                <a:ln>
                  <a:solidFill>
                    <a:schemeClr val="tx1"/>
                  </a:solidFill>
                </a:ln>
                <a:solidFill>
                  <a:srgbClr val="FF0000"/>
                </a:solidFill>
              </a:rPr>
              <a:t>5. Средства работы.</a:t>
            </a:r>
            <a:endParaRPr lang="ru-RU" sz="3200" dirty="0">
              <a:ln>
                <a:solidFill>
                  <a:schemeClr val="tx1"/>
                </a:solidFill>
              </a:ln>
              <a:solidFill>
                <a:srgbClr val="FF0000"/>
              </a:solidFill>
            </a:endParaRPr>
          </a:p>
        </p:txBody>
      </p:sp>
      <p:sp>
        <p:nvSpPr>
          <p:cNvPr id="4" name="Содержимое 3"/>
          <p:cNvSpPr>
            <a:spLocks noGrp="1"/>
          </p:cNvSpPr>
          <p:nvPr>
            <p:ph idx="1"/>
          </p:nvPr>
        </p:nvSpPr>
        <p:spPr>
          <a:xfrm>
            <a:off x="467544" y="1268760"/>
            <a:ext cx="8229600" cy="4525963"/>
          </a:xfrm>
        </p:spPr>
        <p:txBody>
          <a:bodyPr>
            <a:normAutofit fontScale="92500" lnSpcReduction="20000"/>
          </a:bodyPr>
          <a:lstStyle/>
          <a:p>
            <a:pPr>
              <a:buFont typeface="Wingdings" pitchFamily="2" charset="2"/>
              <a:buChar char="ü"/>
            </a:pPr>
            <a:r>
              <a:rPr lang="ru-RU" b="1" dirty="0" smtClean="0">
                <a:latin typeface="Times New Roman" pitchFamily="18" charset="0"/>
                <a:cs typeface="Times New Roman" pitchFamily="18" charset="0"/>
              </a:rPr>
              <a:t>методическая и научно-популярная литература, журналы;</a:t>
            </a:r>
          </a:p>
          <a:p>
            <a:pPr>
              <a:buFont typeface="Wingdings" pitchFamily="2" charset="2"/>
              <a:buChar char="ü"/>
            </a:pPr>
            <a:r>
              <a:rPr lang="ru-RU" b="1" dirty="0" smtClean="0">
                <a:latin typeface="Times New Roman" pitchFamily="18" charset="0"/>
                <a:cs typeface="Times New Roman" pitchFamily="18" charset="0"/>
              </a:rPr>
              <a:t>занимательный материал: загадки, приметы, пословицы, поговорки;</a:t>
            </a:r>
          </a:p>
          <a:p>
            <a:pPr>
              <a:buFont typeface="Wingdings" pitchFamily="2" charset="2"/>
              <a:buChar char="ü"/>
            </a:pPr>
            <a:r>
              <a:rPr lang="ru-RU" b="1" dirty="0" smtClean="0">
                <a:latin typeface="Times New Roman" pitchFamily="18" charset="0"/>
                <a:cs typeface="Times New Roman" pitchFamily="18" charset="0"/>
              </a:rPr>
              <a:t>предметы театрализованной деятельности;</a:t>
            </a:r>
          </a:p>
          <a:p>
            <a:pPr lvl="0">
              <a:buFont typeface="Wingdings" pitchFamily="2" charset="2"/>
              <a:buChar char="ü"/>
            </a:pPr>
            <a:r>
              <a:rPr lang="ru-RU" b="1" dirty="0" smtClean="0">
                <a:latin typeface="Times New Roman" pitchFamily="18" charset="0"/>
                <a:cs typeface="Times New Roman" pitchFamily="18" charset="0"/>
              </a:rPr>
              <a:t>произведения детской художественной литературы;</a:t>
            </a:r>
          </a:p>
          <a:p>
            <a:pPr lvl="0">
              <a:buFont typeface="Wingdings" pitchFamily="2" charset="2"/>
              <a:buChar char="ü"/>
            </a:pPr>
            <a:r>
              <a:rPr lang="ru-RU" b="1" dirty="0" smtClean="0">
                <a:latin typeface="Times New Roman" pitchFamily="18" charset="0"/>
                <a:cs typeface="Times New Roman" pitchFamily="18" charset="0"/>
              </a:rPr>
              <a:t>иллюстрации явлений природы; </a:t>
            </a:r>
          </a:p>
          <a:p>
            <a:pPr lvl="0">
              <a:buFont typeface="Wingdings" pitchFamily="2" charset="2"/>
              <a:buChar char="ü"/>
            </a:pPr>
            <a:r>
              <a:rPr lang="ru-RU" b="1" dirty="0" smtClean="0">
                <a:latin typeface="Times New Roman" pitchFamily="18" charset="0"/>
                <a:cs typeface="Times New Roman" pitchFamily="18" charset="0"/>
              </a:rPr>
              <a:t>наглядный материал;</a:t>
            </a:r>
          </a:p>
          <a:p>
            <a:pPr lvl="0">
              <a:buFont typeface="Wingdings" pitchFamily="2" charset="2"/>
              <a:buChar char="ü"/>
            </a:pPr>
            <a:r>
              <a:rPr lang="ru-RU" b="1" dirty="0" smtClean="0">
                <a:latin typeface="Times New Roman" pitchFamily="18" charset="0"/>
                <a:cs typeface="Times New Roman" pitchFamily="18" charset="0"/>
              </a:rPr>
              <a:t>оборудование.</a:t>
            </a:r>
          </a:p>
          <a:p>
            <a:endParaRPr lang="ru-RU" dirty="0"/>
          </a:p>
        </p:txBody>
      </p:sp>
    </p:spTree>
  </p:cSld>
  <p:clrMapOvr>
    <a:masterClrMapping/>
  </p:clrMapOvr>
  <p:transition spd="med" advClick="0" advTm="20000">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n>
                  <a:solidFill>
                    <a:schemeClr val="tx1"/>
                  </a:solidFill>
                </a:ln>
                <a:solidFill>
                  <a:srgbClr val="FF0000"/>
                </a:solidFill>
              </a:rPr>
              <a:t>6. Формы работы:</a:t>
            </a:r>
            <a:endParaRPr lang="ru-RU" sz="3600" dirty="0">
              <a:ln>
                <a:solidFill>
                  <a:schemeClr val="tx1"/>
                </a:solidFill>
              </a:ln>
              <a:solidFill>
                <a:srgbClr val="FF0000"/>
              </a:solidFill>
            </a:endParaRPr>
          </a:p>
        </p:txBody>
      </p:sp>
      <p:sp>
        <p:nvSpPr>
          <p:cNvPr id="3" name="Содержимое 2"/>
          <p:cNvSpPr>
            <a:spLocks noGrp="1"/>
          </p:cNvSpPr>
          <p:nvPr>
            <p:ph idx="1"/>
          </p:nvPr>
        </p:nvSpPr>
        <p:spPr/>
        <p:txBody>
          <a:bodyPr/>
          <a:lstStyle/>
          <a:p>
            <a:pPr>
              <a:buNone/>
            </a:pPr>
            <a:r>
              <a:rPr lang="ru-RU" sz="2800" b="1" dirty="0" smtClean="0">
                <a:latin typeface="Times New Roman" pitchFamily="18" charset="0"/>
                <a:cs typeface="Times New Roman" pitchFamily="18" charset="0"/>
              </a:rPr>
              <a:t>1. НОД разных видов.</a:t>
            </a:r>
          </a:p>
          <a:p>
            <a:pPr>
              <a:buNone/>
            </a:pPr>
            <a:r>
              <a:rPr lang="ru-RU" sz="2800" b="1" dirty="0" smtClean="0">
                <a:latin typeface="Times New Roman" pitchFamily="18" charset="0"/>
                <a:cs typeface="Times New Roman" pitchFamily="18" charset="0"/>
              </a:rPr>
              <a:t>2. Совместная деятельность педагога с детьми.</a:t>
            </a:r>
          </a:p>
          <a:p>
            <a:pPr>
              <a:buNone/>
            </a:pPr>
            <a:r>
              <a:rPr lang="ru-RU" sz="2800" b="1" dirty="0" smtClean="0">
                <a:latin typeface="Times New Roman" pitchFamily="18" charset="0"/>
                <a:cs typeface="Times New Roman" pitchFamily="18" charset="0"/>
              </a:rPr>
              <a:t>3. Самостоятельная деятельность детей.</a:t>
            </a:r>
            <a:endParaRPr lang="ru-RU" sz="2800" dirty="0" smtClean="0">
              <a:latin typeface="Times New Roman" pitchFamily="18" charset="0"/>
              <a:cs typeface="Times New Roman" pitchFamily="18" charset="0"/>
            </a:endParaRPr>
          </a:p>
        </p:txBody>
      </p:sp>
    </p:spTree>
  </p:cSld>
  <p:clrMapOvr>
    <a:masterClrMapping/>
  </p:clrMapOvr>
  <p:transition spd="med" advClick="0" advTm="10000">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n>
                  <a:solidFill>
                    <a:schemeClr val="tx1"/>
                  </a:solidFill>
                </a:ln>
                <a:solidFill>
                  <a:srgbClr val="FFFF00"/>
                </a:solidFill>
              </a:rPr>
              <a:t>Наблюдения  за жизнью растений.</a:t>
            </a:r>
            <a:endParaRPr lang="ru-RU" sz="3200" b="1" dirty="0">
              <a:ln>
                <a:solidFill>
                  <a:schemeClr val="tx1"/>
                </a:solidFill>
              </a:ln>
              <a:solidFill>
                <a:srgbClr val="FFFF00"/>
              </a:solidFill>
            </a:endParaRPr>
          </a:p>
        </p:txBody>
      </p:sp>
      <p:pic>
        <p:nvPicPr>
          <p:cNvPr id="4" name="Содержимое 3" descr="последние 005.jpg"/>
          <p:cNvPicPr>
            <a:picLocks noGrp="1" noChangeAspect="1"/>
          </p:cNvPicPr>
          <p:nvPr>
            <p:ph idx="1"/>
          </p:nvPr>
        </p:nvPicPr>
        <p:blipFill>
          <a:blip r:embed="rId2" cstate="print"/>
          <a:stretch>
            <a:fillRect/>
          </a:stretch>
        </p:blipFill>
        <p:spPr>
          <a:xfrm>
            <a:off x="2123728" y="1556792"/>
            <a:ext cx="5105541" cy="3829156"/>
          </a:xfrm>
          <a:prstGeom prst="roundRect">
            <a:avLst/>
          </a:prstGeom>
          <a:ln>
            <a:noFill/>
          </a:ln>
          <a:effectLst>
            <a:softEdge rad="127000"/>
          </a:effectLst>
        </p:spPr>
      </p:pic>
    </p:spTree>
  </p:cSld>
  <p:clrMapOvr>
    <a:masterClrMapping/>
  </p:clrMapOvr>
  <p:transition spd="med" advClick="0" advTm="7000">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smtClean="0">
                <a:ln>
                  <a:solidFill>
                    <a:schemeClr val="tx1"/>
                  </a:solidFill>
                </a:ln>
                <a:solidFill>
                  <a:srgbClr val="FFFF00"/>
                </a:solidFill>
              </a:rPr>
              <a:t>Познавательные занятия с элементами экспериментирования.</a:t>
            </a:r>
            <a:endParaRPr lang="ru-RU" sz="3200" b="1" dirty="0">
              <a:ln>
                <a:solidFill>
                  <a:schemeClr val="tx1"/>
                </a:solidFill>
              </a:ln>
              <a:solidFill>
                <a:srgbClr val="FFFF00"/>
              </a:solidFill>
            </a:endParaRPr>
          </a:p>
        </p:txBody>
      </p:sp>
      <p:pic>
        <p:nvPicPr>
          <p:cNvPr id="3074" name="Picture 2" descr="F:\на книгу\DSCN0033.JPG"/>
          <p:cNvPicPr>
            <a:picLocks noGrp="1" noChangeAspect="1" noChangeArrowheads="1"/>
          </p:cNvPicPr>
          <p:nvPr>
            <p:ph idx="1"/>
          </p:nvPr>
        </p:nvPicPr>
        <p:blipFill>
          <a:blip r:embed="rId2" cstate="print"/>
          <a:srcRect/>
          <a:stretch>
            <a:fillRect/>
          </a:stretch>
        </p:blipFill>
        <p:spPr bwMode="auto">
          <a:xfrm>
            <a:off x="1907704" y="1628800"/>
            <a:ext cx="5249557" cy="3937168"/>
          </a:xfrm>
          <a:prstGeom prst="rect">
            <a:avLst/>
          </a:prstGeom>
          <a:ln>
            <a:noFill/>
          </a:ln>
          <a:effectLst>
            <a:softEdge rad="127000"/>
          </a:effectLst>
        </p:spPr>
      </p:pic>
    </p:spTree>
  </p:cSld>
  <p:clrMapOvr>
    <a:masterClrMapping/>
  </p:clrMapOvr>
  <p:transition spd="med" advClick="0" advTm="7000">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n>
                  <a:solidFill>
                    <a:schemeClr val="tx1"/>
                  </a:solidFill>
                </a:ln>
                <a:solidFill>
                  <a:srgbClr val="FFFF00"/>
                </a:solidFill>
              </a:rPr>
              <a:t>Развивающие игры.</a:t>
            </a:r>
            <a:endParaRPr lang="ru-RU" sz="3600" b="1" dirty="0">
              <a:ln>
                <a:solidFill>
                  <a:schemeClr val="tx1"/>
                </a:solidFill>
              </a:ln>
              <a:solidFill>
                <a:srgbClr val="FFFF00"/>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2339752" y="1772816"/>
            <a:ext cx="4608512" cy="3641344"/>
          </a:xfrm>
          <a:prstGeom prst="roundRect">
            <a:avLst/>
          </a:prstGeom>
          <a:noFill/>
          <a:ln w="9525">
            <a:noFill/>
            <a:miter lim="800000"/>
            <a:headEnd/>
            <a:tailEnd/>
          </a:ln>
          <a:effectLst>
            <a:softEdge rad="127000"/>
          </a:effectLst>
        </p:spPr>
      </p:pic>
    </p:spTree>
  </p:cSld>
  <p:clrMapOvr>
    <a:masterClrMapping/>
  </p:clrMapOvr>
  <p:transition spd="med" advClick="0" advTm="7000">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n>
                  <a:solidFill>
                    <a:schemeClr val="tx1"/>
                  </a:solidFill>
                </a:ln>
                <a:solidFill>
                  <a:srgbClr val="FFFF00"/>
                </a:solidFill>
              </a:rPr>
              <a:t>Книгоиздательство .</a:t>
            </a:r>
            <a:endParaRPr lang="ru-RU" sz="3600" b="1" dirty="0">
              <a:ln>
                <a:solidFill>
                  <a:schemeClr val="tx1"/>
                </a:solidFill>
              </a:ln>
              <a:solidFill>
                <a:srgbClr val="FFFF00"/>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1727200" y="1983581"/>
            <a:ext cx="5689600" cy="3759200"/>
          </a:xfrm>
          <a:prstGeom prst="roundRect">
            <a:avLst/>
          </a:prstGeom>
          <a:noFill/>
          <a:ln w="9525">
            <a:noFill/>
            <a:miter lim="800000"/>
            <a:headEnd/>
            <a:tailEnd/>
          </a:ln>
          <a:effectLst>
            <a:softEdge rad="127000"/>
          </a:effectLst>
        </p:spPr>
      </p:pic>
    </p:spTree>
  </p:cSld>
  <p:clrMapOvr>
    <a:masterClrMapping/>
  </p:clrMapOvr>
  <p:transition spd="med" advClick="0" advTm="7000">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b="1" dirty="0" smtClean="0">
                <a:ln>
                  <a:solidFill>
                    <a:schemeClr val="tx1"/>
                  </a:solidFill>
                </a:ln>
                <a:solidFill>
                  <a:srgbClr val="FFFF00"/>
                </a:solidFill>
              </a:rPr>
              <a:t>Создание макета .</a:t>
            </a:r>
            <a:endParaRPr lang="ru-RU" sz="3600" b="1" dirty="0">
              <a:ln>
                <a:solidFill>
                  <a:schemeClr val="tx1"/>
                </a:solidFill>
              </a:ln>
              <a:solidFill>
                <a:srgbClr val="FFFF00"/>
              </a:solidFill>
            </a:endParaRPr>
          </a:p>
        </p:txBody>
      </p:sp>
      <p:pic>
        <p:nvPicPr>
          <p:cNvPr id="4" name="Picture 6"/>
          <p:cNvPicPr>
            <a:picLocks noGrp="1" noChangeAspect="1" noChangeArrowheads="1"/>
          </p:cNvPicPr>
          <p:nvPr>
            <p:ph sz="half" idx="1"/>
          </p:nvPr>
        </p:nvPicPr>
        <p:blipFill>
          <a:blip r:embed="rId2" cstate="print"/>
          <a:stretch>
            <a:fillRect/>
          </a:stretch>
        </p:blipFill>
        <p:spPr bwMode="auto">
          <a:xfrm>
            <a:off x="395536" y="1772816"/>
            <a:ext cx="4038600" cy="3096344"/>
          </a:xfrm>
          <a:prstGeom prst="roundRect">
            <a:avLst/>
          </a:prstGeom>
          <a:noFill/>
          <a:ln w="9525">
            <a:noFill/>
            <a:miter lim="800000"/>
            <a:headEnd/>
            <a:tailEnd/>
          </a:ln>
          <a:effectLst>
            <a:glow rad="228600">
              <a:schemeClr val="tx1">
                <a:lumMod val="75000"/>
                <a:lumOff val="25000"/>
                <a:alpha val="40000"/>
              </a:schemeClr>
            </a:glow>
          </a:effectLst>
        </p:spPr>
      </p:pic>
      <p:pic>
        <p:nvPicPr>
          <p:cNvPr id="6" name="Picture 5"/>
          <p:cNvPicPr>
            <a:picLocks noGrp="1" noChangeAspect="1" noChangeArrowheads="1"/>
          </p:cNvPicPr>
          <p:nvPr>
            <p:ph sz="half" idx="2"/>
          </p:nvPr>
        </p:nvPicPr>
        <p:blipFill>
          <a:blip r:embed="rId3" cstate="print"/>
          <a:srcRect/>
          <a:stretch>
            <a:fillRect/>
          </a:stretch>
        </p:blipFill>
        <p:spPr bwMode="auto">
          <a:xfrm>
            <a:off x="4716016" y="1700808"/>
            <a:ext cx="3935338" cy="3187080"/>
          </a:xfrm>
          <a:prstGeom prst="roundRect">
            <a:avLst/>
          </a:prstGeom>
          <a:noFill/>
          <a:ln w="9525">
            <a:noFill/>
            <a:miter lim="800000"/>
            <a:headEnd/>
            <a:tailEnd/>
          </a:ln>
          <a:effectLst>
            <a:glow rad="228600">
              <a:schemeClr val="tx1">
                <a:lumMod val="85000"/>
                <a:lumOff val="15000"/>
                <a:alpha val="40000"/>
              </a:schemeClr>
            </a:glow>
          </a:effectLst>
        </p:spPr>
      </p:pic>
    </p:spTree>
  </p:cSld>
  <p:clrMapOvr>
    <a:masterClrMapping/>
  </p:clrMapOvr>
  <p:transition spd="med" advClick="0" advTm="7000">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600" b="1" dirty="0" smtClean="0">
                <a:ln>
                  <a:solidFill>
                    <a:schemeClr val="tx1"/>
                  </a:solidFill>
                </a:ln>
                <a:solidFill>
                  <a:srgbClr val="FFFF00"/>
                </a:solidFill>
              </a:rPr>
              <a:t>Создание  мини-музея .</a:t>
            </a:r>
            <a:endParaRPr lang="ru-RU" sz="3600" b="1" dirty="0">
              <a:ln>
                <a:solidFill>
                  <a:schemeClr val="tx1"/>
                </a:solidFill>
              </a:ln>
              <a:solidFill>
                <a:srgbClr val="FFFF00"/>
              </a:solidFill>
            </a:endParaRPr>
          </a:p>
        </p:txBody>
      </p:sp>
      <p:pic>
        <p:nvPicPr>
          <p:cNvPr id="7" name="Picture 4"/>
          <p:cNvPicPr>
            <a:picLocks noGrp="1" noChangeAspect="1" noChangeArrowheads="1"/>
          </p:cNvPicPr>
          <p:nvPr>
            <p:ph idx="1"/>
          </p:nvPr>
        </p:nvPicPr>
        <p:blipFill>
          <a:blip r:embed="rId2" cstate="print"/>
          <a:srcRect/>
          <a:stretch>
            <a:fillRect/>
          </a:stretch>
        </p:blipFill>
        <p:spPr bwMode="auto">
          <a:xfrm>
            <a:off x="1691680" y="1556792"/>
            <a:ext cx="5688632" cy="3763695"/>
          </a:xfrm>
          <a:prstGeom prst="roundRect">
            <a:avLst/>
          </a:prstGeom>
          <a:noFill/>
          <a:ln w="9525">
            <a:noFill/>
            <a:miter lim="800000"/>
            <a:headEnd/>
            <a:tailEnd/>
          </a:ln>
          <a:effectLst>
            <a:softEdge rad="127000"/>
          </a:effectLst>
        </p:spPr>
      </p:pic>
    </p:spTree>
  </p:cSld>
  <p:clrMapOvr>
    <a:masterClrMapping/>
  </p:clrMapOvr>
  <p:transition spd="med" advClick="0" advTm="7000">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ru-RU" sz="3200" b="1" dirty="0" smtClean="0">
                <a:ln>
                  <a:solidFill>
                    <a:schemeClr val="tx1"/>
                  </a:solidFill>
                </a:ln>
                <a:solidFill>
                  <a:srgbClr val="FFFF00"/>
                </a:solidFill>
              </a:rPr>
              <a:t>Совместная деятельность педагога с детьми по созданию стенгазет .</a:t>
            </a:r>
            <a:endParaRPr lang="ru-RU" sz="3200" b="1" dirty="0">
              <a:ln>
                <a:solidFill>
                  <a:schemeClr val="tx1"/>
                </a:solidFill>
              </a:ln>
              <a:solidFill>
                <a:srgbClr val="FFFF00"/>
              </a:solidFill>
            </a:endParaRPr>
          </a:p>
        </p:txBody>
      </p:sp>
      <p:pic>
        <p:nvPicPr>
          <p:cNvPr id="7" name="Picture 4"/>
          <p:cNvPicPr>
            <a:picLocks noGrp="1" noChangeAspect="1" noChangeArrowheads="1"/>
          </p:cNvPicPr>
          <p:nvPr>
            <p:ph idx="1"/>
          </p:nvPr>
        </p:nvPicPr>
        <p:blipFill>
          <a:blip r:embed="rId2" cstate="print"/>
          <a:srcRect/>
          <a:stretch>
            <a:fillRect/>
          </a:stretch>
        </p:blipFill>
        <p:spPr bwMode="auto">
          <a:xfrm>
            <a:off x="1979712" y="1700808"/>
            <a:ext cx="5077048" cy="3694459"/>
          </a:xfrm>
          <a:prstGeom prst="roundRect">
            <a:avLst/>
          </a:prstGeom>
          <a:noFill/>
          <a:ln w="9525">
            <a:noFill/>
            <a:miter lim="800000"/>
            <a:headEnd/>
            <a:tailEnd/>
          </a:ln>
          <a:effectLst>
            <a:glow rad="228600">
              <a:schemeClr val="accent2">
                <a:satMod val="175000"/>
                <a:alpha val="40000"/>
              </a:schemeClr>
            </a:glow>
          </a:effectLst>
        </p:spPr>
      </p:pic>
    </p:spTree>
  </p:cSld>
  <p:clrMapOvr>
    <a:masterClrMapping/>
  </p:clrMapOvr>
  <p:transition spd="med" advClick="0" advTm="7000">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cstate="print"/>
          <a:stretch>
            <a:fillRect/>
          </a:stretch>
        </p:blipFill>
        <p:spPr>
          <a:xfrm>
            <a:off x="539552" y="620688"/>
            <a:ext cx="3251415" cy="4869160"/>
          </a:xfrm>
          <a:prstGeom prst="roundRect">
            <a:avLst>
              <a:gd name="adj" fmla="val 11111"/>
            </a:avLst>
          </a:prstGeom>
          <a:ln w="190500" cap="rnd">
            <a:solidFill>
              <a:srgbClr val="C8C6BD"/>
            </a:solidFill>
            <a:prstDash val="solid"/>
          </a:ln>
          <a:effectLst>
            <a:glow rad="228600">
              <a:schemeClr val="accent3">
                <a:satMod val="175000"/>
                <a:alpha val="40000"/>
              </a:schemeClr>
            </a:glow>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Содержимое 2"/>
          <p:cNvSpPr>
            <a:spLocks noGrp="1"/>
          </p:cNvSpPr>
          <p:nvPr>
            <p:ph idx="1"/>
          </p:nvPr>
        </p:nvSpPr>
        <p:spPr>
          <a:xfrm>
            <a:off x="3995936" y="692697"/>
            <a:ext cx="4690864" cy="4525963"/>
          </a:xfrm>
        </p:spPr>
        <p:txBody>
          <a:bodyPr/>
          <a:lstStyle/>
          <a:p>
            <a:r>
              <a:rPr lang="ru-RU" dirty="0" smtClean="0"/>
              <a:t>Титова Татьяна Алексеевна, воспитатель.</a:t>
            </a:r>
          </a:p>
          <a:p>
            <a:r>
              <a:rPr lang="ru-RU" dirty="0" smtClean="0"/>
              <a:t>Образование – среднее специальное.</a:t>
            </a:r>
          </a:p>
          <a:p>
            <a:r>
              <a:rPr lang="ru-RU" dirty="0" smtClean="0"/>
              <a:t>Стаж работы – 29 лет.</a:t>
            </a:r>
            <a:endParaRPr lang="ru-RU" dirty="0"/>
          </a:p>
        </p:txBody>
      </p:sp>
    </p:spTree>
  </p:cSld>
  <p:clrMapOvr>
    <a:masterClrMapping/>
  </p:clrMapOvr>
  <p:transition spd="med" advClick="0" advTm="7000">
    <p:newsflash/>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188640"/>
            <a:ext cx="8229600" cy="936104"/>
          </a:xfrm>
        </p:spPr>
        <p:txBody>
          <a:bodyPr>
            <a:normAutofit/>
          </a:bodyPr>
          <a:lstStyle/>
          <a:p>
            <a:r>
              <a:rPr lang="ru-RU" sz="3600" b="1" dirty="0" smtClean="0">
                <a:ln>
                  <a:solidFill>
                    <a:schemeClr val="tx1"/>
                  </a:solidFill>
                </a:ln>
                <a:solidFill>
                  <a:srgbClr val="FF0000"/>
                </a:solidFill>
                <a:latin typeface="Times New Roman" pitchFamily="18" charset="0"/>
                <a:ea typeface="Times New Roman" pitchFamily="18" charset="0"/>
                <a:cs typeface="Times New Roman" pitchFamily="18" charset="0"/>
              </a:rPr>
              <a:t>7.Методы и приёмы.</a:t>
            </a:r>
            <a:endParaRPr lang="ru-RU" sz="3600" dirty="0">
              <a:ln>
                <a:solidFill>
                  <a:schemeClr val="tx1"/>
                </a:solidFill>
              </a:ln>
              <a:solidFill>
                <a:srgbClr val="FFFF00"/>
              </a:solidFill>
            </a:endParaRPr>
          </a:p>
        </p:txBody>
      </p:sp>
      <p:sp>
        <p:nvSpPr>
          <p:cNvPr id="7" name="Содержимое 6"/>
          <p:cNvSpPr>
            <a:spLocks noGrp="1"/>
          </p:cNvSpPr>
          <p:nvPr>
            <p:ph sz="half" idx="2"/>
          </p:nvPr>
        </p:nvSpPr>
        <p:spPr>
          <a:xfrm>
            <a:off x="395536" y="1700808"/>
            <a:ext cx="4464496" cy="3384376"/>
          </a:xfrm>
        </p:spPr>
        <p:txBody>
          <a:bodyPr>
            <a:normAutofit/>
          </a:bodyPr>
          <a:lstStyle/>
          <a:p>
            <a:pPr algn="ctr" fontAlgn="base">
              <a:spcBef>
                <a:spcPct val="0"/>
              </a:spcBef>
              <a:spcAft>
                <a:spcPct val="0"/>
              </a:spcAft>
            </a:pPr>
            <a:endParaRPr lang="ru-RU" sz="4000" b="1" u="sng" dirty="0" smtClean="0">
              <a:ln>
                <a:solidFill>
                  <a:schemeClr val="tx1"/>
                </a:solidFill>
              </a:ln>
              <a:solidFill>
                <a:schemeClr val="accent3">
                  <a:lumMod val="50000"/>
                </a:schemeClr>
              </a:solidFill>
              <a:latin typeface="Times New Roman" pitchFamily="18" charset="0"/>
              <a:ea typeface="Times New Roman" pitchFamily="18" charset="0"/>
              <a:cs typeface="Times New Roman" pitchFamily="18" charset="0"/>
            </a:endParaRPr>
          </a:p>
          <a:p>
            <a:pPr marL="0" fontAlgn="base">
              <a:lnSpc>
                <a:spcPct val="150000"/>
              </a:lnSpc>
              <a:spcBef>
                <a:spcPct val="0"/>
              </a:spcBef>
              <a:spcAft>
                <a:spcPct val="0"/>
              </a:spcAft>
              <a:buNone/>
            </a:pPr>
            <a:r>
              <a:rPr lang="ru-RU" b="1" dirty="0" smtClean="0">
                <a:ln>
                  <a:solidFill>
                    <a:schemeClr val="tx1"/>
                  </a:solidFill>
                </a:ln>
                <a:latin typeface="Times New Roman" pitchFamily="18" charset="0"/>
                <a:cs typeface="Times New Roman" pitchFamily="18" charset="0"/>
              </a:rPr>
              <a:t>1. Проект. </a:t>
            </a:r>
          </a:p>
          <a:p>
            <a:pPr marL="0" fontAlgn="base">
              <a:lnSpc>
                <a:spcPct val="150000"/>
              </a:lnSpc>
              <a:spcBef>
                <a:spcPct val="0"/>
              </a:spcBef>
              <a:spcAft>
                <a:spcPct val="0"/>
              </a:spcAft>
              <a:buNone/>
            </a:pPr>
            <a:r>
              <a:rPr lang="ru-RU" b="1" dirty="0" smtClean="0">
                <a:ln>
                  <a:solidFill>
                    <a:schemeClr val="tx1"/>
                  </a:solidFill>
                </a:ln>
                <a:latin typeface="Times New Roman" pitchFamily="18" charset="0"/>
                <a:cs typeface="Times New Roman" pitchFamily="18" charset="0"/>
              </a:rPr>
              <a:t>2. Творческие задания.</a:t>
            </a:r>
          </a:p>
          <a:p>
            <a:pPr marL="0" fontAlgn="base">
              <a:lnSpc>
                <a:spcPct val="150000"/>
              </a:lnSpc>
              <a:spcBef>
                <a:spcPct val="0"/>
              </a:spcBef>
              <a:spcAft>
                <a:spcPct val="0"/>
              </a:spcAft>
              <a:buNone/>
            </a:pPr>
            <a:r>
              <a:rPr lang="ru-RU" b="1" dirty="0" smtClean="0">
                <a:ln>
                  <a:solidFill>
                    <a:schemeClr val="tx1"/>
                  </a:solidFill>
                </a:ln>
                <a:latin typeface="Times New Roman" pitchFamily="18" charset="0"/>
                <a:cs typeface="Times New Roman" pitchFamily="18" charset="0"/>
              </a:rPr>
              <a:t>3. Художественно -  </a:t>
            </a:r>
          </a:p>
          <a:p>
            <a:pPr marL="0" fontAlgn="base">
              <a:lnSpc>
                <a:spcPct val="150000"/>
              </a:lnSpc>
              <a:spcBef>
                <a:spcPct val="0"/>
              </a:spcBef>
              <a:spcAft>
                <a:spcPct val="0"/>
              </a:spcAft>
              <a:buNone/>
            </a:pPr>
            <a:r>
              <a:rPr lang="ru-RU" b="1" dirty="0" smtClean="0">
                <a:ln>
                  <a:solidFill>
                    <a:schemeClr val="tx1"/>
                  </a:solidFill>
                </a:ln>
                <a:latin typeface="Times New Roman" pitchFamily="18" charset="0"/>
                <a:cs typeface="Times New Roman" pitchFamily="18" charset="0"/>
              </a:rPr>
              <a:t>    продуктивная деятельность.  </a:t>
            </a:r>
            <a:endParaRPr lang="ru-RU" b="1" u="sng" dirty="0" smtClean="0">
              <a:ln>
                <a:solidFill>
                  <a:schemeClr val="tx1"/>
                </a:solidFill>
              </a:ln>
              <a:latin typeface="Times New Roman" pitchFamily="18" charset="0"/>
              <a:ea typeface="Times New Roman" pitchFamily="18" charset="0"/>
              <a:cs typeface="Times New Roman" pitchFamily="18" charset="0"/>
            </a:endParaRPr>
          </a:p>
          <a:p>
            <a:pPr>
              <a:buNone/>
            </a:pPr>
            <a:endParaRPr lang="ru-RU" sz="2000" dirty="0">
              <a:ln>
                <a:solidFill>
                  <a:schemeClr val="tx1"/>
                </a:solidFill>
              </a:ln>
            </a:endParaRPr>
          </a:p>
        </p:txBody>
      </p:sp>
      <p:pic>
        <p:nvPicPr>
          <p:cNvPr id="11" name="Picture 5"/>
          <p:cNvPicPr>
            <a:picLocks noGrp="1" noChangeAspect="1" noChangeArrowheads="1"/>
          </p:cNvPicPr>
          <p:nvPr>
            <p:ph sz="quarter" idx="4"/>
          </p:nvPr>
        </p:nvPicPr>
        <p:blipFill>
          <a:blip r:embed="rId2" cstate="print"/>
          <a:srcRect/>
          <a:stretch>
            <a:fillRect/>
          </a:stretch>
        </p:blipFill>
        <p:spPr bwMode="auto">
          <a:xfrm>
            <a:off x="5076056" y="1700808"/>
            <a:ext cx="3537719" cy="3672408"/>
          </a:xfrm>
          <a:prstGeom prst="roundRect">
            <a:avLst/>
          </a:prstGeom>
          <a:noFill/>
          <a:ln w="9525">
            <a:noFill/>
            <a:miter lim="800000"/>
            <a:headEnd/>
            <a:tailEnd/>
          </a:ln>
          <a:effectLst>
            <a:glow rad="228600">
              <a:schemeClr val="accent2">
                <a:satMod val="175000"/>
                <a:alpha val="40000"/>
              </a:schemeClr>
            </a:glow>
          </a:effectLst>
        </p:spPr>
      </p:pic>
      <p:sp>
        <p:nvSpPr>
          <p:cNvPr id="5" name="Прямоугольник 4"/>
          <p:cNvSpPr/>
          <p:nvPr/>
        </p:nvSpPr>
        <p:spPr>
          <a:xfrm>
            <a:off x="2627784" y="980728"/>
            <a:ext cx="3960440" cy="523220"/>
          </a:xfrm>
          <a:prstGeom prst="rect">
            <a:avLst/>
          </a:prstGeom>
        </p:spPr>
        <p:txBody>
          <a:bodyPr wrap="square">
            <a:spAutoFit/>
          </a:bodyPr>
          <a:lstStyle/>
          <a:p>
            <a:pPr algn="ctr"/>
            <a:r>
              <a:rPr lang="ru-RU" sz="2800" b="1" dirty="0" smtClean="0">
                <a:ln>
                  <a:solidFill>
                    <a:schemeClr val="tx1"/>
                  </a:solidFill>
                </a:ln>
                <a:solidFill>
                  <a:srgbClr val="FFFF00"/>
                </a:solidFill>
                <a:latin typeface="Times New Roman" pitchFamily="18" charset="0"/>
                <a:ea typeface="Times New Roman" pitchFamily="18" charset="0"/>
                <a:cs typeface="Times New Roman" pitchFamily="18" charset="0"/>
              </a:rPr>
              <a:t>Практический</a:t>
            </a:r>
            <a:r>
              <a:rPr lang="ru-RU" b="1" dirty="0" smtClean="0">
                <a:ln>
                  <a:solidFill>
                    <a:schemeClr val="tx1"/>
                  </a:solidFill>
                </a:ln>
                <a:solidFill>
                  <a:srgbClr val="FFFF00"/>
                </a:solidFill>
                <a:latin typeface="Times New Roman" pitchFamily="18" charset="0"/>
                <a:ea typeface="Times New Roman" pitchFamily="18" charset="0"/>
                <a:cs typeface="Times New Roman" pitchFamily="18" charset="0"/>
              </a:rPr>
              <a:t>.</a:t>
            </a:r>
            <a:endParaRPr lang="ru-RU" dirty="0"/>
          </a:p>
        </p:txBody>
      </p:sp>
    </p:spTree>
  </p:cSld>
  <p:clrMapOvr>
    <a:masterClrMapping/>
  </p:clrMapOvr>
  <p:transition spd="med" advClick="0" advTm="10000">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a:bodyPr>
          <a:lstStyle/>
          <a:p>
            <a:r>
              <a:rPr lang="ru-RU" sz="3200" b="1" dirty="0" smtClean="0">
                <a:ln>
                  <a:solidFill>
                    <a:schemeClr val="tx1"/>
                  </a:solidFill>
                </a:ln>
                <a:solidFill>
                  <a:srgbClr val="FFFF00"/>
                </a:solidFill>
                <a:cs typeface="Times New Roman" pitchFamily="18" charset="0"/>
              </a:rPr>
              <a:t>Наглядный метод . </a:t>
            </a:r>
            <a:endParaRPr lang="ru-RU" sz="3200" b="1" dirty="0">
              <a:ln>
                <a:solidFill>
                  <a:schemeClr val="tx1"/>
                </a:solidFill>
              </a:ln>
              <a:solidFill>
                <a:srgbClr val="FFFF00"/>
              </a:solidFill>
            </a:endParaRPr>
          </a:p>
        </p:txBody>
      </p:sp>
      <p:sp>
        <p:nvSpPr>
          <p:cNvPr id="4" name="Содержимое 3"/>
          <p:cNvSpPr>
            <a:spLocks noGrp="1"/>
          </p:cNvSpPr>
          <p:nvPr>
            <p:ph sz="half" idx="2"/>
          </p:nvPr>
        </p:nvSpPr>
        <p:spPr>
          <a:xfrm>
            <a:off x="457201" y="1052736"/>
            <a:ext cx="4040188" cy="5073427"/>
          </a:xfrm>
        </p:spPr>
        <p:txBody>
          <a:bodyPr>
            <a:normAutofit fontScale="70000" lnSpcReduction="20000"/>
          </a:bodyPr>
          <a:lstStyle/>
          <a:p>
            <a:pPr marL="0" lvl="0" indent="450000" algn="just">
              <a:lnSpc>
                <a:spcPct val="120000"/>
              </a:lnSpc>
              <a:spcBef>
                <a:spcPts val="0"/>
              </a:spcBef>
              <a:buNone/>
            </a:pPr>
            <a:r>
              <a:rPr lang="ru-RU" sz="2800" dirty="0" smtClean="0">
                <a:latin typeface="Times New Roman" pitchFamily="18" charset="0"/>
                <a:ea typeface="Times New Roman" pitchFamily="18" charset="0"/>
                <a:cs typeface="Times New Roman" pitchFamily="18" charset="0"/>
              </a:rPr>
              <a:t>Наблюдение является непременной составной частью любого эксперимента, так с его помощью осуществляется восприятие хода работы и его результатов. В уголке природы дети наблюдают за работой воспитателя по выращиванию рассады: перцев и томатов: проращиванию семян, посадке, пикированию. Ближе к концу зимы ставлю в воду одну - три веточки дерева (тополя) и обращаю внимание на то, как они реагируют на тепло и воду.</a:t>
            </a:r>
            <a:endParaRPr lang="ru-RU" sz="2800" dirty="0" smtClean="0">
              <a:latin typeface="Times New Roman" pitchFamily="18" charset="0"/>
              <a:cs typeface="Times New Roman" pitchFamily="18" charset="0"/>
            </a:endParaRPr>
          </a:p>
          <a:p>
            <a:endParaRPr lang="ru-RU" dirty="0"/>
          </a:p>
        </p:txBody>
      </p:sp>
      <p:pic>
        <p:nvPicPr>
          <p:cNvPr id="4098" name="Picture 2"/>
          <p:cNvPicPr>
            <a:picLocks noGrp="1" noChangeAspect="1" noChangeArrowheads="1"/>
          </p:cNvPicPr>
          <p:nvPr>
            <p:ph sz="quarter" idx="4"/>
          </p:nvPr>
        </p:nvPicPr>
        <p:blipFill>
          <a:blip r:embed="rId2" cstate="print">
            <a:lum bright="15000"/>
          </a:blip>
          <a:srcRect/>
          <a:stretch>
            <a:fillRect/>
          </a:stretch>
        </p:blipFill>
        <p:spPr bwMode="auto">
          <a:xfrm>
            <a:off x="4932040" y="1052736"/>
            <a:ext cx="3744416" cy="4653843"/>
          </a:xfrm>
          <a:prstGeom prst="roundRect">
            <a:avLst/>
          </a:prstGeom>
          <a:noFill/>
          <a:ln w="9525">
            <a:noFill/>
            <a:miter lim="800000"/>
            <a:headEnd/>
            <a:tailEnd/>
          </a:ln>
          <a:effectLst>
            <a:glow rad="228600">
              <a:schemeClr val="accent2">
                <a:satMod val="175000"/>
                <a:alpha val="40000"/>
              </a:schemeClr>
            </a:glow>
          </a:effectLst>
        </p:spPr>
      </p:pic>
    </p:spTree>
  </p:cSld>
  <p:clrMapOvr>
    <a:masterClrMapping/>
  </p:clrMapOvr>
  <p:transition spd="med" advClick="0" advTm="25000">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normAutofit/>
          </a:bodyPr>
          <a:lstStyle/>
          <a:p>
            <a:r>
              <a:rPr lang="ru-RU" sz="3200" b="1" dirty="0" smtClean="0">
                <a:ln>
                  <a:solidFill>
                    <a:schemeClr val="tx1"/>
                  </a:solidFill>
                </a:ln>
                <a:solidFill>
                  <a:srgbClr val="FFFF00"/>
                </a:solidFill>
                <a:cs typeface="Times New Roman" pitchFamily="18" charset="0"/>
              </a:rPr>
              <a:t>Словесный метод .</a:t>
            </a:r>
            <a:endParaRPr lang="ru-RU" sz="3200" dirty="0">
              <a:ln>
                <a:solidFill>
                  <a:schemeClr val="tx1"/>
                </a:solidFill>
              </a:ln>
              <a:solidFill>
                <a:srgbClr val="FFFF00"/>
              </a:solidFill>
            </a:endParaRPr>
          </a:p>
        </p:txBody>
      </p:sp>
      <p:sp>
        <p:nvSpPr>
          <p:cNvPr id="7" name="Содержимое 6"/>
          <p:cNvSpPr>
            <a:spLocks noGrp="1"/>
          </p:cNvSpPr>
          <p:nvPr>
            <p:ph idx="1"/>
          </p:nvPr>
        </p:nvSpPr>
        <p:spPr>
          <a:xfrm>
            <a:off x="899592" y="1052736"/>
            <a:ext cx="3600400" cy="4525963"/>
          </a:xfrm>
        </p:spPr>
        <p:txBody>
          <a:bodyPr>
            <a:noAutofit/>
          </a:bodyPr>
          <a:lstStyle/>
          <a:p>
            <a:r>
              <a:rPr lang="ru-RU" sz="2000" b="1" dirty="0" smtClean="0">
                <a:latin typeface="Times New Roman" pitchFamily="18" charset="0"/>
                <a:cs typeface="Times New Roman" pitchFamily="18" charset="0"/>
              </a:rPr>
              <a:t>беседа;</a:t>
            </a:r>
          </a:p>
          <a:p>
            <a:r>
              <a:rPr lang="ru-RU" sz="2000" b="1" dirty="0" smtClean="0">
                <a:latin typeface="Times New Roman" pitchFamily="18" charset="0"/>
                <a:cs typeface="Times New Roman" pitchFamily="18" charset="0"/>
              </a:rPr>
              <a:t>рассказ;</a:t>
            </a:r>
            <a:r>
              <a:rPr lang="ru-RU" sz="2000"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художественное слово;</a:t>
            </a:r>
            <a:r>
              <a:rPr lang="ru-RU" sz="2000"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вопросы;</a:t>
            </a:r>
          </a:p>
          <a:p>
            <a:r>
              <a:rPr lang="ru-RU" sz="2000" b="1" dirty="0" smtClean="0">
                <a:latin typeface="Times New Roman" pitchFamily="18" charset="0"/>
                <a:cs typeface="Times New Roman" pitchFamily="18" charset="0"/>
              </a:rPr>
              <a:t>классификация;</a:t>
            </a:r>
          </a:p>
          <a:p>
            <a:r>
              <a:rPr lang="ru-RU" sz="2000" b="1" dirty="0" smtClean="0">
                <a:latin typeface="Times New Roman" pitchFamily="18" charset="0"/>
                <a:cs typeface="Times New Roman" pitchFamily="18" charset="0"/>
              </a:rPr>
              <a:t>обобщение;</a:t>
            </a:r>
            <a:r>
              <a:rPr lang="ru-RU" sz="2000"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синтез;</a:t>
            </a:r>
          </a:p>
          <a:p>
            <a:r>
              <a:rPr lang="ru-RU" sz="2000" b="1" dirty="0" smtClean="0">
                <a:latin typeface="Times New Roman" pitchFamily="18" charset="0"/>
                <a:cs typeface="Times New Roman" pitchFamily="18" charset="0"/>
              </a:rPr>
              <a:t>абстрагирование;</a:t>
            </a:r>
          </a:p>
          <a:p>
            <a:r>
              <a:rPr lang="ru-RU" sz="2000" b="1" dirty="0" smtClean="0">
                <a:latin typeface="Times New Roman" pitchFamily="18" charset="0"/>
                <a:cs typeface="Times New Roman" pitchFamily="18" charset="0"/>
              </a:rPr>
              <a:t>анализ;</a:t>
            </a:r>
          </a:p>
          <a:p>
            <a:r>
              <a:rPr lang="ru-RU" sz="2000" b="1" dirty="0" smtClean="0">
                <a:latin typeface="Times New Roman" pitchFamily="18" charset="0"/>
                <a:cs typeface="Times New Roman" pitchFamily="18" charset="0"/>
              </a:rPr>
              <a:t>выставки</a:t>
            </a:r>
            <a:r>
              <a:rPr lang="ru-RU" sz="2000" dirty="0" smtClean="0">
                <a:latin typeface="Times New Roman" pitchFamily="18" charset="0"/>
                <a:cs typeface="Times New Roman" pitchFamily="18" charset="0"/>
              </a:rPr>
              <a:t> – </a:t>
            </a:r>
            <a:r>
              <a:rPr lang="ru-RU" sz="2000" b="1" dirty="0" smtClean="0">
                <a:latin typeface="Times New Roman" pitchFamily="18" charset="0"/>
                <a:cs typeface="Times New Roman" pitchFamily="18" charset="0"/>
              </a:rPr>
              <a:t>экспозиции;</a:t>
            </a:r>
            <a:r>
              <a:rPr lang="ru-RU" sz="2000" dirty="0" smtClean="0">
                <a:latin typeface="Times New Roman" pitchFamily="18" charset="0"/>
                <a:cs typeface="Times New Roman" pitchFamily="18" charset="0"/>
              </a:rPr>
              <a:t> </a:t>
            </a:r>
          </a:p>
          <a:p>
            <a:r>
              <a:rPr lang="ru-RU" sz="2000" b="1" dirty="0" smtClean="0">
                <a:latin typeface="Times New Roman" pitchFamily="18" charset="0"/>
                <a:cs typeface="Times New Roman" pitchFamily="18" charset="0"/>
              </a:rPr>
              <a:t>предположения;</a:t>
            </a:r>
          </a:p>
          <a:p>
            <a:r>
              <a:rPr lang="ru-RU" sz="2000" b="1" dirty="0" smtClean="0">
                <a:latin typeface="Times New Roman" pitchFamily="18" charset="0"/>
                <a:cs typeface="Times New Roman" pitchFamily="18" charset="0"/>
              </a:rPr>
              <a:t>рисунки – схемы.</a:t>
            </a:r>
            <a:endParaRPr lang="ru-RU" sz="2000" dirty="0"/>
          </a:p>
        </p:txBody>
      </p:sp>
    </p:spTree>
  </p:cSld>
  <p:clrMapOvr>
    <a:masterClrMapping/>
  </p:clrMapOvr>
  <p:transition spd="med" advClick="0" advTm="20000">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3600" b="1" dirty="0" smtClean="0">
                <a:ln>
                  <a:solidFill>
                    <a:schemeClr val="tx1"/>
                  </a:solidFill>
                </a:ln>
                <a:solidFill>
                  <a:srgbClr val="FFFF00"/>
                </a:solidFill>
                <a:ea typeface="Times New Roman" pitchFamily="18" charset="0"/>
                <a:cs typeface="Times New Roman" pitchFamily="18" charset="0"/>
              </a:rPr>
              <a:t>Игровой метод .</a:t>
            </a:r>
            <a:endParaRPr lang="ru-RU" sz="3600" dirty="0">
              <a:ln>
                <a:solidFill>
                  <a:schemeClr val="tx1"/>
                </a:solidFill>
              </a:ln>
              <a:solidFill>
                <a:srgbClr val="FFFF00"/>
              </a:solidFill>
            </a:endParaRPr>
          </a:p>
        </p:txBody>
      </p:sp>
      <p:sp>
        <p:nvSpPr>
          <p:cNvPr id="4" name="Содержимое 3"/>
          <p:cNvSpPr>
            <a:spLocks noGrp="1"/>
          </p:cNvSpPr>
          <p:nvPr>
            <p:ph sz="half" idx="1"/>
          </p:nvPr>
        </p:nvSpPr>
        <p:spPr>
          <a:xfrm>
            <a:off x="395536" y="1988840"/>
            <a:ext cx="4038600" cy="1756791"/>
          </a:xfrm>
        </p:spPr>
        <p:txBody>
          <a:bodyPr/>
          <a:lstStyle/>
          <a:p>
            <a:pPr algn="ctr">
              <a:buNone/>
            </a:pPr>
            <a:r>
              <a:rPr lang="ru-RU" b="1" dirty="0" smtClean="0">
                <a:ln>
                  <a:solidFill>
                    <a:schemeClr val="tx1"/>
                  </a:solidFill>
                </a:ln>
                <a:solidFill>
                  <a:schemeClr val="bg1"/>
                </a:solidFill>
                <a:latin typeface="Times New Roman" pitchFamily="18" charset="0"/>
                <a:cs typeface="Times New Roman" pitchFamily="18" charset="0"/>
              </a:rPr>
              <a:t>1. Развивающие игры.</a:t>
            </a:r>
          </a:p>
          <a:p>
            <a:pPr algn="ctr">
              <a:buNone/>
            </a:pPr>
            <a:r>
              <a:rPr lang="ru-RU" b="1" dirty="0" smtClean="0">
                <a:ln>
                  <a:solidFill>
                    <a:schemeClr val="tx1"/>
                  </a:solidFill>
                </a:ln>
                <a:solidFill>
                  <a:schemeClr val="bg1"/>
                </a:solidFill>
                <a:latin typeface="Times New Roman" pitchFamily="18" charset="0"/>
                <a:cs typeface="Times New Roman" pitchFamily="18" charset="0"/>
              </a:rPr>
              <a:t>2. Игры превращения (подвижная игра).</a:t>
            </a:r>
            <a:endParaRPr lang="ru-RU" dirty="0" smtClean="0">
              <a:ln>
                <a:solidFill>
                  <a:schemeClr val="tx1"/>
                </a:solidFill>
              </a:ln>
              <a:solidFill>
                <a:schemeClr val="bg1"/>
              </a:solidFill>
              <a:latin typeface="Times New Roman" pitchFamily="18" charset="0"/>
              <a:cs typeface="Times New Roman" pitchFamily="18" charset="0"/>
            </a:endParaRPr>
          </a:p>
          <a:p>
            <a:pPr>
              <a:buNone/>
            </a:pPr>
            <a:endParaRPr lang="ru-RU" dirty="0"/>
          </a:p>
        </p:txBody>
      </p:sp>
      <p:pic>
        <p:nvPicPr>
          <p:cNvPr id="5122" name="Picture 2"/>
          <p:cNvPicPr>
            <a:picLocks noGrp="1" noChangeAspect="1" noChangeArrowheads="1"/>
          </p:cNvPicPr>
          <p:nvPr>
            <p:ph sz="half" idx="2"/>
          </p:nvPr>
        </p:nvPicPr>
        <p:blipFill>
          <a:blip r:embed="rId2" cstate="print"/>
          <a:srcRect/>
          <a:stretch>
            <a:fillRect/>
          </a:stretch>
        </p:blipFill>
        <p:spPr bwMode="auto">
          <a:xfrm>
            <a:off x="4644008" y="1556792"/>
            <a:ext cx="4038600" cy="3028950"/>
          </a:xfrm>
          <a:prstGeom prst="roundRect">
            <a:avLst/>
          </a:prstGeom>
          <a:noFill/>
          <a:ln w="9525">
            <a:noFill/>
            <a:miter lim="800000"/>
            <a:headEnd/>
            <a:tailEnd/>
          </a:ln>
          <a:effectLst>
            <a:softEdge rad="127000"/>
          </a:effectLst>
        </p:spPr>
      </p:pic>
    </p:spTree>
  </p:cSld>
  <p:clrMapOvr>
    <a:masterClrMapping/>
  </p:clrMapOvr>
  <p:transition spd="med" advClick="0" advTm="10000">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95536" y="1124744"/>
            <a:ext cx="8229600" cy="1143000"/>
          </a:xfrm>
        </p:spPr>
        <p:txBody>
          <a:bodyPr>
            <a:noAutofit/>
          </a:bodyPr>
          <a:lstStyle/>
          <a:p>
            <a:pPr lvl="0" fontAlgn="base">
              <a:spcAft>
                <a:spcPct val="0"/>
              </a:spcAft>
            </a:pPr>
            <a:r>
              <a:rPr lang="ru-RU" sz="2000" dirty="0" smtClean="0">
                <a:latin typeface="Times New Roman" pitchFamily="18" charset="0"/>
                <a:ea typeface="Times New Roman" pitchFamily="18" charset="0"/>
                <a:cs typeface="Times New Roman" pitchFamily="18" charset="0"/>
              </a:rPr>
              <a:t>Я испытываю удовлетворение от своей работы, когда вижу радость, удивление и даже восторг  в  глазах детей от своих маленьких и больших «открытий».</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ea typeface="Times New Roman" pitchFamily="18" charset="0"/>
                <a:cs typeface="Times New Roman" pitchFamily="18" charset="0"/>
              </a:rPr>
              <a:t>	Я хочу видеть всех своих воспитанников любознательными, общительными, умеющими ориентироваться в окружающей обстановке, решать возникающие проблемы, самостоятельными, творческими личностями, поэтому я буду продолжать развивать у детей познавательный интерес через экспериментальную деятельность.</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915816" y="3081692"/>
            <a:ext cx="3456384" cy="2592288"/>
          </a:xfrm>
          <a:prstGeom prst="roundRect">
            <a:avLst/>
          </a:prstGeom>
          <a:noFill/>
          <a:ln w="9525">
            <a:noFill/>
            <a:miter lim="800000"/>
            <a:headEnd/>
            <a:tailEnd/>
          </a:ln>
          <a:effectLst>
            <a:glow rad="228600">
              <a:schemeClr val="accent2">
                <a:satMod val="175000"/>
                <a:alpha val="40000"/>
              </a:schemeClr>
            </a:glow>
          </a:effectLst>
        </p:spPr>
      </p:pic>
    </p:spTree>
  </p:cSld>
  <p:clrMapOvr>
    <a:masterClrMapping/>
  </p:clrMapOvr>
  <p:transition spd="med" advClick="0" advTm="25000">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67544" y="620688"/>
            <a:ext cx="8229600" cy="864096"/>
          </a:xfrm>
        </p:spPr>
        <p:txBody>
          <a:bodyPr>
            <a:normAutofit/>
          </a:bodyPr>
          <a:lstStyle/>
          <a:p>
            <a:r>
              <a:rPr lang="ru-RU" b="1" dirty="0" smtClean="0">
                <a:ln>
                  <a:solidFill>
                    <a:schemeClr val="tx1"/>
                  </a:solidFill>
                </a:ln>
                <a:solidFill>
                  <a:srgbClr val="FF0000"/>
                </a:solidFill>
              </a:rPr>
              <a:t>Спасибо за внимание!</a:t>
            </a:r>
            <a:endParaRPr lang="ru-RU" dirty="0">
              <a:ln>
                <a:solidFill>
                  <a:schemeClr val="tx1"/>
                </a:solidFill>
              </a:ln>
              <a:solidFill>
                <a:srgbClr val="FF0000"/>
              </a:solidFill>
            </a:endParaRPr>
          </a:p>
        </p:txBody>
      </p:sp>
      <p:pic>
        <p:nvPicPr>
          <p:cNvPr id="7170" name="Picture 2"/>
          <p:cNvPicPr>
            <a:picLocks noGrp="1" noChangeAspect="1" noChangeArrowheads="1"/>
          </p:cNvPicPr>
          <p:nvPr>
            <p:ph idx="1"/>
          </p:nvPr>
        </p:nvPicPr>
        <p:blipFill>
          <a:blip r:embed="rId3" cstate="print"/>
          <a:srcRect t="17135"/>
          <a:stretch>
            <a:fillRect/>
          </a:stretch>
        </p:blipFill>
        <p:spPr bwMode="auto">
          <a:xfrm>
            <a:off x="2267744" y="1700808"/>
            <a:ext cx="5040560" cy="3620537"/>
          </a:xfrm>
          <a:prstGeom prst="heart">
            <a:avLst/>
          </a:prstGeom>
          <a:noFill/>
          <a:ln w="63500">
            <a:solidFill>
              <a:srgbClr val="FF0000"/>
            </a:solidFill>
            <a:miter lim="800000"/>
            <a:headEnd/>
            <a:tailEnd/>
          </a:ln>
          <a:effectLst/>
        </p:spPr>
      </p:pic>
      <p:pic>
        <p:nvPicPr>
          <p:cNvPr id="5" name="обрезка detskaja-v-kazhdom-malenkom-rebjonke-(mp3crazy.ru).mp3">
            <a:hlinkClick r:id="" action="ppaction://media"/>
          </p:cNvPr>
          <p:cNvPicPr>
            <a:picLocks noRot="1" noChangeAspect="1"/>
          </p:cNvPicPr>
          <p:nvPr>
            <a:audioFile r:link="rId1"/>
          </p:nvPr>
        </p:nvPicPr>
        <p:blipFill>
          <a:blip r:embed="rId4" cstate="print"/>
          <a:stretch>
            <a:fillRect/>
          </a:stretch>
        </p:blipFill>
        <p:spPr>
          <a:xfrm>
            <a:off x="827584" y="620688"/>
            <a:ext cx="304800" cy="304800"/>
          </a:xfrm>
          <a:prstGeom prst="rect">
            <a:avLst/>
          </a:prstGeom>
        </p:spPr>
      </p:pic>
    </p:spTree>
  </p:cSld>
  <p:clrMapOvr>
    <a:masterClrMapping/>
  </p:clrMapOvr>
  <p:transition spd="med" advClick="0" advTm="33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47664" y="1556793"/>
            <a:ext cx="7056784" cy="2554545"/>
          </a:xfrm>
          <a:prstGeom prst="rect">
            <a:avLst/>
          </a:prstGeom>
          <a:noFill/>
        </p:spPr>
        <p:txBody>
          <a:bodyPr wrap="square" lIns="91440" tIns="45720" rIns="91440" bIns="45720">
            <a:spAutoFit/>
          </a:bodyPr>
          <a:lstStyle/>
          <a:p>
            <a:pPr algn="ctr"/>
            <a:r>
              <a:rPr lang="ru-RU"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Опыт работы по теме: </a:t>
            </a:r>
          </a:p>
          <a:p>
            <a:pPr algn="ctr"/>
            <a:r>
              <a:rPr lang="ru-RU"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«Детское экспериментирование</a:t>
            </a:r>
          </a:p>
          <a:p>
            <a:pPr algn="ctr"/>
            <a:r>
              <a:rPr lang="ru-RU" sz="40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 как метод обучения»</a:t>
            </a:r>
            <a:endParaRPr lang="ru-RU" sz="40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med" advClick="0" advTm="7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FD31"/>
        </a:solidFill>
        <a:effectLst/>
      </p:bgPr>
    </p:bg>
    <p:spTree>
      <p:nvGrpSpPr>
        <p:cNvPr id="1" name=""/>
        <p:cNvGrpSpPr/>
        <p:nvPr/>
      </p:nvGrpSpPr>
      <p:grpSpPr>
        <a:xfrm>
          <a:off x="0" y="0"/>
          <a:ext cx="0" cy="0"/>
          <a:chOff x="0" y="0"/>
          <a:chExt cx="0" cy="0"/>
        </a:xfrm>
      </p:grpSpPr>
      <p:sp>
        <p:nvSpPr>
          <p:cNvPr id="7" name="Содержимое 6"/>
          <p:cNvSpPr>
            <a:spLocks noGrp="1"/>
          </p:cNvSpPr>
          <p:nvPr>
            <p:ph idx="1"/>
          </p:nvPr>
        </p:nvSpPr>
        <p:spPr>
          <a:xfrm>
            <a:off x="467544" y="1124745"/>
            <a:ext cx="8229600" cy="4525963"/>
          </a:xfrm>
        </p:spPr>
        <p:txBody>
          <a:bodyPr>
            <a:noAutofit/>
          </a:bodyPr>
          <a:lstStyle/>
          <a:p>
            <a:pPr marL="0" indent="450000" algn="just">
              <a:spcBef>
                <a:spcPts val="0"/>
              </a:spcBef>
              <a:buNone/>
            </a:pPr>
            <a:r>
              <a:rPr lang="ru-RU" sz="2200" dirty="0" smtClean="0">
                <a:cs typeface="Aharoni" pitchFamily="2" charset="-79"/>
              </a:rPr>
              <a:t>В соответствии с ФГОС ДО одной из актуальных задач дошкольного детства является стремление ребёнка реализовать себя как субъекта в разнообразных сферах жизнедеятельности, самостоятельно найти и применить необходимые знания и умения, продемонстрировать свою активность, инициативность, направленность на результат и положительное подкрепление взрослого, начиная с раннего возраста.</a:t>
            </a:r>
          </a:p>
          <a:p>
            <a:pPr marL="0" indent="450000" algn="just">
              <a:spcBef>
                <a:spcPts val="0"/>
              </a:spcBef>
              <a:buNone/>
            </a:pPr>
            <a:r>
              <a:rPr lang="ru-RU" sz="2200" dirty="0" smtClean="0">
                <a:cs typeface="Aharoni" pitchFamily="2" charset="-79"/>
              </a:rPr>
              <a:t>Учитывая эти особенности современных детей, процесс воспитания дошкольника, как субъекта деятельности и поведения, направлен на поиск таких игровых форм организации педагогической работы, которые привлекли бы детей и были бы эффективны в достижении поставленной цели.</a:t>
            </a:r>
            <a:endParaRPr lang="ru-RU" sz="2200" dirty="0">
              <a:cs typeface="Aharoni" pitchFamily="2" charset="-79"/>
            </a:endParaRPr>
          </a:p>
        </p:txBody>
      </p:sp>
      <p:sp>
        <p:nvSpPr>
          <p:cNvPr id="8" name="Прямоугольник 7"/>
          <p:cNvSpPr/>
          <p:nvPr/>
        </p:nvSpPr>
        <p:spPr>
          <a:xfrm>
            <a:off x="2086979" y="188640"/>
            <a:ext cx="4920258" cy="769441"/>
          </a:xfrm>
          <a:prstGeom prst="rect">
            <a:avLst/>
          </a:prstGeom>
          <a:noFill/>
        </p:spPr>
        <p:txBody>
          <a:bodyPr wrap="none" lIns="91440" tIns="45720" rIns="91440" bIns="45720">
            <a:spAutoFit/>
          </a:bodyPr>
          <a:lstStyle/>
          <a:p>
            <a:pPr algn="ctr"/>
            <a:r>
              <a:rPr lang="ru-RU" sz="4400" b="1" cap="none" spc="0" dirty="0" smtClean="0">
                <a:ln w="0" cmpd="sng">
                  <a:solidFill>
                    <a:schemeClr val="tx1"/>
                  </a:solidFill>
                  <a:prstDash val="solid"/>
                  <a:miter lim="800000"/>
                </a:ln>
                <a:solidFill>
                  <a:schemeClr val="bg2">
                    <a:tint val="85000"/>
                    <a:satMod val="155000"/>
                  </a:schemeClr>
                </a:solidFill>
                <a:effectLst>
                  <a:outerShdw blurRad="50800" algn="tl" rotWithShape="0">
                    <a:srgbClr val="000000"/>
                  </a:outerShdw>
                </a:effectLst>
              </a:rPr>
              <a:t>Актуальность темы</a:t>
            </a:r>
            <a:endParaRPr lang="ru-RU" sz="4400" b="1" cap="none" spc="0" dirty="0">
              <a:ln w="0" cmpd="sng">
                <a:solidFill>
                  <a:schemeClr val="tx1"/>
                </a:solidFill>
                <a:prstDash val="solid"/>
                <a:miter lim="800000"/>
              </a:ln>
              <a:solidFill>
                <a:schemeClr val="bg2">
                  <a:tint val="85000"/>
                  <a:satMod val="155000"/>
                </a:schemeClr>
              </a:solidFill>
              <a:effectLst>
                <a:outerShdw blurRad="50800" algn="tl" rotWithShape="0">
                  <a:srgbClr val="000000"/>
                </a:outerShdw>
              </a:effectLst>
            </a:endParaRPr>
          </a:p>
        </p:txBody>
      </p:sp>
    </p:spTree>
  </p:cSld>
  <p:clrMapOvr>
    <a:masterClrMapping/>
  </p:clrMapOvr>
  <p:transition spd="med" advClick="0" advTm="30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a:noFill/>
        </p:spPr>
        <p:txBody>
          <a:bodyPr/>
          <a:lstStyle/>
          <a:p>
            <a:r>
              <a:rPr lang="ru-RU"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rPr>
              <a:t>Содержание:</a:t>
            </a:r>
            <a:endParaRPr lang="ru-RU" dirty="0">
              <a:ln w="12700">
                <a:solidFill>
                  <a:schemeClr val="tx1"/>
                </a:solidFill>
                <a:prstDash val="solid"/>
              </a:ln>
            </a:endParaRPr>
          </a:p>
        </p:txBody>
      </p:sp>
      <p:sp>
        <p:nvSpPr>
          <p:cNvPr id="3" name="Содержимое 2"/>
          <p:cNvSpPr>
            <a:spLocks noGrp="1"/>
          </p:cNvSpPr>
          <p:nvPr>
            <p:ph idx="1"/>
          </p:nvPr>
        </p:nvSpPr>
        <p:spPr>
          <a:xfrm>
            <a:off x="467544" y="1268760"/>
            <a:ext cx="8229600" cy="4525963"/>
          </a:xfrm>
          <a:noFill/>
          <a:ln>
            <a:noFill/>
          </a:ln>
        </p:spPr>
        <p:txBody>
          <a:bodyPr wrap="square">
            <a:normAutofit fontScale="62500" lnSpcReduction="20000"/>
          </a:bodyPr>
          <a:lstStyle/>
          <a:p>
            <a:pPr marL="514350" indent="-514350">
              <a:buClr>
                <a:schemeClr val="tx1"/>
              </a:buClr>
              <a:buNone/>
            </a:pPr>
            <a:r>
              <a:rPr lang="ru-RU" b="1" dirty="0" smtClean="0">
                <a:ln w="0">
                  <a:noFill/>
                </a:ln>
                <a:latin typeface="Times New Roman" pitchFamily="18" charset="0"/>
                <a:cs typeface="Times New Roman" pitchFamily="18" charset="0"/>
              </a:rPr>
              <a:t>        </a:t>
            </a:r>
            <a:r>
              <a:rPr lang="ru-RU" sz="3400" b="1" u="sng" dirty="0" smtClean="0">
                <a:ln w="0">
                  <a:noFill/>
                </a:ln>
                <a:latin typeface="Times New Roman" pitchFamily="18" charset="0"/>
                <a:cs typeface="Times New Roman" pitchFamily="18" charset="0"/>
              </a:rPr>
              <a:t>Введение.</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Цель и задачи.</a:t>
            </a:r>
          </a:p>
          <a:p>
            <a:pPr marL="514350" indent="-514350">
              <a:buClr>
                <a:schemeClr val="tx1"/>
              </a:buClr>
              <a:buFont typeface="+mj-lt"/>
              <a:buAutoNum type="arabicPeriod"/>
            </a:pPr>
            <a:r>
              <a:rPr lang="ru-RU" sz="3400" b="1" dirty="0" smtClean="0">
                <a:ln w="0">
                  <a:noFill/>
                </a:ln>
                <a:latin typeface="Times New Roman" pitchFamily="18" charset="0"/>
                <a:ea typeface="Times New Roman" pitchFamily="18" charset="0"/>
                <a:cs typeface="Times New Roman" pitchFamily="18" charset="0"/>
              </a:rPr>
              <a:t>Условия для осуществления поставленных задач.</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Педагогические принципы.</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Взаимодействие детского сада и семьи.</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Средства работы.</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Формы работы.</a:t>
            </a:r>
          </a:p>
          <a:p>
            <a:pPr marL="514350" indent="-514350">
              <a:buClr>
                <a:schemeClr val="tx1"/>
              </a:buClr>
              <a:buFont typeface="+mj-lt"/>
              <a:buAutoNum type="arabicPeriod"/>
            </a:pPr>
            <a:r>
              <a:rPr lang="ru-RU" sz="3400" b="1" dirty="0" smtClean="0">
                <a:ln w="0">
                  <a:noFill/>
                </a:ln>
                <a:latin typeface="Times New Roman" pitchFamily="18" charset="0"/>
                <a:cs typeface="Times New Roman" pitchFamily="18" charset="0"/>
              </a:rPr>
              <a:t> Методы и приёмы:</a:t>
            </a:r>
          </a:p>
          <a:p>
            <a:pPr marL="540000" indent="457200">
              <a:buClr>
                <a:schemeClr val="tx1"/>
              </a:buClr>
              <a:buFont typeface="Wingdings" pitchFamily="2" charset="2"/>
              <a:buChar char="ü"/>
            </a:pPr>
            <a:r>
              <a:rPr lang="ru-RU" sz="3400" b="1" dirty="0" smtClean="0">
                <a:ln w="0">
                  <a:noFill/>
                </a:ln>
                <a:latin typeface="Times New Roman" pitchFamily="18" charset="0"/>
                <a:cs typeface="Times New Roman" pitchFamily="18" charset="0"/>
              </a:rPr>
              <a:t>Практический метод.</a:t>
            </a:r>
          </a:p>
          <a:p>
            <a:pPr marL="540000" indent="457200">
              <a:buClr>
                <a:schemeClr val="tx1"/>
              </a:buClr>
              <a:buFont typeface="Wingdings" pitchFamily="2" charset="2"/>
              <a:buChar char="ü"/>
            </a:pPr>
            <a:r>
              <a:rPr lang="ru-RU" sz="3400" b="1" dirty="0" smtClean="0">
                <a:ln w="0">
                  <a:noFill/>
                </a:ln>
                <a:latin typeface="Times New Roman" pitchFamily="18" charset="0"/>
                <a:cs typeface="Times New Roman" pitchFamily="18" charset="0"/>
              </a:rPr>
              <a:t>Наглядный метод.</a:t>
            </a:r>
          </a:p>
          <a:p>
            <a:pPr marL="540000" indent="457200">
              <a:buClr>
                <a:schemeClr val="tx1"/>
              </a:buClr>
              <a:buFont typeface="Wingdings" pitchFamily="2" charset="2"/>
              <a:buChar char="ü"/>
            </a:pPr>
            <a:r>
              <a:rPr lang="ru-RU" sz="3400" b="1" dirty="0" smtClean="0">
                <a:ln w="0">
                  <a:noFill/>
                </a:ln>
                <a:latin typeface="Times New Roman" pitchFamily="18" charset="0"/>
                <a:cs typeface="Times New Roman" pitchFamily="18" charset="0"/>
              </a:rPr>
              <a:t>Словесный метод.</a:t>
            </a:r>
          </a:p>
          <a:p>
            <a:pPr marL="540000" indent="457200">
              <a:buClr>
                <a:schemeClr val="tx1"/>
              </a:buClr>
              <a:buFont typeface="Wingdings" pitchFamily="2" charset="2"/>
              <a:buChar char="ü"/>
            </a:pPr>
            <a:r>
              <a:rPr lang="ru-RU" sz="3400" b="1" dirty="0" smtClean="0">
                <a:ln w="0">
                  <a:noFill/>
                </a:ln>
                <a:latin typeface="Times New Roman" pitchFamily="18" charset="0"/>
                <a:cs typeface="Times New Roman" pitchFamily="18" charset="0"/>
              </a:rPr>
              <a:t>Игровой метод.</a:t>
            </a:r>
          </a:p>
          <a:p>
            <a:pPr marL="0" indent="457200">
              <a:buClr>
                <a:schemeClr val="tx1"/>
              </a:buClr>
              <a:buNone/>
            </a:pPr>
            <a:r>
              <a:rPr lang="ru-RU" sz="3400" b="1" u="sng" dirty="0" smtClean="0">
                <a:ln w="0">
                  <a:noFill/>
                </a:ln>
                <a:latin typeface="Times New Roman" pitchFamily="18" charset="0"/>
                <a:cs typeface="Times New Roman" pitchFamily="18" charset="0"/>
              </a:rPr>
              <a:t>Заключение.</a:t>
            </a:r>
            <a:endParaRPr lang="ru-RU" sz="3400" b="1" u="sng" dirty="0">
              <a:ln w="0">
                <a:noFill/>
              </a:ln>
            </a:endParaRPr>
          </a:p>
        </p:txBody>
      </p:sp>
    </p:spTree>
  </p:cSld>
  <p:clrMapOvr>
    <a:masterClrMapping/>
  </p:clrMapOvr>
  <p:transition spd="med" advClick="0" advTm="20000">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123728" y="1052736"/>
            <a:ext cx="5544616" cy="1656183"/>
          </a:xfrm>
        </p:spPr>
        <p:txBody>
          <a:bodyPr>
            <a:normAutofit fontScale="90000"/>
          </a:bodyPr>
          <a:lstStyle/>
          <a:p>
            <a:pPr algn="r"/>
            <a: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t>Расскажи - и я забуду,</a:t>
            </a:r>
            <a:b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br>
            <a: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t>Покажи – и я запомню,</a:t>
            </a:r>
            <a:b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br>
            <a: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t>Дай попробовать – и я пойму.</a:t>
            </a:r>
            <a:b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br>
            <a: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t/>
            </a:r>
            <a:br>
              <a:rPr lang="ru-RU" sz="2400" b="1" cap="all" dirty="0" smtClean="0">
                <a:ln w="9000" cmpd="sng">
                  <a:solidFill>
                    <a:schemeClr val="tx1"/>
                  </a:solidFill>
                  <a:prstDash val="solid"/>
                </a:ln>
                <a:solidFill>
                  <a:schemeClr val="bg1"/>
                </a:solidFill>
                <a:effectLst>
                  <a:reflection blurRad="12700" stA="28000" endPos="45000" dist="1000" dir="5400000" sy="-100000" algn="bl" rotWithShape="0"/>
                </a:effectLst>
              </a:rPr>
            </a:br>
            <a:r>
              <a:rPr lang="ru-RU" sz="2400" i="1" dirty="0" smtClean="0"/>
              <a:t>Китайская пословица.</a:t>
            </a:r>
            <a:endParaRPr lang="ru-RU" sz="2400" i="1" dirty="0"/>
          </a:p>
        </p:txBody>
      </p:sp>
      <p:sp>
        <p:nvSpPr>
          <p:cNvPr id="6" name="Подзаголовок 5"/>
          <p:cNvSpPr>
            <a:spLocks noGrp="1"/>
          </p:cNvSpPr>
          <p:nvPr>
            <p:ph type="subTitle" idx="1"/>
          </p:nvPr>
        </p:nvSpPr>
        <p:spPr>
          <a:xfrm>
            <a:off x="1691680" y="4005065"/>
            <a:ext cx="4176464" cy="1440160"/>
          </a:xfrm>
        </p:spPr>
        <p:txBody>
          <a:bodyPr>
            <a:normAutofit/>
          </a:bodyPr>
          <a:lstStyle/>
          <a:p>
            <a:pPr algn="l"/>
            <a:r>
              <a:rPr lang="ru-RU" sz="2400" b="1" i="1" cap="all" dirty="0" smtClean="0">
                <a:ln w="9000" cmpd="sng">
                  <a:solidFill>
                    <a:schemeClr val="tx1"/>
                  </a:solidFill>
                  <a:prstDash val="solid"/>
                </a:ln>
                <a:solidFill>
                  <a:schemeClr val="bg1"/>
                </a:solidFill>
                <a:effectLst>
                  <a:reflection blurRad="12700" stA="28000" endPos="45000" dist="1000" dir="5400000" sy="-100000" algn="bl" rotWithShape="0"/>
                </a:effectLst>
              </a:rPr>
              <a:t>Каждый узнает лишь то,</a:t>
            </a:r>
          </a:p>
          <a:p>
            <a:pPr algn="l"/>
            <a:r>
              <a:rPr lang="ru-RU" sz="2400" b="1" i="1" cap="all" dirty="0" smtClean="0">
                <a:ln w="9000" cmpd="sng">
                  <a:solidFill>
                    <a:schemeClr val="tx1"/>
                  </a:solidFill>
                  <a:prstDash val="solid"/>
                </a:ln>
                <a:solidFill>
                  <a:schemeClr val="bg1"/>
                </a:solidFill>
                <a:effectLst>
                  <a:reflection blurRad="12700" stA="28000" endPos="45000" dist="1000" dir="5400000" sy="-100000" algn="bl" rotWithShape="0"/>
                </a:effectLst>
              </a:rPr>
              <a:t>Что сам пробует сделать</a:t>
            </a:r>
            <a:r>
              <a:rPr lang="ru-RU" sz="2400" i="1" dirty="0" smtClean="0">
                <a:solidFill>
                  <a:schemeClr val="tx2">
                    <a:lumMod val="75000"/>
                  </a:schemeClr>
                </a:solidFill>
              </a:rPr>
              <a:t>.</a:t>
            </a:r>
          </a:p>
          <a:p>
            <a:pPr algn="l"/>
            <a:r>
              <a:rPr lang="ru-RU" sz="2400" i="1" dirty="0" smtClean="0">
                <a:solidFill>
                  <a:schemeClr val="tx2">
                    <a:lumMod val="75000"/>
                  </a:schemeClr>
                </a:solidFill>
              </a:rPr>
              <a:t>                              </a:t>
            </a:r>
            <a:r>
              <a:rPr lang="ru-RU" sz="2400" i="1" dirty="0" err="1" smtClean="0">
                <a:solidFill>
                  <a:schemeClr val="tx2">
                    <a:lumMod val="75000"/>
                  </a:schemeClr>
                </a:solidFill>
              </a:rPr>
              <a:t>Песталоции</a:t>
            </a:r>
            <a:r>
              <a:rPr lang="ru-RU" sz="2400" i="1" dirty="0" smtClean="0">
                <a:solidFill>
                  <a:schemeClr val="tx2">
                    <a:lumMod val="75000"/>
                  </a:schemeClr>
                </a:solidFill>
              </a:rPr>
              <a:t>.</a:t>
            </a:r>
            <a:endParaRPr lang="ru-RU" sz="2400" i="1" dirty="0">
              <a:solidFill>
                <a:schemeClr val="tx2">
                  <a:lumMod val="75000"/>
                </a:schemeClr>
              </a:solidFill>
            </a:endParaRPr>
          </a:p>
        </p:txBody>
      </p:sp>
    </p:spTree>
  </p:cSld>
  <p:clrMapOvr>
    <a:masterClrMapping/>
  </p:clrMapOvr>
  <p:transition spd="med" advClick="0" advTm="15000">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u="sng" dirty="0" smtClean="0">
                <a:ln w="17780" cmpd="sng">
                  <a:solidFill>
                    <a:schemeClr val="tx1"/>
                  </a:solidFill>
                  <a:prstDash val="solid"/>
                  <a:miter lim="800000"/>
                </a:ln>
                <a:solidFill>
                  <a:srgbClr val="FF0000"/>
                </a:solidFill>
                <a:effectLst>
                  <a:outerShdw blurRad="50800" algn="tl" rotWithShape="0">
                    <a:srgbClr val="000000"/>
                  </a:outerShdw>
                </a:effectLst>
              </a:rPr>
              <a:t>Введение</a:t>
            </a:r>
            <a:r>
              <a:rPr lang="ru-RU" b="1" u="sng" dirty="0" smtClean="0">
                <a:ln w="17780" cmpd="sng">
                  <a:solidFill>
                    <a:schemeClr val="tx1"/>
                  </a:solidFill>
                  <a:prstDash val="solid"/>
                  <a:miter lim="800000"/>
                </a:ln>
                <a:solidFill>
                  <a:srgbClr val="FF0000"/>
                </a:solidFill>
                <a:effectLst>
                  <a:outerShdw blurRad="50800" algn="tl" rotWithShape="0">
                    <a:srgbClr val="000000"/>
                  </a:outerShdw>
                </a:effectLst>
              </a:rPr>
              <a:t> .</a:t>
            </a:r>
            <a:endParaRPr lang="ru-RU" u="sng" dirty="0">
              <a:ln w="17780" cmpd="sng">
                <a:solidFill>
                  <a:schemeClr val="tx1"/>
                </a:solidFill>
                <a:prstDash val="solid"/>
                <a:miter lim="800000"/>
              </a:ln>
              <a:solidFill>
                <a:srgbClr val="FF0000"/>
              </a:solidFill>
            </a:endParaRPr>
          </a:p>
        </p:txBody>
      </p:sp>
      <p:sp>
        <p:nvSpPr>
          <p:cNvPr id="3" name="Содержимое 2"/>
          <p:cNvSpPr>
            <a:spLocks noGrp="1"/>
          </p:cNvSpPr>
          <p:nvPr>
            <p:ph idx="1"/>
          </p:nvPr>
        </p:nvSpPr>
        <p:spPr/>
        <p:txBody>
          <a:bodyPr>
            <a:normAutofit fontScale="92500"/>
          </a:bodyPr>
          <a:lstStyle/>
          <a:p>
            <a:pPr marL="0" indent="450000" algn="just">
              <a:lnSpc>
                <a:spcPct val="110000"/>
              </a:lnSpc>
              <a:spcBef>
                <a:spcPts val="0"/>
              </a:spcBef>
              <a:buNone/>
            </a:pPr>
            <a:r>
              <a:rPr lang="ru-RU" sz="2800" b="1" dirty="0" smtClean="0">
                <a:latin typeface="Times New Roman" pitchFamily="18" charset="0"/>
                <a:cs typeface="Times New Roman" pitchFamily="18" charset="0"/>
              </a:rPr>
              <a:t>Деятельность экспериментирования способствует формированию у детей познавательного интереса, развивает наблюдательность, мыслительную деятельность. По мнению академика Н.Н. </a:t>
            </a:r>
            <a:r>
              <a:rPr lang="ru-RU" sz="2800" b="1" dirty="0" err="1" smtClean="0">
                <a:latin typeface="Times New Roman" pitchFamily="18" charset="0"/>
                <a:cs typeface="Times New Roman" pitchFamily="18" charset="0"/>
              </a:rPr>
              <a:t>Подъякова</a:t>
            </a:r>
            <a:r>
              <a:rPr lang="ru-RU" sz="2800" b="1" dirty="0" smtClean="0">
                <a:latin typeface="Times New Roman" pitchFamily="18" charset="0"/>
                <a:cs typeface="Times New Roman" pitchFamily="18" charset="0"/>
              </a:rPr>
              <a:t> в деятельности экспериментирования ребенок выступает как своеобразный  исследователь, самостоятельно воздействующий различными способами на окружающие его предметы и явления с целью более полного их познания и освоения.  </a:t>
            </a:r>
          </a:p>
          <a:p>
            <a:pPr>
              <a:buNone/>
            </a:pPr>
            <a:endParaRPr lang="ru-RU" sz="2400" b="1" dirty="0" smtClean="0"/>
          </a:p>
          <a:p>
            <a:pPr>
              <a:buNone/>
            </a:pPr>
            <a:endParaRPr lang="ru-RU" dirty="0"/>
          </a:p>
        </p:txBody>
      </p:sp>
    </p:spTree>
  </p:cSld>
  <p:clrMapOvr>
    <a:masterClrMapping/>
  </p:clrMapOvr>
  <p:transition spd="med" advClick="0" advTm="25000">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39552" y="0"/>
            <a:ext cx="8229600" cy="1143000"/>
          </a:xfrm>
        </p:spPr>
        <p:txBody>
          <a:bodyPr>
            <a:normAutofit/>
          </a:bodyPr>
          <a:lstStyle/>
          <a:p>
            <a:r>
              <a:rPr lang="ru-RU" sz="3200" b="1" dirty="0" smtClean="0">
                <a:ln>
                  <a:solidFill>
                    <a:schemeClr val="tx1"/>
                  </a:solidFill>
                </a:ln>
                <a:solidFill>
                  <a:srgbClr val="FF0000"/>
                </a:solidFill>
              </a:rPr>
              <a:t>1. Цели и задачи.</a:t>
            </a:r>
            <a:endParaRPr lang="ru-RU" sz="3200" b="1" dirty="0">
              <a:ln>
                <a:solidFill>
                  <a:schemeClr val="tx1"/>
                </a:solidFill>
              </a:ln>
              <a:solidFill>
                <a:srgbClr val="FF0000"/>
              </a:solidFill>
            </a:endParaRPr>
          </a:p>
        </p:txBody>
      </p:sp>
      <p:sp>
        <p:nvSpPr>
          <p:cNvPr id="7" name="Содержимое 6"/>
          <p:cNvSpPr>
            <a:spLocks noGrp="1"/>
          </p:cNvSpPr>
          <p:nvPr>
            <p:ph idx="1"/>
          </p:nvPr>
        </p:nvSpPr>
        <p:spPr>
          <a:xfrm>
            <a:off x="395536" y="1052736"/>
            <a:ext cx="8229600" cy="5073428"/>
          </a:xfrm>
        </p:spPr>
        <p:txBody>
          <a:bodyPr>
            <a:normAutofit fontScale="62500" lnSpcReduction="20000"/>
          </a:bodyPr>
          <a:lstStyle/>
          <a:p>
            <a:pPr lvl="0" indent="450000" algn="just" fontAlgn="base">
              <a:spcBef>
                <a:spcPct val="0"/>
              </a:spcBef>
              <a:spcAft>
                <a:spcPct val="0"/>
              </a:spcAft>
              <a:buNone/>
            </a:pPr>
            <a:r>
              <a:rPr lang="ru-RU" sz="3300" dirty="0" smtClean="0">
                <a:latin typeface="Times New Roman" pitchFamily="18" charset="0"/>
                <a:ea typeface="Times New Roman" pitchFamily="18" charset="0"/>
                <a:cs typeface="Times New Roman" pitchFamily="18" charset="0"/>
              </a:rPr>
              <a:t>Прежде чем подбирать диагностические методики, я чётко определила </a:t>
            </a:r>
            <a:r>
              <a:rPr lang="ru-RU" sz="3300" b="1" u="sng" dirty="0" smtClean="0">
                <a:latin typeface="Times New Roman" pitchFamily="18" charset="0"/>
                <a:ea typeface="Times New Roman" pitchFamily="18" charset="0"/>
                <a:cs typeface="Times New Roman" pitchFamily="18" charset="0"/>
              </a:rPr>
              <a:t>цель и задачи</a:t>
            </a:r>
            <a:r>
              <a:rPr lang="ru-RU" sz="3300" dirty="0" smtClean="0">
                <a:latin typeface="Times New Roman" pitchFamily="18" charset="0"/>
                <a:ea typeface="Times New Roman" pitchFamily="18" charset="0"/>
                <a:cs typeface="Times New Roman" pitchFamily="18" charset="0"/>
              </a:rPr>
              <a:t>, которые предстояло решить в процессе экспериментирования.</a:t>
            </a:r>
            <a:r>
              <a:rPr lang="ru-RU" sz="3300" b="1" i="1" u="sng" dirty="0" smtClean="0">
                <a:latin typeface="Times New Roman" pitchFamily="18" charset="0"/>
                <a:ea typeface="Times New Roman" pitchFamily="18" charset="0"/>
                <a:cs typeface="Times New Roman" pitchFamily="18" charset="0"/>
              </a:rPr>
              <a:t> </a:t>
            </a:r>
          </a:p>
          <a:p>
            <a:pPr lvl="0" indent="450000" algn="just" fontAlgn="base">
              <a:spcBef>
                <a:spcPct val="0"/>
              </a:spcBef>
              <a:spcAft>
                <a:spcPct val="0"/>
              </a:spcAft>
              <a:buNone/>
            </a:pPr>
            <a:endParaRPr lang="ru-RU" sz="3300" b="1" i="1" u="sng" dirty="0" smtClean="0">
              <a:latin typeface="Times New Roman" pitchFamily="18" charset="0"/>
              <a:ea typeface="Times New Roman" pitchFamily="18" charset="0"/>
              <a:cs typeface="Times New Roman" pitchFamily="18" charset="0"/>
            </a:endParaRPr>
          </a:p>
          <a:p>
            <a:pPr lvl="0" indent="450000" algn="just" fontAlgn="base">
              <a:spcBef>
                <a:spcPct val="0"/>
              </a:spcBef>
              <a:spcAft>
                <a:spcPct val="0"/>
              </a:spcAft>
              <a:buNone/>
            </a:pPr>
            <a:r>
              <a:rPr lang="ru-RU" sz="3300" b="1" i="1" u="sng" dirty="0" smtClean="0">
                <a:latin typeface="Times New Roman" pitchFamily="18" charset="0"/>
                <a:ea typeface="Times New Roman" pitchFamily="18" charset="0"/>
                <a:cs typeface="Times New Roman" pitchFamily="18" charset="0"/>
              </a:rPr>
              <a:t>Цель:</a:t>
            </a:r>
            <a:r>
              <a:rPr lang="ru-RU" sz="3300" i="1" dirty="0" smtClean="0">
                <a:latin typeface="Times New Roman" pitchFamily="18" charset="0"/>
                <a:ea typeface="Times New Roman" pitchFamily="18" charset="0"/>
                <a:cs typeface="Times New Roman" pitchFamily="18" charset="0"/>
              </a:rPr>
              <a:t> </a:t>
            </a:r>
            <a:r>
              <a:rPr lang="ru-RU" sz="3300" dirty="0" smtClean="0">
                <a:latin typeface="Times New Roman" pitchFamily="18" charset="0"/>
                <a:ea typeface="Times New Roman" pitchFamily="18" charset="0"/>
                <a:cs typeface="Times New Roman" pitchFamily="18" charset="0"/>
              </a:rPr>
              <a:t>развитие умений ребенка взаимодействовать с исследуемыми объектами в "лабораторных" условиях как средствами познания окружающего мира.</a:t>
            </a:r>
          </a:p>
          <a:p>
            <a:pPr lvl="0" indent="450000" algn="just" fontAlgn="base">
              <a:spcBef>
                <a:spcPct val="0"/>
              </a:spcBef>
              <a:spcAft>
                <a:spcPct val="0"/>
              </a:spcAft>
              <a:buNone/>
            </a:pPr>
            <a:endParaRPr lang="ru-RU" sz="3300" dirty="0" smtClean="0">
              <a:latin typeface="Times New Roman" pitchFamily="18" charset="0"/>
              <a:cs typeface="Times New Roman" pitchFamily="18" charset="0"/>
            </a:endParaRPr>
          </a:p>
          <a:p>
            <a:pPr lvl="0" indent="450000" algn="just" eaLnBrk="0" fontAlgn="base" hangingPunct="0">
              <a:spcBef>
                <a:spcPct val="0"/>
              </a:spcBef>
              <a:spcAft>
                <a:spcPct val="0"/>
              </a:spcAft>
              <a:buNone/>
            </a:pPr>
            <a:r>
              <a:rPr lang="ru-RU" sz="3300" b="1" i="1" u="sng" dirty="0" smtClean="0">
                <a:latin typeface="Times New Roman" pitchFamily="18" charset="0"/>
                <a:ea typeface="Times New Roman" pitchFamily="18" charset="0"/>
                <a:cs typeface="Times New Roman" pitchFamily="18" charset="0"/>
              </a:rPr>
              <a:t>Задачи</a:t>
            </a:r>
            <a:r>
              <a:rPr lang="ru-RU" sz="3300" i="1" u="sng" dirty="0" smtClean="0">
                <a:latin typeface="Times New Roman" pitchFamily="18" charset="0"/>
                <a:ea typeface="Times New Roman" pitchFamily="18" charset="0"/>
                <a:cs typeface="Times New Roman" pitchFamily="18" charset="0"/>
              </a:rPr>
              <a:t>:</a:t>
            </a:r>
            <a:endParaRPr lang="ru-RU" sz="3300" i="1" u="sng" dirty="0" smtClean="0">
              <a:latin typeface="Times New Roman" pitchFamily="18" charset="0"/>
              <a:cs typeface="Times New Roman" pitchFamily="18" charset="0"/>
            </a:endParaRPr>
          </a:p>
          <a:p>
            <a:pPr lvl="0" indent="450000" algn="just" eaLnBrk="0" fontAlgn="base" hangingPunct="0">
              <a:spcBef>
                <a:spcPct val="0"/>
              </a:spcBef>
              <a:spcAft>
                <a:spcPct val="0"/>
              </a:spcAft>
              <a:buFontTx/>
              <a:buChar char="•"/>
            </a:pPr>
            <a:r>
              <a:rPr lang="ru-RU" sz="3300" dirty="0" smtClean="0">
                <a:latin typeface="Times New Roman" pitchFamily="18" charset="0"/>
                <a:ea typeface="Times New Roman" pitchFamily="18" charset="0"/>
                <a:cs typeface="Times New Roman" pitchFamily="18" charset="0"/>
              </a:rPr>
              <a:t> </a:t>
            </a:r>
            <a:r>
              <a:rPr lang="ru-RU" sz="3300" dirty="0" smtClean="0">
                <a:latin typeface="Times New Roman" pitchFamily="18" charset="0"/>
                <a:ea typeface="Times New Roman" pitchFamily="18" charset="0"/>
                <a:cs typeface="Times New Roman" pitchFamily="18" charset="0"/>
              </a:rPr>
              <a:t>формирование </a:t>
            </a:r>
            <a:r>
              <a:rPr lang="ru-RU" sz="3300" dirty="0" smtClean="0">
                <a:latin typeface="Times New Roman" pitchFamily="18" charset="0"/>
                <a:ea typeface="Times New Roman" pitchFamily="18" charset="0"/>
                <a:cs typeface="Times New Roman" pitchFamily="18" charset="0"/>
              </a:rPr>
              <a:t>предпосылки поисковой деятельности детей, интеллектуальной инициативы:</a:t>
            </a:r>
            <a:endParaRPr lang="ru-RU" sz="3300" dirty="0" smtClean="0">
              <a:latin typeface="Times New Roman" pitchFamily="18" charset="0"/>
              <a:cs typeface="Times New Roman" pitchFamily="18" charset="0"/>
            </a:endParaRPr>
          </a:p>
          <a:p>
            <a:pPr lvl="0" indent="450000" algn="just" eaLnBrk="0" fontAlgn="base" hangingPunct="0">
              <a:spcBef>
                <a:spcPct val="0"/>
              </a:spcBef>
              <a:spcAft>
                <a:spcPct val="0"/>
              </a:spcAft>
              <a:buFontTx/>
              <a:buChar char="•"/>
            </a:pPr>
            <a:r>
              <a:rPr lang="ru-RU" sz="3300" dirty="0" smtClean="0">
                <a:latin typeface="Times New Roman" pitchFamily="18" charset="0"/>
                <a:ea typeface="Times New Roman" pitchFamily="18" charset="0"/>
                <a:cs typeface="Times New Roman" pitchFamily="18" charset="0"/>
              </a:rPr>
              <a:t> </a:t>
            </a:r>
            <a:r>
              <a:rPr lang="ru-RU" sz="3300" dirty="0" smtClean="0">
                <a:latin typeface="Times New Roman" pitchFamily="18" charset="0"/>
                <a:ea typeface="Times New Roman" pitchFamily="18" charset="0"/>
                <a:cs typeface="Times New Roman" pitchFamily="18" charset="0"/>
              </a:rPr>
              <a:t>развитие </a:t>
            </a:r>
            <a:r>
              <a:rPr lang="ru-RU" sz="3300" dirty="0" smtClean="0">
                <a:latin typeface="Times New Roman" pitchFamily="18" charset="0"/>
                <a:ea typeface="Times New Roman" pitchFamily="18" charset="0"/>
                <a:cs typeface="Times New Roman" pitchFamily="18" charset="0"/>
              </a:rPr>
              <a:t>умения определять возможные методы решения проблемы с помощью взрослого, а затем и самостоятельно;</a:t>
            </a:r>
            <a:endParaRPr lang="ru-RU" sz="3300" dirty="0" smtClean="0">
              <a:latin typeface="Times New Roman" pitchFamily="18" charset="0"/>
              <a:cs typeface="Times New Roman" pitchFamily="18" charset="0"/>
            </a:endParaRPr>
          </a:p>
          <a:p>
            <a:pPr lvl="0" indent="450000" algn="just" eaLnBrk="0" fontAlgn="base" hangingPunct="0">
              <a:spcBef>
                <a:spcPct val="0"/>
              </a:spcBef>
              <a:spcAft>
                <a:spcPct val="0"/>
              </a:spcAft>
              <a:buFontTx/>
              <a:buChar char="•"/>
            </a:pPr>
            <a:r>
              <a:rPr lang="ru-RU" sz="3300" dirty="0" smtClean="0">
                <a:latin typeface="Times New Roman" pitchFamily="18" charset="0"/>
                <a:ea typeface="Times New Roman" pitchFamily="18" charset="0"/>
                <a:cs typeface="Times New Roman" pitchFamily="18" charset="0"/>
              </a:rPr>
              <a:t> </a:t>
            </a:r>
            <a:r>
              <a:rPr lang="ru-RU" sz="3300" dirty="0" smtClean="0">
                <a:latin typeface="Times New Roman" pitchFamily="18" charset="0"/>
                <a:ea typeface="Times New Roman" pitchFamily="18" charset="0"/>
                <a:cs typeface="Times New Roman" pitchFamily="18" charset="0"/>
              </a:rPr>
              <a:t>формирование </a:t>
            </a:r>
            <a:r>
              <a:rPr lang="ru-RU" sz="3300" dirty="0" smtClean="0">
                <a:latin typeface="Times New Roman" pitchFamily="18" charset="0"/>
                <a:ea typeface="Times New Roman" pitchFamily="18" charset="0"/>
                <a:cs typeface="Times New Roman" pitchFamily="18" charset="0"/>
              </a:rPr>
              <a:t>умения применять данные методы, способствующие решению поставленной задачи;</a:t>
            </a:r>
            <a:endParaRPr lang="ru-RU" sz="3300" dirty="0" smtClean="0">
              <a:latin typeface="Times New Roman" pitchFamily="18" charset="0"/>
              <a:cs typeface="Times New Roman" pitchFamily="18" charset="0"/>
            </a:endParaRPr>
          </a:p>
          <a:p>
            <a:pPr lvl="0" indent="450000" algn="just" eaLnBrk="0" fontAlgn="base" hangingPunct="0">
              <a:spcBef>
                <a:spcPct val="0"/>
              </a:spcBef>
              <a:spcAft>
                <a:spcPct val="0"/>
              </a:spcAft>
              <a:buFontTx/>
              <a:buChar char="•"/>
            </a:pPr>
            <a:r>
              <a:rPr lang="ru-RU" sz="3300" dirty="0" smtClean="0">
                <a:latin typeface="Times New Roman" pitchFamily="18" charset="0"/>
                <a:ea typeface="Times New Roman" pitchFamily="18" charset="0"/>
                <a:cs typeface="Times New Roman" pitchFamily="18" charset="0"/>
              </a:rPr>
              <a:t>поддержка </a:t>
            </a:r>
            <a:r>
              <a:rPr lang="ru-RU" sz="3300" dirty="0" smtClean="0">
                <a:latin typeface="Times New Roman" pitchFamily="18" charset="0"/>
                <a:ea typeface="Times New Roman" pitchFamily="18" charset="0"/>
                <a:cs typeface="Times New Roman" pitchFamily="18" charset="0"/>
              </a:rPr>
              <a:t>и </a:t>
            </a:r>
            <a:r>
              <a:rPr lang="ru-RU" sz="3300" dirty="0" smtClean="0">
                <a:latin typeface="Times New Roman" pitchFamily="18" charset="0"/>
                <a:ea typeface="Times New Roman" pitchFamily="18" charset="0"/>
                <a:cs typeface="Times New Roman" pitchFamily="18" charset="0"/>
              </a:rPr>
              <a:t>развитие </a:t>
            </a:r>
            <a:r>
              <a:rPr lang="ru-RU" sz="3300" dirty="0" smtClean="0">
                <a:latin typeface="Times New Roman" pitchFamily="18" charset="0"/>
                <a:ea typeface="Times New Roman" pitchFamily="18" charset="0"/>
                <a:cs typeface="Times New Roman" pitchFamily="18" charset="0"/>
              </a:rPr>
              <a:t>в ребенке </a:t>
            </a:r>
            <a:r>
              <a:rPr lang="ru-RU" sz="3300" dirty="0" smtClean="0">
                <a:latin typeface="Times New Roman" pitchFamily="18" charset="0"/>
                <a:ea typeface="Times New Roman" pitchFamily="18" charset="0"/>
                <a:cs typeface="Times New Roman" pitchFamily="18" charset="0"/>
              </a:rPr>
              <a:t>интереса </a:t>
            </a:r>
            <a:r>
              <a:rPr lang="ru-RU" sz="3300" dirty="0" smtClean="0">
                <a:latin typeface="Times New Roman" pitchFamily="18" charset="0"/>
                <a:ea typeface="Times New Roman" pitchFamily="18" charset="0"/>
                <a:cs typeface="Times New Roman" pitchFamily="18" charset="0"/>
              </a:rPr>
              <a:t>к исследованиям, открытиям, создать необходимые для этого условия.</a:t>
            </a:r>
          </a:p>
          <a:p>
            <a:endParaRPr lang="ru-RU" dirty="0"/>
          </a:p>
        </p:txBody>
      </p:sp>
    </p:spTree>
  </p:cSld>
  <p:clrMapOvr>
    <a:masterClrMapping/>
  </p:clrMapOvr>
  <p:transition spd="med" advClick="0" advTm="35000">
    <p:circl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34c83b0-daba-48ad-8a7d-75e8d548d543">Z7KFWENHHMJR-1336-1327</_dlc_DocId>
    <_dlc_DocIdUrl xmlns="134c83b0-daba-48ad-8a7d-75e8d548d543">
      <Url>http://www.eduportal44.ru/Galich/ds13galich/_layouts/15/DocIdRedir.aspx?ID=Z7KFWENHHMJR-1336-1327</Url>
      <Description>Z7KFWENHHMJR-1336-1327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Документ" ma:contentTypeID="0x010100466FD0A4444FED4BB496490CD564CBCA" ma:contentTypeVersion="1" ma:contentTypeDescription="Создание документа." ma:contentTypeScope="" ma:versionID="2368e3fa2ec5134dcb4fd2c4aa87cb96">
  <xsd:schema xmlns:xsd="http://www.w3.org/2001/XMLSchema" xmlns:xs="http://www.w3.org/2001/XMLSchema" xmlns:p="http://schemas.microsoft.com/office/2006/metadata/properties" xmlns:ns2="134c83b0-daba-48ad-8a7d-75e8d548d543" targetNamespace="http://schemas.microsoft.com/office/2006/metadata/properties" ma:root="true" ma:fieldsID="643cda1be1e5a7ad8304c0b010a3b144" ns2:_="">
    <xsd:import namespace="134c83b0-daba-48ad-8a7d-75e8d548d54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c83b0-daba-48ad-8a7d-75e8d548d54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FE24A-DFB0-4202-AEF3-405EDCBA014D}"/>
</file>

<file path=customXml/itemProps2.xml><?xml version="1.0" encoding="utf-8"?>
<ds:datastoreItem xmlns:ds="http://schemas.openxmlformats.org/officeDocument/2006/customXml" ds:itemID="{60E192BE-0D2C-44C4-B311-2560D04C8A53}"/>
</file>

<file path=customXml/itemProps3.xml><?xml version="1.0" encoding="utf-8"?>
<ds:datastoreItem xmlns:ds="http://schemas.openxmlformats.org/officeDocument/2006/customXml" ds:itemID="{4803DA7A-9FF5-4094-A627-49B9D7336516}"/>
</file>

<file path=customXml/itemProps4.xml><?xml version="1.0" encoding="utf-8"?>
<ds:datastoreItem xmlns:ds="http://schemas.openxmlformats.org/officeDocument/2006/customXml" ds:itemID="{77CB2720-049D-486E-8C9F-6C040964CF69}"/>
</file>

<file path=docProps/app.xml><?xml version="1.0" encoding="utf-8"?>
<Properties xmlns="http://schemas.openxmlformats.org/officeDocument/2006/extended-properties" xmlns:vt="http://schemas.openxmlformats.org/officeDocument/2006/docPropsVTypes">
  <Template>Apex</Template>
  <TotalTime>1208</TotalTime>
  <Words>842</Words>
  <Application>Microsoft Office PowerPoint</Application>
  <PresentationFormat>Экран (4:3)</PresentationFormat>
  <Paragraphs>122</Paragraphs>
  <Slides>35</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Тема Office</vt:lpstr>
      <vt:lpstr>Муниципальное дошкольное образовательное учреждение «Центр развития ребёнка – детский сад №13»  г. Галича Костромской области </vt:lpstr>
      <vt:lpstr>Сколько всех на небе звёзд? Как устроен длинный мост? Кто живёт на самой  солнечной планете? Как железо добывают? Как микробов изучают? Как растёт на грядке лук? Воду для чего на грядку льют?  Всё узнать помогут Добрые советы и эксперименты! </vt:lpstr>
      <vt:lpstr>Слайд 3</vt:lpstr>
      <vt:lpstr>Слайд 4</vt:lpstr>
      <vt:lpstr>Слайд 5</vt:lpstr>
      <vt:lpstr>Содержание:</vt:lpstr>
      <vt:lpstr>Расскажи - и я забуду, Покажи – и я запомню, Дай попробовать – и я пойму.  Китайская пословица.</vt:lpstr>
      <vt:lpstr>Введение .</vt:lpstr>
      <vt:lpstr>1. Цели и задачи.</vt:lpstr>
      <vt:lpstr>2.Условия для осуществления  поставленных задач.</vt:lpstr>
      <vt:lpstr>Уголок природы позволяет детям проводить наблюдения за жизнью растений.</vt:lpstr>
      <vt:lpstr>Слайд 12</vt:lpstr>
      <vt:lpstr>Сухой аквариум - модель природного водоёма, мини экосистема.</vt:lpstr>
      <vt:lpstr>Календарь природы совмещён с уголком природы. Дети отмечают сезонные изменения в погоде</vt:lpstr>
      <vt:lpstr>Дневник наблюдений служит для регистрации явлений, а также динамики изменений какого-то объекта.</vt:lpstr>
      <vt:lpstr>3.Педагогические принципы.</vt:lpstr>
      <vt:lpstr>4. Взаимодействие детского сада и семьи .</vt:lpstr>
      <vt:lpstr>Совместная деятельность детей и родителей.</vt:lpstr>
      <vt:lpstr>Слайд 19</vt:lpstr>
      <vt:lpstr>Совместная деятельность родителей,  детей и воспитателя «Зимние забавы» .</vt:lpstr>
      <vt:lpstr>5. Средства работы.</vt:lpstr>
      <vt:lpstr>6. Формы работы:</vt:lpstr>
      <vt:lpstr>Наблюдения  за жизнью растений.</vt:lpstr>
      <vt:lpstr>Познавательные занятия с элементами экспериментирования.</vt:lpstr>
      <vt:lpstr>Развивающие игры.</vt:lpstr>
      <vt:lpstr>Книгоиздательство .</vt:lpstr>
      <vt:lpstr>Создание макета .</vt:lpstr>
      <vt:lpstr>Создание  мини-музея .</vt:lpstr>
      <vt:lpstr>Совместная деятельность педагога с детьми по созданию стенгазет .</vt:lpstr>
      <vt:lpstr>7.Методы и приёмы.</vt:lpstr>
      <vt:lpstr>Наглядный метод . </vt:lpstr>
      <vt:lpstr>Словесный метод .</vt:lpstr>
      <vt:lpstr>Игровой метод .</vt:lpstr>
      <vt:lpstr>Я испытываю удовлетворение от своей работы, когда вижу радость, удивление и даже восторг  в  глазах детей от своих маленьких и больших «открытий».  Я хочу видеть всех своих воспитанников любознательными, общительными, умеющими ориентироваться в окружающей обстановке, решать возникающие проблемы, самостоятельными, творческими личностями, поэтому я буду продолжать развивать у детей познавательный интерес через экспериментальную деятельность.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dc:title>
  <dc:subject>окружающий мир</dc:subject>
  <dc:creator>corowina</dc:creator>
  <cp:lastModifiedBy>1</cp:lastModifiedBy>
  <cp:revision>121</cp:revision>
  <dcterms:created xsi:type="dcterms:W3CDTF">2014-06-09T16:54:14Z</dcterms:created>
  <dcterms:modified xsi:type="dcterms:W3CDTF">2015-05-03T15:39:42Z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0x010100466FD0A4444FED4BB496490CD564CBCA</vt:lpwstr>
  </property>
  <property fmtid="{D5CDD505-2E9C-101B-9397-08002B2CF9AE}" pid="3" name="_dlc_DocIdItemGuid">
    <vt:lpwstr>8d47927c-d04e-4f7a-afed-55d32196e31e</vt:lpwstr>
  </property>
</Properties>
</file>