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customXml/itemProps4.xml" ContentType="application/vnd.openxmlformats-officedocument.customXml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sldIdLst>
    <p:sldId id="257" r:id="rId6"/>
    <p:sldId id="275" r:id="rId7"/>
    <p:sldId id="258" r:id="rId8"/>
    <p:sldId id="272" r:id="rId9"/>
    <p:sldId id="273" r:id="rId10"/>
    <p:sldId id="256" r:id="rId11"/>
    <p:sldId id="268" r:id="rId12"/>
    <p:sldId id="263" r:id="rId13"/>
    <p:sldId id="265" r:id="rId14"/>
    <p:sldId id="261" r:id="rId15"/>
    <p:sldId id="262" r:id="rId16"/>
    <p:sldId id="264" r:id="rId17"/>
    <p:sldId id="266" r:id="rId18"/>
    <p:sldId id="267" r:id="rId19"/>
    <p:sldId id="270" r:id="rId20"/>
    <p:sldId id="274" r:id="rId21"/>
    <p:sldId id="271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D610"/>
    <a:srgbClr val="190504"/>
    <a:srgbClr val="DDC79B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-100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1248-1C3D-46AC-B0A0-9BAC73AF7C9B}" type="datetimeFigureOut">
              <a:rPr lang="ru-RU" smtClean="0"/>
              <a:pPr/>
              <a:t>02.02.2018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BA6F9-BE03-4979-B08B-6A7B0E9B2D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14136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1248-1C3D-46AC-B0A0-9BAC73AF7C9B}" type="datetimeFigureOut">
              <a:rPr lang="ru-RU" smtClean="0"/>
              <a:pPr/>
              <a:t>02.02.2018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BA6F9-BE03-4979-B08B-6A7B0E9B2D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27088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1248-1C3D-46AC-B0A0-9BAC73AF7C9B}" type="datetimeFigureOut">
              <a:rPr lang="ru-RU" smtClean="0"/>
              <a:pPr/>
              <a:t>02.02.2018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BA6F9-BE03-4979-B08B-6A7B0E9B2D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79485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1248-1C3D-46AC-B0A0-9BAC73AF7C9B}" type="datetimeFigureOut">
              <a:rPr lang="ru-RU" smtClean="0"/>
              <a:pPr/>
              <a:t>02.02.2018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BA6F9-BE03-4979-B08B-6A7B0E9B2D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49924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1248-1C3D-46AC-B0A0-9BAC73AF7C9B}" type="datetimeFigureOut">
              <a:rPr lang="ru-RU" smtClean="0"/>
              <a:pPr/>
              <a:t>02.02.2018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BA6F9-BE03-4979-B08B-6A7B0E9B2D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9434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1248-1C3D-46AC-B0A0-9BAC73AF7C9B}" type="datetimeFigureOut">
              <a:rPr lang="ru-RU" smtClean="0"/>
              <a:pPr/>
              <a:t>02.02.2018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BA6F9-BE03-4979-B08B-6A7B0E9B2D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37676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1248-1C3D-46AC-B0A0-9BAC73AF7C9B}" type="datetimeFigureOut">
              <a:rPr lang="ru-RU" smtClean="0"/>
              <a:pPr/>
              <a:t>02.02.2018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BA6F9-BE03-4979-B08B-6A7B0E9B2D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34098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1248-1C3D-46AC-B0A0-9BAC73AF7C9B}" type="datetimeFigureOut">
              <a:rPr lang="ru-RU" smtClean="0"/>
              <a:pPr/>
              <a:t>02.02.2018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BA6F9-BE03-4979-B08B-6A7B0E9B2D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93732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1248-1C3D-46AC-B0A0-9BAC73AF7C9B}" type="datetimeFigureOut">
              <a:rPr lang="ru-RU" smtClean="0"/>
              <a:pPr/>
              <a:t>02.02.2018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BA6F9-BE03-4979-B08B-6A7B0E9B2D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44105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1248-1C3D-46AC-B0A0-9BAC73AF7C9B}" type="datetimeFigureOut">
              <a:rPr lang="ru-RU" smtClean="0"/>
              <a:pPr/>
              <a:t>02.02.2018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BA6F9-BE03-4979-B08B-6A7B0E9B2D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42217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1248-1C3D-46AC-B0A0-9BAC73AF7C9B}" type="datetimeFigureOut">
              <a:rPr lang="ru-RU" smtClean="0"/>
              <a:pPr/>
              <a:t>02.02.2018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BA6F9-BE03-4979-B08B-6A7B0E9B2D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35864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5F1248-1C3D-46AC-B0A0-9BAC73AF7C9B}" type="datetimeFigureOut">
              <a:rPr lang="ru-RU" smtClean="0"/>
              <a:pPr/>
              <a:t>02.02.2018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6BA6F9-BE03-4979-B08B-6A7B0E9B2D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08396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sdoms.ru/avt/b164.html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723310" y="662152"/>
            <a:ext cx="6876121" cy="1093076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Муниципальное дошкольное образовательное учреждение</a:t>
            </a:r>
            <a:br>
              <a:rPr lang="ru-RU" sz="1800" b="1" dirty="0" smtClean="0"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1800" b="1" dirty="0" smtClean="0"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« Центр развития ребёнка – детский сад № 13»</a:t>
            </a:r>
            <a:br>
              <a:rPr lang="ru-RU" sz="1800" b="1" dirty="0" smtClean="0"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1800" b="1" dirty="0" smtClean="0"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городского округа – город Галич Костромской области</a:t>
            </a:r>
            <a:br>
              <a:rPr lang="ru-RU" sz="1800" b="1" dirty="0" smtClean="0"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1800" b="1" dirty="0" smtClean="0"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1800" b="1" dirty="0" smtClean="0"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1800" b="1" dirty="0" smtClean="0"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                            «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Воспитание юного читателя</a:t>
            </a:r>
            <a:r>
              <a:rPr lang="ru-RU" sz="1800" b="1" dirty="0" smtClean="0"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»</a:t>
            </a:r>
            <a:r>
              <a:rPr lang="ru-RU" sz="1800" b="1" dirty="0" smtClean="0">
                <a:solidFill>
                  <a:srgbClr val="002060"/>
                </a:solidFill>
              </a:rPr>
              <a:t/>
            </a:r>
            <a:br>
              <a:rPr lang="ru-RU" sz="1800" b="1" dirty="0" smtClean="0">
                <a:solidFill>
                  <a:srgbClr val="002060"/>
                </a:solidFill>
              </a:rPr>
            </a:br>
            <a:endParaRPr lang="ru-RU" sz="18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82886" y="4953000"/>
            <a:ext cx="4343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Воспитатель:</a:t>
            </a:r>
            <a:endParaRPr lang="ru-RU" b="1" dirty="0" smtClean="0">
              <a:solidFill>
                <a:srgbClr val="002060"/>
              </a:solidFill>
              <a:latin typeface="Century Schoolbook" panose="02040604050505020304" pitchFamily="18" charset="0"/>
            </a:endParaRPr>
          </a:p>
          <a:p>
            <a:pPr>
              <a:defRPr/>
            </a:pPr>
            <a:r>
              <a:rPr lang="ru-RU" b="1" dirty="0" smtClean="0">
                <a:solidFill>
                  <a:srgbClr val="002060"/>
                </a:solidFill>
              </a:rPr>
              <a:t>           Суворова Надежда Валерьевна</a:t>
            </a:r>
          </a:p>
          <a:p>
            <a:pPr>
              <a:defRPr/>
            </a:pPr>
            <a:r>
              <a:rPr lang="ru-RU" b="1" dirty="0" smtClean="0">
                <a:solidFill>
                  <a:srgbClr val="002060"/>
                </a:solidFill>
              </a:rPr>
              <a:t>         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91343" y="1791494"/>
            <a:ext cx="3114080" cy="4152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4158028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32016" y="483475"/>
            <a:ext cx="6817997" cy="935422"/>
          </a:xfrm>
          <a:noFill/>
          <a:effectLst>
            <a:glow rad="571500">
              <a:srgbClr val="190504">
                <a:alpha val="34000"/>
              </a:srgbClr>
            </a:glow>
            <a:softEdge rad="127000"/>
          </a:effectLst>
        </p:spPr>
        <p:txBody>
          <a:bodyPr>
            <a:noAutofit/>
          </a:bodyPr>
          <a:lstStyle/>
          <a:p>
            <a:pPr algn="l"/>
            <a:r>
              <a:rPr lang="ru-RU" sz="2400" b="1" dirty="0" smtClean="0">
                <a:latin typeface="+mn-lt"/>
              </a:rPr>
              <a:t>Роль родителей в приобщении детей к чтению</a:t>
            </a:r>
            <a:r>
              <a:rPr lang="ru-RU" sz="2400" dirty="0" smtClean="0">
                <a:latin typeface="+mn-lt"/>
              </a:rPr>
              <a:t> </a:t>
            </a:r>
            <a:br>
              <a:rPr lang="ru-RU" sz="2400" dirty="0" smtClean="0">
                <a:latin typeface="+mn-lt"/>
              </a:rPr>
            </a:br>
            <a:endParaRPr lang="ru-RU" sz="2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10D61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39614" y="1240222"/>
            <a:ext cx="703142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- Пробуждайте интерес к чтению сообща. </a:t>
            </a:r>
          </a:p>
          <a:p>
            <a:r>
              <a:rPr lang="ru-RU" sz="2000" b="1" dirty="0" smtClean="0"/>
              <a:t>-Ребёнок может читать хоть как.</a:t>
            </a:r>
          </a:p>
          <a:p>
            <a:pPr>
              <a:buFontTx/>
              <a:buChar char="-"/>
            </a:pPr>
            <a:r>
              <a:rPr lang="ru-RU" sz="2000" b="1" dirty="0" smtClean="0"/>
              <a:t>Одним из главных факторов, стимулирующих чтение детей, является читающая семья и соответствующая домашняя книжная среда. </a:t>
            </a:r>
          </a:p>
          <a:p>
            <a:pPr>
              <a:buFontTx/>
              <a:buChar char="-"/>
            </a:pPr>
            <a:r>
              <a:rPr lang="ru-RU" sz="2000" b="1" dirty="0" smtClean="0"/>
              <a:t>Если вы хотите, чтобы ребенок читал, надо, чтобы рядом с ним был читающий родитель.</a:t>
            </a:r>
          </a:p>
          <a:p>
            <a:r>
              <a:rPr lang="ru-RU" sz="2000" b="1" dirty="0" smtClean="0"/>
              <a:t>-Назначение детского чтения — развлечение, отдых. </a:t>
            </a:r>
          </a:p>
          <a:p>
            <a:r>
              <a:rPr lang="ru-RU" sz="2000" b="1" dirty="0" smtClean="0"/>
              <a:t>-Рассказывайте детям о ценности чтения. </a:t>
            </a:r>
          </a:p>
          <a:p>
            <a:endParaRPr lang="ru-RU" dirty="0"/>
          </a:p>
        </p:txBody>
      </p:sp>
      <p:pic>
        <p:nvPicPr>
          <p:cNvPr id="10244" name="Picture 4" descr="https://im3-tub-ru.yandex.net/i?id=058fd75d0d569debb9cafd9715861245&amp;n=33&amp;h=215&amp;w=4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96044" y="4256690"/>
            <a:ext cx="3829050" cy="22318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019975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32017" y="599090"/>
            <a:ext cx="6297770" cy="462455"/>
          </a:xfrm>
          <a:noFill/>
          <a:effectLst>
            <a:glow rad="571500">
              <a:srgbClr val="190504">
                <a:alpha val="34000"/>
              </a:srgbClr>
            </a:glow>
            <a:softEdge rad="127000"/>
          </a:effectLst>
        </p:spPr>
        <p:txBody>
          <a:bodyPr>
            <a:normAutofit/>
          </a:bodyPr>
          <a:lstStyle/>
          <a:p>
            <a:r>
              <a:rPr lang="ru-RU" sz="2400" b="1" dirty="0" smtClean="0">
                <a:latin typeface="+mn-lt"/>
              </a:rPr>
              <a:t>ПАМЯТКА ДЛЯ РОДИТЕЛЕЙ</a:t>
            </a:r>
            <a:endParaRPr lang="ru-RU" sz="2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10D61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+mn-lt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502979" y="1225689"/>
            <a:ext cx="6957851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•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Наполните день ребенку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потешками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, прибаутками, приговорками;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• Введите обязательный ритуал чтения книг перед каждым тихим часом;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• Читайте детям всегда, когда есть возможность: перед обедом, после полдника, на прогулке или в плохую погоду;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• Каждый вечер читайте своему ребенку. Дети не очень хотят ложиться спать и будут рады возможности с помощью вечернего чтения отдалить уход ко сну. Со временем это станет своеобразным ритуалом укладывания спать.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• Если ребенок просит почитать, никогда не отказывайте ему. Даже если у вас совсем мало времени, читайте хоть пару страничек в день.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• Не бойтесь читать детям большие произведения, хотя бы по главе в день. Такое чтение « с продолжением» развивает память и внимательность, а также поддерживает интерес к чтению. Ведь ребенку очень хочется узнать, что же произойдет дальше с любимыми героями.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19975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 noGrp="1" noChangeArrowheads="1"/>
          </p:cNvSpPr>
          <p:nvPr>
            <p:ph type="ctrTitle"/>
          </p:nvPr>
        </p:nvSpPr>
        <p:spPr bwMode="auto">
          <a:xfrm flipH="1">
            <a:off x="1831974" y="567559"/>
            <a:ext cx="6297613" cy="42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400" b="1" dirty="0" smtClean="0">
                <a:latin typeface="+mn-lt"/>
              </a:rPr>
              <a:t>Требования к книгам</a:t>
            </a:r>
            <a:endParaRPr lang="ru-RU" sz="2400" b="1" dirty="0">
              <a:latin typeface="+mn-lt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215614" y="1021976"/>
            <a:ext cx="7487322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Картинки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Педагогическое требование</a:t>
            </a:r>
            <a:endParaRPr lang="ru-RU" sz="2000" dirty="0" smtClean="0">
              <a:solidFill>
                <a:schemeClr val="tx2">
                  <a:lumMod val="50000"/>
                </a:schemeClr>
              </a:solidFill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 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Calibri"/>
                <a:ea typeface="Times New Roman" pitchFamily="18" charset="0"/>
                <a:cs typeface="Tahoma" pitchFamily="34" charset="0"/>
              </a:rPr>
              <a:t>Г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игиенические требования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3" name="Picture 1" descr="C:\Users\user\Desktop\10135005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09429" y="3818172"/>
            <a:ext cx="1771813" cy="2435482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</p:pic>
      <p:pic>
        <p:nvPicPr>
          <p:cNvPr id="8194" name="Picture 2" descr="C:\Users\user\Desktop\xvgHwLAJki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35060" y="862544"/>
            <a:ext cx="2893629" cy="2402494"/>
          </a:xfrm>
          <a:prstGeom prst="rect">
            <a:avLst/>
          </a:prstGeom>
          <a:noFill/>
        </p:spPr>
      </p:pic>
      <p:pic>
        <p:nvPicPr>
          <p:cNvPr id="8196" name="Picture 4" descr="C:\Users\user\Desktop\72853.97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2879" y="3044543"/>
            <a:ext cx="1807728" cy="2398764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44716" y="3052838"/>
            <a:ext cx="2007477" cy="2600359"/>
          </a:xfrm>
          <a:prstGeom prst="rect">
            <a:avLst/>
          </a:prstGeom>
          <a:noFill/>
          <a:ln w="28575">
            <a:solidFill>
              <a:srgbClr val="002060"/>
            </a:solidFill>
            <a:miter lim="800000"/>
            <a:headEnd/>
            <a:tailEnd/>
          </a:ln>
          <a:effectLst/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57599" y="4087513"/>
            <a:ext cx="1996966" cy="2502748"/>
          </a:xfrm>
          <a:prstGeom prst="rect">
            <a:avLst/>
          </a:prstGeom>
          <a:noFill/>
          <a:ln w="28575">
            <a:solidFill>
              <a:srgbClr val="002060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019975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 noGrp="1" noChangeArrowheads="1"/>
          </p:cNvSpPr>
          <p:nvPr>
            <p:ph type="ctrTitle"/>
          </p:nvPr>
        </p:nvSpPr>
        <p:spPr bwMode="auto">
          <a:xfrm flipH="1">
            <a:off x="1376853" y="409903"/>
            <a:ext cx="7409794" cy="757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400" b="1" dirty="0" smtClean="0">
                <a:latin typeface="+mn-lt"/>
              </a:rPr>
              <a:t>Сотрудничество детского сада с родителями по приобщению детей к чтению</a:t>
            </a:r>
            <a:endParaRPr lang="ru-RU" sz="2400" b="1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45324" y="1292774"/>
            <a:ext cx="7378262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Формы сотрудничества с родителями: </a:t>
            </a:r>
          </a:p>
          <a:p>
            <a:endParaRPr lang="ru-RU" b="1" dirty="0" smtClean="0"/>
          </a:p>
          <a:p>
            <a:r>
              <a:rPr lang="ru-RU" b="1" dirty="0" smtClean="0"/>
              <a:t>-Индивидуальные консультации, семинары-практикумы по вопросам приобщения детей к чтению. </a:t>
            </a:r>
          </a:p>
          <a:p>
            <a:r>
              <a:rPr lang="ru-RU" b="1" dirty="0" smtClean="0"/>
              <a:t>-Создание в группе выставки «Любимые книжки»</a:t>
            </a:r>
            <a:endParaRPr lang="ru-RU" b="1" dirty="0" smtClean="0">
              <a:solidFill>
                <a:srgbClr val="000000"/>
              </a:solidFill>
              <a:ea typeface="Times New Roman" pitchFamily="18" charset="0"/>
              <a:cs typeface="Courier New" pitchFamily="49" charset="0"/>
            </a:endParaRPr>
          </a:p>
          <a:p>
            <a:r>
              <a:rPr lang="ru-RU" b="1" dirty="0" smtClean="0">
                <a:solidFill>
                  <a:srgbClr val="000000"/>
                </a:solidFill>
                <a:ea typeface="Times New Roman" pitchFamily="18" charset="0"/>
                <a:cs typeface="Courier New" pitchFamily="49" charset="0"/>
              </a:rPr>
              <a:t>-В уголок для родителей папки, посвящённых чтению.</a:t>
            </a:r>
          </a:p>
          <a:p>
            <a:r>
              <a:rPr lang="ru-RU" b="1" dirty="0" smtClean="0">
                <a:solidFill>
                  <a:srgbClr val="000000"/>
                </a:solidFill>
                <a:cs typeface="Courier New" pitchFamily="49" charset="0"/>
              </a:rPr>
              <a:t>-</a:t>
            </a:r>
            <a:r>
              <a:rPr lang="ru-RU" b="1" dirty="0" smtClean="0"/>
              <a:t>В течение года в группе организованы фотовыставки</a:t>
            </a:r>
          </a:p>
          <a:p>
            <a:r>
              <a:rPr lang="ru-RU" b="1" dirty="0" smtClean="0"/>
              <a:t>-Участие родителей в Литературных вечерах и досугах, посвященных творчеству различных писателей и поэтов, а также разнообразным произведениям.</a:t>
            </a:r>
          </a:p>
          <a:p>
            <a:pPr lvl="0"/>
            <a:r>
              <a:rPr lang="ru-RU" sz="1400" dirty="0" smtClean="0">
                <a:solidFill>
                  <a:srgbClr val="000000"/>
                </a:solidFill>
                <a:ea typeface="Times New Roman" pitchFamily="18" charset="0"/>
                <a:cs typeface="Courier New" pitchFamily="49" charset="0"/>
              </a:rPr>
              <a:t> </a:t>
            </a:r>
            <a:endParaRPr lang="ru-RU" sz="1400" dirty="0" smtClean="0">
              <a:cs typeface="Arial" pitchFamily="34" charset="0"/>
            </a:endParaRPr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dirty="0"/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0" y="0"/>
            <a:ext cx="638636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76414" y="4656083"/>
            <a:ext cx="2141766" cy="1786758"/>
          </a:xfrm>
          <a:prstGeom prst="rect">
            <a:avLst/>
          </a:prstGeom>
          <a:noFill/>
          <a:ln w="28575">
            <a:solidFill>
              <a:schemeClr val="tx2">
                <a:lumMod val="5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66041" y="4656083"/>
            <a:ext cx="2264823" cy="1839310"/>
          </a:xfrm>
          <a:prstGeom prst="rect">
            <a:avLst/>
          </a:prstGeom>
          <a:noFill/>
          <a:ln w="28575">
            <a:solidFill>
              <a:schemeClr val="tx2">
                <a:lumMod val="5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03526" y="4681538"/>
            <a:ext cx="2361978" cy="1771814"/>
          </a:xfrm>
          <a:prstGeom prst="rect">
            <a:avLst/>
          </a:prstGeom>
          <a:noFill/>
          <a:ln w="28575">
            <a:solidFill>
              <a:schemeClr val="tx2">
                <a:lumMod val="50000"/>
              </a:schemeClr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019975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 noGrp="1" noChangeArrowheads="1"/>
          </p:cNvSpPr>
          <p:nvPr>
            <p:ph type="ctrTitle"/>
          </p:nvPr>
        </p:nvSpPr>
        <p:spPr bwMode="auto">
          <a:xfrm flipH="1">
            <a:off x="1831974" y="378372"/>
            <a:ext cx="6297613" cy="757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400" b="1" dirty="0" smtClean="0">
                <a:latin typeface="+mn-lt"/>
              </a:rPr>
              <a:t>Сотрудничество детского сада и семьи с детской библиотекой</a:t>
            </a:r>
            <a:endParaRPr lang="ru-RU" sz="2400" b="1" dirty="0">
              <a:latin typeface="+mn-lt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35062" y="1269172"/>
            <a:ext cx="1694630" cy="1592214"/>
          </a:xfrm>
          <a:prstGeom prst="rect">
            <a:avLst/>
          </a:prstGeom>
          <a:noFill/>
          <a:ln w="28575">
            <a:solidFill>
              <a:schemeClr val="bg2">
                <a:lumMod val="10000"/>
              </a:schemeClr>
            </a:solidFill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68358" y="1355833"/>
            <a:ext cx="1702292" cy="1497232"/>
          </a:xfrm>
          <a:prstGeom prst="rect">
            <a:avLst/>
          </a:prstGeom>
          <a:noFill/>
          <a:ln w="28575">
            <a:solidFill>
              <a:schemeClr val="tx2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32331" y="5186448"/>
            <a:ext cx="1765738" cy="1487620"/>
          </a:xfrm>
          <a:prstGeom prst="rect">
            <a:avLst/>
          </a:prstGeom>
          <a:noFill/>
          <a:ln w="28575">
            <a:solidFill>
              <a:schemeClr val="tx2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18743" y="4603532"/>
            <a:ext cx="2740875" cy="2081048"/>
          </a:xfrm>
          <a:prstGeom prst="rect">
            <a:avLst/>
          </a:prstGeom>
          <a:noFill/>
          <a:ln w="28575">
            <a:solidFill>
              <a:schemeClr val="tx2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59973" y="3099146"/>
            <a:ext cx="2423953" cy="1791617"/>
          </a:xfrm>
          <a:prstGeom prst="rect">
            <a:avLst/>
          </a:prstGeom>
          <a:noFill/>
          <a:ln w="28575">
            <a:solidFill>
              <a:schemeClr val="tx2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1471448" y="1408386"/>
            <a:ext cx="337382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О, сколько в этом доме книг!</a:t>
            </a:r>
            <a:br>
              <a:rPr lang="ru-RU" sz="2000" b="1" dirty="0" smtClean="0"/>
            </a:br>
            <a:r>
              <a:rPr lang="ru-RU" sz="2000" b="1" dirty="0" smtClean="0"/>
              <a:t>Внимательно всмотрись –</a:t>
            </a:r>
            <a:br>
              <a:rPr lang="ru-RU" sz="2000" b="1" dirty="0" smtClean="0"/>
            </a:br>
            <a:r>
              <a:rPr lang="ru-RU" sz="2000" b="1" dirty="0" smtClean="0"/>
              <a:t>Здесь тысячи друзей твоих</a:t>
            </a:r>
            <a:br>
              <a:rPr lang="ru-RU" sz="2000" b="1" dirty="0" smtClean="0"/>
            </a:br>
            <a:r>
              <a:rPr lang="ru-RU" sz="2000" b="1" dirty="0" smtClean="0"/>
              <a:t>На полках улеглись.</a:t>
            </a:r>
            <a:br>
              <a:rPr lang="ru-RU" sz="2000" b="1" dirty="0" smtClean="0"/>
            </a:br>
            <a:r>
              <a:rPr lang="ru-RU" sz="2000" b="1" dirty="0" smtClean="0"/>
              <a:t>Они поговорят с тобой</a:t>
            </a:r>
            <a:br>
              <a:rPr lang="ru-RU" sz="2000" b="1" dirty="0" smtClean="0"/>
            </a:br>
            <a:r>
              <a:rPr lang="ru-RU" sz="2000" b="1" dirty="0" smtClean="0"/>
              <a:t>И ты, мой юный друг,</a:t>
            </a:r>
            <a:br>
              <a:rPr lang="ru-RU" sz="2000" b="1" dirty="0" smtClean="0"/>
            </a:br>
            <a:r>
              <a:rPr lang="ru-RU" sz="2000" b="1" dirty="0" smtClean="0"/>
              <a:t>Весь путь истории земной</a:t>
            </a:r>
            <a:br>
              <a:rPr lang="ru-RU" sz="2000" b="1" dirty="0" smtClean="0"/>
            </a:br>
            <a:r>
              <a:rPr lang="ru-RU" sz="2000" b="1" dirty="0" smtClean="0"/>
              <a:t>Как бы увидишь вдруг…</a:t>
            </a:r>
            <a:endParaRPr lang="ru-RU" sz="2000" b="1" dirty="0"/>
          </a:p>
        </p:txBody>
      </p:sp>
    </p:spTree>
    <p:extLst>
      <p:ext uri="{BB962C8B-B14F-4D97-AF65-F5344CB8AC3E}">
        <p14:creationId xmlns="" xmlns:p14="http://schemas.microsoft.com/office/powerpoint/2010/main" val="1019975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92773" y="578069"/>
            <a:ext cx="7220606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Приучая ребёнка к чтению и предлагая ему интересные, познавательные книги, мы воспитываем его. Книги пробуждают интерес к учёбе, труду, самопознанию. Объясняйте ребёнку, что чем больше он читает, тем он лучше становится. С момента прихода в детский сад ребёнок должен осознать, что многие знания нужно добывать самому, а поможет в этом книга. Не только от педагога зависит, будет ли ребёнок любить читать. Заслуга в этом, прежде всего, родителей. Если в доме царит атмосфера уважения к книге, а родители откликаются на просьбы ребёнка почитать, помочь в чём-то разобраться, то ребёнок будет ценить чтение как один из неотъемлемых компонентов жизни. </a:t>
            </a:r>
            <a:br>
              <a:rPr lang="ru-RU" sz="2000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3758" y="4533119"/>
            <a:ext cx="2766711" cy="2075034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7" name="Picture 1" descr="H:\НАДЯ фото Развивающая среда\SAM_04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4054" y="4545724"/>
            <a:ext cx="2732690" cy="2049517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</p:pic>
    </p:spTree>
    <p:extLst>
      <p:ext uri="{BB962C8B-B14F-4D97-AF65-F5344CB8AC3E}">
        <p14:creationId xmlns="" xmlns:p14="http://schemas.microsoft.com/office/powerpoint/2010/main" val="1019975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76552" y="493986"/>
            <a:ext cx="7304689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10 причин регулярно читать</a:t>
            </a:r>
          </a:p>
          <a:p>
            <a:pPr marL="457200" indent="-457200">
              <a:buAutoNum type="arabicPeriod"/>
            </a:pPr>
            <a:r>
              <a:rPr lang="ru-RU" sz="2000" b="1" dirty="0" smtClean="0"/>
              <a:t>Чтение книг увеличивает словарный запас</a:t>
            </a:r>
          </a:p>
          <a:p>
            <a:pPr marL="457200" indent="-457200">
              <a:buAutoNum type="arabicPeriod"/>
            </a:pPr>
            <a:r>
              <a:rPr lang="ru-RU" sz="2000" b="1" dirty="0" smtClean="0"/>
              <a:t>Чтение помогает общаться с людьми</a:t>
            </a:r>
          </a:p>
          <a:p>
            <a:pPr marL="457200" indent="-457200">
              <a:buAutoNum type="arabicPeriod"/>
            </a:pPr>
            <a:r>
              <a:rPr lang="ru-RU" sz="2000" b="1" dirty="0" smtClean="0"/>
              <a:t>Чтение добавляет уверенности</a:t>
            </a:r>
          </a:p>
          <a:p>
            <a:pPr marL="457200" indent="-457200">
              <a:buAutoNum type="arabicPeriod"/>
            </a:pPr>
            <a:r>
              <a:rPr lang="ru-RU" sz="2000" b="1" dirty="0" smtClean="0"/>
              <a:t>Чтение снижает стресс</a:t>
            </a:r>
          </a:p>
          <a:p>
            <a:pPr marL="457200" indent="-457200">
              <a:buAutoNum type="arabicPeriod"/>
            </a:pPr>
            <a:r>
              <a:rPr lang="ru-RU" sz="2000" b="1" dirty="0" smtClean="0"/>
              <a:t>Чтение развивает память и мышление</a:t>
            </a:r>
          </a:p>
          <a:p>
            <a:pPr marL="457200" indent="-457200">
              <a:buAutoNum type="arabicPeriod"/>
            </a:pPr>
            <a:r>
              <a:rPr lang="ru-RU" sz="2000" b="1" dirty="0" smtClean="0"/>
              <a:t>Чтение защищает от болезни Альцгеймера</a:t>
            </a:r>
          </a:p>
          <a:p>
            <a:pPr marL="457200" indent="-457200">
              <a:buAutoNum type="arabicPeriod"/>
            </a:pPr>
            <a:r>
              <a:rPr lang="ru-RU" sz="2000" b="1" dirty="0" smtClean="0"/>
              <a:t>Чтение делает нас моложе</a:t>
            </a:r>
          </a:p>
          <a:p>
            <a:pPr marL="457200" indent="-457200">
              <a:buAutoNum type="arabicPeriod"/>
            </a:pPr>
            <a:r>
              <a:rPr lang="ru-RU" sz="2000" b="1" dirty="0" smtClean="0"/>
              <a:t>Чтение делает нас более творческими</a:t>
            </a:r>
          </a:p>
          <a:p>
            <a:pPr marL="457200" indent="-457200">
              <a:buAutoNum type="arabicPeriod"/>
            </a:pPr>
            <a:r>
              <a:rPr lang="ru-RU" sz="2000" b="1" dirty="0" smtClean="0"/>
              <a:t>Чтение улучшает сон</a:t>
            </a:r>
          </a:p>
          <a:p>
            <a:pPr marL="457200" indent="-457200">
              <a:buAutoNum type="arabicPeriod"/>
            </a:pPr>
            <a:r>
              <a:rPr lang="ru-RU" sz="2000" b="1" dirty="0" smtClean="0"/>
              <a:t>Чтение улучшает концентрацию</a:t>
            </a:r>
          </a:p>
          <a:p>
            <a:pPr marL="457200" indent="-457200"/>
            <a:endParaRPr lang="ru-RU" sz="2400" b="1" dirty="0" smtClean="0"/>
          </a:p>
          <a:p>
            <a:pPr marL="457200" indent="-457200"/>
            <a:endParaRPr lang="ru-RU" sz="2400" dirty="0" smtClean="0"/>
          </a:p>
          <a:p>
            <a:endParaRPr lang="ru-RU" sz="2400" b="1" dirty="0"/>
          </a:p>
        </p:txBody>
      </p:sp>
      <p:pic>
        <p:nvPicPr>
          <p:cNvPr id="29699" name="Picture 3" descr="C:\Users\user\Desktop\i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45988" y="4296925"/>
            <a:ext cx="3076575" cy="20478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1019975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23393" y="2270234"/>
            <a:ext cx="6653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СПАСИБО ЗА ВНИМАНИЕ</a:t>
            </a:r>
            <a:endParaRPr lang="ru-RU" sz="4000" b="1" dirty="0"/>
          </a:p>
        </p:txBody>
      </p:sp>
      <p:pic>
        <p:nvPicPr>
          <p:cNvPr id="5" name="Рисунок 4" descr="C:\Users\user\Desktop\116822_html_982bfde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94752" y="4005427"/>
            <a:ext cx="2946605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019975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82262" y="1418897"/>
            <a:ext cx="713652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b="1" dirty="0" smtClean="0"/>
              <a:t>Цель: Приобщать детей и  родителей  к книжной культуре, воспитание грамотного  читателя. </a:t>
            </a:r>
          </a:p>
          <a:p>
            <a:pPr lvl="0"/>
            <a:r>
              <a:rPr lang="ru-RU" b="1" dirty="0" smtClean="0"/>
              <a:t>Задачи: Повысить эффективность работы по приобщению детей к книге во взаимодействии всех участников образовательного процесса: педагогов, детей, родителей. </a:t>
            </a:r>
          </a:p>
          <a:p>
            <a:pPr lvl="0"/>
            <a:r>
              <a:rPr lang="ru-RU" b="1" dirty="0" smtClean="0"/>
              <a:t>Способствовать поддержанию традиций семейного чтения. </a:t>
            </a:r>
          </a:p>
          <a:p>
            <a:pPr lvl="0"/>
            <a:r>
              <a:rPr lang="ru-RU" b="1" dirty="0" smtClean="0"/>
              <a:t>Воспитывать бережное отношение к книге. </a:t>
            </a:r>
          </a:p>
          <a:p>
            <a:pPr lvl="0"/>
            <a:endParaRPr lang="ru-RU" b="1" u="sng" dirty="0" smtClean="0"/>
          </a:p>
          <a:p>
            <a:pPr lvl="0"/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19807" y="462457"/>
            <a:ext cx="80509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Процесс общения ребенка-дошкольника с книгой – это процесс становления в нем личности.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Рисунок 5" descr="http://hatlnai.86.i-schools.ru/files/29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53656" y="4487917"/>
            <a:ext cx="2532992" cy="2039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534510" y="3815256"/>
            <a:ext cx="5454869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Книги не говорят, да правду сказывают.</a:t>
            </a: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      С книгой поведешься – ума наберешься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19975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97876" y="578069"/>
            <a:ext cx="7283669" cy="3678621"/>
          </a:xfrm>
          <a:noFill/>
          <a:effectLst>
            <a:glow rad="571500">
              <a:srgbClr val="190504">
                <a:alpha val="34000"/>
              </a:srgbClr>
            </a:glow>
            <a:softEdge rad="127000"/>
          </a:effectLst>
        </p:spPr>
        <p:txBody>
          <a:bodyPr>
            <a:noAutofit/>
          </a:bodyPr>
          <a:lstStyle/>
          <a:p>
            <a:pPr algn="l"/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b="1" dirty="0" smtClean="0">
                <a:latin typeface="+mn-lt"/>
              </a:rPr>
              <a:t>«Книга – это волшебница. Книга преобразила мир. В ней память человеческого рода, она рупор человеческой мысли. Мир без книги – мир дикарей». (Н.А.Морозов)</a:t>
            </a:r>
            <a:br>
              <a:rPr lang="ru-RU" sz="1800" b="1" dirty="0" smtClean="0">
                <a:latin typeface="+mn-lt"/>
              </a:rPr>
            </a:br>
            <a:r>
              <a:rPr lang="ru-RU" sz="1800" b="1" u="sng" dirty="0" smtClean="0">
                <a:latin typeface="+mn-lt"/>
              </a:rPr>
              <a:t/>
            </a:r>
            <a:br>
              <a:rPr lang="ru-RU" sz="1800" b="1" u="sng" dirty="0" smtClean="0">
                <a:latin typeface="+mn-lt"/>
              </a:rPr>
            </a:br>
            <a:r>
              <a:rPr lang="ru-RU" sz="1800" b="1" u="sng" dirty="0" smtClean="0">
                <a:latin typeface="+mn-lt"/>
              </a:rPr>
              <a:t>Актуальность</a:t>
            </a:r>
            <a:r>
              <a:rPr lang="ru-RU" sz="1800" b="1" dirty="0" smtClean="0">
                <a:latin typeface="+mn-lt"/>
              </a:rPr>
              <a:t>: </a:t>
            </a:r>
            <a:br>
              <a:rPr lang="ru-RU" sz="1800" b="1" dirty="0" smtClean="0">
                <a:latin typeface="+mn-lt"/>
              </a:rPr>
            </a:br>
            <a:r>
              <a:rPr lang="ru-RU" sz="1800" b="1" dirty="0" smtClean="0">
                <a:latin typeface="+mn-lt"/>
              </a:rPr>
              <a:t>в меняющейся социально-культурной ситуации современного мира перед дошкольными учреждениями как никогда остро стоит проблема формирования у детей интереса к книге. Нынешние дети отдаляются от книги, предпочитая ей телевизор и компьютер. Невозможно привить ребенку любовь к литературе, если взрослый безответственен в выборе книг для чтения. Проблема усугубляется и тем, что у ребенка, равнодушного к книге, отсутствует мотивация для последующего обучения к чтению, а значит, возникают трудности в школе.</a:t>
            </a:r>
            <a:endParaRPr lang="ru-RU" sz="1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10D61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+mn-lt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47640" y="4319752"/>
            <a:ext cx="2039007" cy="2057071"/>
          </a:xfrm>
          <a:prstGeom prst="rect">
            <a:avLst/>
          </a:prstGeom>
          <a:noFill/>
          <a:ln w="2857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31908" y="4301251"/>
            <a:ext cx="2000250" cy="2078038"/>
          </a:xfrm>
          <a:prstGeom prst="rect">
            <a:avLst/>
          </a:prstGeom>
          <a:noFill/>
          <a:ln w="2857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98335" y="4344878"/>
            <a:ext cx="2005013" cy="2044700"/>
          </a:xfrm>
          <a:prstGeom prst="rect">
            <a:avLst/>
          </a:prstGeom>
          <a:noFill/>
          <a:ln w="2857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019975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98178" y="231228"/>
            <a:ext cx="7317171" cy="594573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dirty="0" smtClean="0"/>
              <a:t>Что такое книга?</a:t>
            </a:r>
          </a:p>
          <a:p>
            <a:pPr>
              <a:buNone/>
            </a:pPr>
            <a:endParaRPr lang="ru-RU" sz="1700" b="1" dirty="0" smtClean="0"/>
          </a:p>
          <a:p>
            <a:pPr>
              <a:buNone/>
            </a:pPr>
            <a:r>
              <a:rPr lang="ru-RU" sz="1700" b="1" dirty="0" smtClean="0"/>
              <a:t>     Приходит книга в дом любой.</a:t>
            </a:r>
            <a:br>
              <a:rPr lang="ru-RU" sz="1700" b="1" dirty="0" smtClean="0"/>
            </a:br>
            <a:r>
              <a:rPr lang="ru-RU" sz="1700" b="1" dirty="0" smtClean="0"/>
              <a:t>Коснись ее страниц,</a:t>
            </a:r>
            <a:br>
              <a:rPr lang="ru-RU" sz="1700" b="1" dirty="0" smtClean="0"/>
            </a:br>
            <a:r>
              <a:rPr lang="ru-RU" sz="1700" b="1" dirty="0" smtClean="0"/>
              <a:t>Заговорит она с тобой</a:t>
            </a:r>
            <a:br>
              <a:rPr lang="ru-RU" sz="1700" b="1" dirty="0" smtClean="0"/>
            </a:br>
            <a:r>
              <a:rPr lang="ru-RU" sz="1700" b="1" dirty="0" smtClean="0"/>
              <a:t>Про жизнь зверей и птиц. </a:t>
            </a:r>
            <a:br>
              <a:rPr lang="ru-RU" sz="1700" b="1" dirty="0" smtClean="0"/>
            </a:br>
            <a:r>
              <a:rPr lang="ru-RU" sz="1700" b="1" dirty="0" smtClean="0"/>
              <a:t>Увидишь ты разливы рек,</a:t>
            </a:r>
            <a:br>
              <a:rPr lang="ru-RU" sz="1700" b="1" dirty="0" smtClean="0"/>
            </a:br>
            <a:r>
              <a:rPr lang="ru-RU" sz="1700" b="1" dirty="0" smtClean="0"/>
              <a:t>Услышишь конский топот.</a:t>
            </a:r>
            <a:br>
              <a:rPr lang="ru-RU" sz="1700" b="1" dirty="0" smtClean="0"/>
            </a:br>
            <a:r>
              <a:rPr lang="ru-RU" sz="1700" b="1" dirty="0" smtClean="0"/>
              <a:t>Придут к тебе и Чук и Гек,</a:t>
            </a:r>
            <a:br>
              <a:rPr lang="ru-RU" sz="1700" b="1" dirty="0" smtClean="0"/>
            </a:br>
            <a:r>
              <a:rPr lang="ru-RU" sz="1700" b="1" dirty="0" smtClean="0"/>
              <a:t>Тимур и дядя Степа.</a:t>
            </a:r>
            <a:br>
              <a:rPr lang="ru-RU" sz="1700" b="1" dirty="0" smtClean="0"/>
            </a:br>
            <a:r>
              <a:rPr lang="ru-RU" sz="1700" b="1" dirty="0" smtClean="0"/>
              <a:t>Ей злая вьюга не страшна</a:t>
            </a:r>
            <a:br>
              <a:rPr lang="ru-RU" sz="1700" b="1" dirty="0" smtClean="0"/>
            </a:br>
            <a:r>
              <a:rPr lang="ru-RU" sz="1700" b="1" dirty="0" smtClean="0"/>
              <a:t>И не страшна распутица.</a:t>
            </a:r>
            <a:br>
              <a:rPr lang="ru-RU" sz="1700" b="1" dirty="0" smtClean="0"/>
            </a:br>
            <a:r>
              <a:rPr lang="ru-RU" sz="1700" b="1" dirty="0" smtClean="0"/>
              <a:t>С тобой беседует она,</a:t>
            </a:r>
            <a:br>
              <a:rPr lang="ru-RU" sz="1700" b="1" dirty="0" smtClean="0"/>
            </a:br>
            <a:r>
              <a:rPr lang="ru-RU" sz="1700" b="1" dirty="0" smtClean="0"/>
              <a:t>Как умная попутчица.</a:t>
            </a:r>
            <a:br>
              <a:rPr lang="ru-RU" sz="1700" b="1" dirty="0" smtClean="0"/>
            </a:br>
            <a:r>
              <a:rPr lang="ru-RU" sz="1700" b="1" dirty="0" smtClean="0"/>
              <a:t>Ну а когда взгрустнется вдруг,</a:t>
            </a:r>
            <a:br>
              <a:rPr lang="ru-RU" sz="1700" b="1" dirty="0" smtClean="0"/>
            </a:br>
            <a:r>
              <a:rPr lang="ru-RU" sz="1700" b="1" dirty="0" smtClean="0"/>
              <a:t>Не огорчайся слишком:</a:t>
            </a:r>
            <a:br>
              <a:rPr lang="ru-RU" sz="1700" b="1" dirty="0" smtClean="0"/>
            </a:br>
            <a:r>
              <a:rPr lang="ru-RU" sz="1700" b="1" dirty="0" smtClean="0"/>
              <a:t>Как самый лучший, верный друг,</a:t>
            </a:r>
            <a:br>
              <a:rPr lang="ru-RU" sz="1700" b="1" dirty="0" smtClean="0"/>
            </a:br>
            <a:r>
              <a:rPr lang="ru-RU" sz="1700" b="1" dirty="0" smtClean="0"/>
              <a:t>Развеет скуку книжка.</a:t>
            </a:r>
          </a:p>
          <a:p>
            <a:pPr>
              <a:buNone/>
            </a:pPr>
            <a:r>
              <a:rPr lang="ru-RU" sz="1700" b="1" dirty="0" smtClean="0"/>
              <a:t>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0792" y="911717"/>
            <a:ext cx="2619829" cy="1757909"/>
          </a:xfrm>
          <a:prstGeom prst="rect">
            <a:avLst/>
          </a:prstGeom>
          <a:noFill/>
          <a:ln w="28575">
            <a:solidFill>
              <a:srgbClr val="002060"/>
            </a:solidFill>
            <a:miter lim="800000"/>
            <a:headEnd/>
            <a:tailEnd/>
          </a:ln>
          <a:effectLst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5381" y="3106122"/>
            <a:ext cx="2565400" cy="3000375"/>
          </a:xfrm>
          <a:prstGeom prst="rect">
            <a:avLst/>
          </a:prstGeom>
          <a:noFill/>
          <a:ln w="28575">
            <a:solidFill>
              <a:srgbClr val="00206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1082566" y="220718"/>
            <a:ext cx="6201103" cy="5956246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Что происходит в моменты совместного чтения: </a:t>
            </a:r>
          </a:p>
          <a:p>
            <a:r>
              <a:rPr lang="ru-RU" sz="1600" b="1" dirty="0" smtClean="0"/>
              <a:t>Дети, которым часто читают, чувствуют близость, защищённость, безопасность. Таким детям гораздо комфортнее жить, нежели тем, кто лишён радости чтения. </a:t>
            </a:r>
          </a:p>
          <a:p>
            <a:r>
              <a:rPr lang="ru-RU" sz="1600" b="1" dirty="0" smtClean="0"/>
              <a:t>Во время совместного чтения у детей формируется нравственное отношение у миру. Герои книг совершают разнообразные поступки, попадают в ложные ситуации, принимают решения – всё это ребёнок может обсудить с родителем, формируя при этом понимание добра и зла, дружбы и предательства, сочувствия, долга, чести.</a:t>
            </a:r>
          </a:p>
          <a:p>
            <a:r>
              <a:rPr lang="ru-RU" sz="1600" b="1" dirty="0" smtClean="0"/>
              <a:t> При активном слушании ребёнок ярко представляет себе то, о чём повествуется, и переживает. В эти моменты он эмоционально развивается и, нередко отождествляя себя с главным героем, преодолевает собственные страхи. </a:t>
            </a:r>
          </a:p>
          <a:p>
            <a:r>
              <a:rPr lang="ru-RU" sz="1600" b="1" dirty="0" smtClean="0"/>
              <a:t>Слушая литературное произведение, ребёнок наследует разнообразные модели поведения через книгу: например, как стать хорошим товарищем, как достичь цели или как разрешить конфликт.</a:t>
            </a:r>
          </a:p>
          <a:p>
            <a:r>
              <a:rPr lang="ru-RU" sz="1600" b="1" dirty="0" smtClean="0"/>
              <a:t> Роль родителей здесь – помочь сравнить ситуации из сказки с ситуациями, которые могут произойти в реальной жизни. </a:t>
            </a:r>
          </a:p>
          <a:p>
            <a:r>
              <a:rPr lang="ru-RU" sz="1600" b="1" dirty="0" smtClean="0"/>
              <a:t>«Семейное чтение – это показатель хорошей, благополучной семьи».</a:t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endParaRPr lang="ru-RU" sz="16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23939" y="4125499"/>
            <a:ext cx="2420061" cy="2364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34510" y="388883"/>
            <a:ext cx="66004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Факторы, препятствующие приобщению к книге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460938" y="1261242"/>
            <a:ext cx="71995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460937" y="1660634"/>
            <a:ext cx="7283669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-Скорость жизни</a:t>
            </a:r>
          </a:p>
          <a:p>
            <a:endParaRPr lang="ru-RU" sz="1400" b="1" dirty="0" smtClean="0"/>
          </a:p>
          <a:p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2400" b="1" dirty="0" smtClean="0"/>
              <a:t>-Кино и телевидение </a:t>
            </a:r>
          </a:p>
          <a:p>
            <a:endParaRPr lang="ru-RU" sz="2400" b="1" dirty="0" smtClean="0"/>
          </a:p>
          <a:p>
            <a:r>
              <a:rPr lang="ru-RU" sz="2400" b="1" dirty="0" smtClean="0"/>
              <a:t>-Современные гаджеты </a:t>
            </a:r>
          </a:p>
          <a:p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  <p:pic>
        <p:nvPicPr>
          <p:cNvPr id="14338" name="Picture 2" descr="C:\Users\user\Desktop\smileescolamagia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65076" y="2974428"/>
            <a:ext cx="2795752" cy="33317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019975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 noGrp="1" noChangeArrowheads="1"/>
          </p:cNvSpPr>
          <p:nvPr>
            <p:ph type="ctrTitle"/>
          </p:nvPr>
        </p:nvSpPr>
        <p:spPr bwMode="auto">
          <a:xfrm flipH="1">
            <a:off x="1831973" y="462455"/>
            <a:ext cx="6297613" cy="757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400" b="1" dirty="0" smtClean="0">
                <a:latin typeface="+mn-lt"/>
              </a:rPr>
              <a:t>Формы работы по приобщению детей к чтению</a:t>
            </a:r>
            <a:endParaRPr lang="ru-RU" sz="2400" b="1" dirty="0">
              <a:latin typeface="+mn-lt"/>
            </a:endParaRPr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25463" y="1429406"/>
            <a:ext cx="2129985" cy="1776249"/>
          </a:xfrm>
          <a:prstGeom prst="rect">
            <a:avLst/>
          </a:prstGeom>
          <a:noFill/>
          <a:ln w="2857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734831" y="1008993"/>
            <a:ext cx="2143125" cy="1880475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  <p:pic>
        <p:nvPicPr>
          <p:cNvPr id="13313" name="Picture 1" descr="H:\НАДЯ фото Развивающая среда\SAM_12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26620" y="3231930"/>
            <a:ext cx="2186151" cy="1639614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</p:pic>
      <p:pic>
        <p:nvPicPr>
          <p:cNvPr id="13314" name="Picture 2" descr="H:\НАДЯ фото Развивающая среда\SAM_393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09546" y="3520966"/>
            <a:ext cx="2095061" cy="1571296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</p:pic>
      <p:pic>
        <p:nvPicPr>
          <p:cNvPr id="13315" name="Picture 3" descr="H:\НАДЯ фото Развивающая среда\SAM_393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42237" y="5129048"/>
            <a:ext cx="1856828" cy="1392621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</p:pic>
      <p:pic>
        <p:nvPicPr>
          <p:cNvPr id="13316" name="Picture 4" descr="H:\НАДЯ фото Развивающая среда\SAM_393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76856" y="1918136"/>
            <a:ext cx="2228194" cy="1671145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</p:pic>
      <p:pic>
        <p:nvPicPr>
          <p:cNvPr id="13317" name="Picture 5" descr="H:\НАДЯ фото Развивающая среда\SAM_394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172606" y="5194736"/>
            <a:ext cx="1923393" cy="1442545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78244" y="4022819"/>
            <a:ext cx="3024208" cy="2268156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tx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019975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66042" y="262759"/>
            <a:ext cx="6847525" cy="861848"/>
          </a:xfrm>
          <a:noFill/>
          <a:effectLst>
            <a:glow rad="571500">
              <a:srgbClr val="190504">
                <a:alpha val="34000"/>
              </a:srgbClr>
            </a:glow>
            <a:softEdge rad="127000"/>
          </a:effectLst>
        </p:spPr>
        <p:txBody>
          <a:bodyPr>
            <a:noAutofit/>
          </a:bodyPr>
          <a:lstStyle/>
          <a:p>
            <a:r>
              <a:rPr lang="ru-RU" sz="2400" b="1" dirty="0" smtClean="0">
                <a:latin typeface="+mn-lt"/>
              </a:rPr>
              <a:t>Как правильно подобрать ребенку книгу по возрасту?</a:t>
            </a:r>
            <a:br>
              <a:rPr lang="ru-RU" sz="2400" b="1" dirty="0" smtClean="0">
                <a:latin typeface="+mn-lt"/>
              </a:rPr>
            </a:br>
            <a:endParaRPr lang="ru-RU" sz="2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10D61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18593" y="2480441"/>
            <a:ext cx="7010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dirty="0" smtClean="0"/>
          </a:p>
          <a:p>
            <a:endParaRPr lang="ru-RU" sz="2400" b="1" dirty="0" smtClean="0"/>
          </a:p>
          <a:p>
            <a:r>
              <a:rPr lang="ru-RU" sz="2400" b="1" dirty="0" smtClean="0"/>
              <a:t>При выборе книги, нужно руководствоваться, прежде всего, тем, как хорошо ребенок может воспринимать текст книги. </a:t>
            </a:r>
          </a:p>
          <a:p>
            <a:r>
              <a:rPr lang="ru-RU" sz="2400" b="1" dirty="0" smtClean="0"/>
              <a:t>Книги должны соответствовать возрасту</a:t>
            </a:r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/>
          </a:p>
        </p:txBody>
      </p:sp>
      <p:pic>
        <p:nvPicPr>
          <p:cNvPr id="12289" name="Picture 1" descr="C:\Users\user\Desktop\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64166" y="4834759"/>
            <a:ext cx="2459913" cy="164667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524001" y="1030014"/>
            <a:ext cx="681070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Книга — учитель без платы и благодарности. Каждый миг дарит она тебе откровения мудрости. Это — собеседник, имеющий мозг, покрытый кожей, о тайных делах вещающий молча.                                            Навои А.</a:t>
            </a:r>
          </a:p>
          <a:p>
            <a:r>
              <a:rPr lang="ru-RU" sz="2400" b="1" dirty="0" smtClean="0"/>
              <a:t>                                                                                                   </a:t>
            </a:r>
            <a:endParaRPr lang="ru-RU" dirty="0" smtClean="0"/>
          </a:p>
          <a:p>
            <a:r>
              <a:rPr lang="ru-RU" u="sng" dirty="0" smtClean="0">
                <a:hlinkClick r:id="rId3"/>
              </a:rPr>
              <a:t/>
            </a:r>
            <a:br>
              <a:rPr lang="ru-RU" u="sng" dirty="0" smtClean="0">
                <a:hlinkClick r:id="rId3"/>
              </a:rPr>
            </a:b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19975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 noGrp="1" noChangeArrowheads="1"/>
          </p:cNvSpPr>
          <p:nvPr>
            <p:ph type="ctrTitle"/>
          </p:nvPr>
        </p:nvSpPr>
        <p:spPr bwMode="auto">
          <a:xfrm flipH="1">
            <a:off x="2081047" y="451945"/>
            <a:ext cx="6048536" cy="757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400" b="1" dirty="0" smtClean="0">
                <a:latin typeface="+mn-lt"/>
              </a:rPr>
              <a:t>Как не отбить у ребёнка желание читать.</a:t>
            </a:r>
            <a:br>
              <a:rPr lang="ru-RU" sz="2400" b="1" dirty="0" smtClean="0">
                <a:latin typeface="+mn-lt"/>
              </a:rPr>
            </a:br>
            <a:endParaRPr lang="ru-RU" sz="2400" b="1" dirty="0">
              <a:latin typeface="+mn-lt"/>
            </a:endParaRPr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1418897" y="998482"/>
            <a:ext cx="70104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Три важных «никогда», чтобы не отбить зарождающуюся тягу ребёнка к чтению.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- Никогда не заставляйте ребёнка читать через силу. Не подшучивайте, не язвите, не кричите и не упрекайте.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 -Никогда не ставьте в пример его читающих друзей.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 -Никогда не ждите быстрых результатов: не злитесь, если ваши усилия не сразу оправдываются.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4938" y="3360959"/>
            <a:ext cx="2472692" cy="1852174"/>
          </a:xfrm>
          <a:prstGeom prst="rect">
            <a:avLst/>
          </a:prstGeom>
          <a:noFill/>
          <a:ln w="2857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012651" y="4330263"/>
            <a:ext cx="2143125" cy="2321910"/>
          </a:xfrm>
          <a:prstGeom prst="rect">
            <a:avLst/>
          </a:prstGeom>
          <a:ln w="28575">
            <a:solidFill>
              <a:schemeClr val="tx2">
                <a:lumMod val="50000"/>
              </a:schemeClr>
            </a:solidFill>
          </a:ln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38261" y="3352617"/>
            <a:ext cx="2666483" cy="2000228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019975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134c83b0-daba-48ad-8a7d-75e8d548d543">Z7KFWENHHMJR-1336-3464</_dlc_DocId>
    <_dlc_DocIdUrl xmlns="134c83b0-daba-48ad-8a7d-75e8d548d543">
      <Url>http://www.eduportal44.ru/Galich/ds13galich/_layouts/15/DocIdRedir.aspx?ID=Z7KFWENHHMJR-1336-3464</Url>
      <Description>Z7KFWENHHMJR-1336-3464</Description>
    </_dlc_DocIdUrl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466FD0A4444FED4BB496490CD564CBCA" ma:contentTypeVersion="1" ma:contentTypeDescription="Создание документа." ma:contentTypeScope="" ma:versionID="2368e3fa2ec5134dcb4fd2c4aa87cb96">
  <xsd:schema xmlns:xsd="http://www.w3.org/2001/XMLSchema" xmlns:xs="http://www.w3.org/2001/XMLSchema" xmlns:p="http://schemas.microsoft.com/office/2006/metadata/properties" xmlns:ns2="134c83b0-daba-48ad-8a7d-75e8d548d543" targetNamespace="http://schemas.microsoft.com/office/2006/metadata/properties" ma:root="true" ma:fieldsID="643cda1be1e5a7ad8304c0b010a3b144" ns2:_="">
    <xsd:import namespace="134c83b0-daba-48ad-8a7d-75e8d548d543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4c83b0-daba-48ad-8a7d-75e8d548d543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  <xsd:element name="SharedWithUsers" ma:index="11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E8C0E28-59DE-4560-8472-646E33697AEF}"/>
</file>

<file path=customXml/itemProps2.xml><?xml version="1.0" encoding="utf-8"?>
<ds:datastoreItem xmlns:ds="http://schemas.openxmlformats.org/officeDocument/2006/customXml" ds:itemID="{AF1F30DE-876E-4D9E-B592-7D0CBB9BDF76}"/>
</file>

<file path=customXml/itemProps3.xml><?xml version="1.0" encoding="utf-8"?>
<ds:datastoreItem xmlns:ds="http://schemas.openxmlformats.org/officeDocument/2006/customXml" ds:itemID="{9DB2F89B-F1D4-4696-8306-9F07855F094C}"/>
</file>

<file path=customXml/itemProps4.xml><?xml version="1.0" encoding="utf-8"?>
<ds:datastoreItem xmlns:ds="http://schemas.openxmlformats.org/officeDocument/2006/customXml" ds:itemID="{1784275B-3E03-4ECA-B276-E28AC84B9723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337</TotalTime>
  <Words>604</Words>
  <Application>Microsoft Office PowerPoint</Application>
  <PresentationFormat>Экран (4:3)</PresentationFormat>
  <Paragraphs>92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Муниципальное дошкольное образовательное учреждение « Центр развития ребёнка – детский сад № 13» городского округа – город Галич Костромской области                              «Воспитание юного читателя» </vt:lpstr>
      <vt:lpstr>Слайд 2</vt:lpstr>
      <vt:lpstr>  «Книга – это волшебница. Книга преобразила мир. В ней память человеческого рода, она рупор человеческой мысли. Мир без книги – мир дикарей». (Н.А.Морозов)  Актуальность:  в меняющейся социально-культурной ситуации современного мира перед дошкольными учреждениями как никогда остро стоит проблема формирования у детей интереса к книге. Нынешние дети отдаляются от книги, предпочитая ей телевизор и компьютер. Невозможно привить ребенку любовь к литературе, если взрослый безответственен в выборе книг для чтения. Проблема усугубляется и тем, что у ребенка, равнодушного к книге, отсутствует мотивация для последующего обучения к чтению, а значит, возникают трудности в школе.</vt:lpstr>
      <vt:lpstr>Слайд 4</vt:lpstr>
      <vt:lpstr>Слайд 5</vt:lpstr>
      <vt:lpstr>Слайд 6</vt:lpstr>
      <vt:lpstr>Формы работы по приобщению детей к чтению</vt:lpstr>
      <vt:lpstr>Как правильно подобрать ребенку книгу по возрасту? </vt:lpstr>
      <vt:lpstr>Как не отбить у ребёнка желание читать. </vt:lpstr>
      <vt:lpstr>Роль родителей в приобщении детей к чтению  </vt:lpstr>
      <vt:lpstr>ПАМЯТКА ДЛЯ РОДИТЕЛЕЙ</vt:lpstr>
      <vt:lpstr>Требования к книгам</vt:lpstr>
      <vt:lpstr>Сотрудничество детского сада с родителями по приобщению детей к чтению</vt:lpstr>
      <vt:lpstr>Сотрудничество детского сада и семьи с детской библиотекой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Dmytro</dc:creator>
  <cp:lastModifiedBy>user</cp:lastModifiedBy>
  <cp:revision>38</cp:revision>
  <dcterms:created xsi:type="dcterms:W3CDTF">2015-09-22T12:08:41Z</dcterms:created>
  <dcterms:modified xsi:type="dcterms:W3CDTF">2018-02-02T12:03:44Z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0x010100466FD0A4444FED4BB496490CD564CBCA</vt:lpwstr>
  </property>
  <property fmtid="{D5CDD505-2E9C-101B-9397-08002B2CF9AE}" pid="3" name="_dlc_DocIdItemGuid">
    <vt:lpwstr>8eddc84e-847e-46f4-9428-4eadd04e19e2</vt:lpwstr>
  </property>
</Properties>
</file>